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Montserrat"/>
      <p:regular r:id="rId46"/>
      <p:bold r:id="rId47"/>
      <p:italic r:id="rId48"/>
      <p:boldItalic r:id="rId49"/>
    </p:embeddedFont>
    <p:embeddedFont>
      <p:font typeface="Tahoma"/>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GoogleSlidesCustomDataVersion2">
      <go:slidesCustomData xmlns:go="http://customooxmlschemas.google.com/" r:id="rId52" roundtripDataSignature="AMtx7mhwbdZskTDYJcL+dVDJfKQYqcMm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FBA8BB-1DD1-44D3-931C-BB7E89B63584}">
  <a:tblStyle styleId="{C3FBA8BB-1DD1-44D3-931C-BB7E89B63584}"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dk1"/>
          </a:solidFill>
        </a:fill>
      </a:tcStyle>
    </a:firstRow>
    <a:neCell>
      <a:tcTxStyle b="off" i="off"/>
    </a:neCell>
    <a:nwCell>
      <a:tcTxStyle b="off" i="off"/>
    </a:nwCell>
  </a:tblStyle>
  <a:tblStyle styleId="{7508554D-1ECD-4D24-86B6-2B7D73161642}"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Montserrat-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Tahoma-bold.fntdata"/><Relationship Id="rId50" Type="http://schemas.openxmlformats.org/officeDocument/2006/relationships/font" Target="fonts/Tahoma-regular.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SzPts val="1400"/>
              <a:buNone/>
            </a:pPr>
            <a:r>
              <a:t/>
            </a:r>
            <a:endParaRPr/>
          </a:p>
        </p:txBody>
      </p:sp>
      <p:sp>
        <p:nvSpPr>
          <p:cNvPr id="234" name="Google Shape;23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53" name="Google Shape;25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b="1"/>
          </a:p>
        </p:txBody>
      </p:sp>
      <p:sp>
        <p:nvSpPr>
          <p:cNvPr id="268" name="Google Shape;26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83" name="Google Shape;28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5900f73a48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35900f73a48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35900f73a48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5900f73a48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35900f73a48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35900f73a48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5900f73a48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5900f73a48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35900f73a48_0_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a:solidFill>
                <a:srgbClr val="ECECEC"/>
              </a:solidFill>
              <a:latin typeface="Arial"/>
              <a:ea typeface="Arial"/>
              <a:cs typeface="Arial"/>
              <a:sym typeface="Arial"/>
            </a:endParaRPr>
          </a:p>
        </p:txBody>
      </p:sp>
      <p:sp>
        <p:nvSpPr>
          <p:cNvPr id="347" name="Google Shape;34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5932bc4b3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35932bc4b3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35932bc4b3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5932bc4b3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35932bc4b34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g35932bc4b34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5932bc4b34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35932bc4b34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g35932bc4b34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5932bc4b34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35932bc4b34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g35932bc4b34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83" name="Google Shape;483;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5932bc4b34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g35932bc4b34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06" name="Google Shape;506;g35932bc4b34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5900f73a4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35900f73a48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35900f73a48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5932bc4b34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35932bc4b34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g35932bc4b34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rgbClr val="000000"/>
              </a:solidFill>
              <a:latin typeface="Tahoma"/>
              <a:ea typeface="Tahoma"/>
              <a:cs typeface="Tahoma"/>
              <a:sym typeface="Tahoma"/>
            </a:endParaRPr>
          </a:p>
        </p:txBody>
      </p:sp>
      <p:sp>
        <p:nvSpPr>
          <p:cNvPr id="592" name="Google Shape;592;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6" name="Google Shape;606;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8" name="Google Shape;628;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5932bc4b34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g35932bc4b34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8" name="Google Shape;648;g35932bc4b34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0" name="Google Shape;660;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685" name="Google Shape;685;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5" name="Google Shape;69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5900f73a48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35900f73a48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35900f73a48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5900f73a48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35900f73a48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35900f73a48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5900f73a48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35900f73a48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35900f73a48_0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SzPts val="1400"/>
              <a:buNone/>
            </a:pPr>
            <a:r>
              <a:t/>
            </a:r>
            <a:endParaRPr/>
          </a:p>
        </p:txBody>
      </p:sp>
      <p:sp>
        <p:nvSpPr>
          <p:cNvPr id="215" name="Google Shape;21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6"/>
          <p:cNvSpPr txBox="1"/>
          <p:nvPr>
            <p:ph type="ctrTitle"/>
          </p:nvPr>
        </p:nvSpPr>
        <p:spPr>
          <a:xfrm>
            <a:off x="685800" y="1597821"/>
            <a:ext cx="7772400" cy="110251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6"/>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7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8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5"/>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8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8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86"/>
          <p:cNvSpPr txBox="1"/>
          <p:nvPr>
            <p:ph type="title"/>
          </p:nvPr>
        </p:nvSpPr>
        <p:spPr>
          <a:xfrm rot="5400000">
            <a:off x="5463778" y="1371602"/>
            <a:ext cx="4388644"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6"/>
          <p:cNvSpPr txBox="1"/>
          <p:nvPr>
            <p:ph idx="1" type="body"/>
          </p:nvPr>
        </p:nvSpPr>
        <p:spPr>
          <a:xfrm rot="5400000">
            <a:off x="1272778" y="-609598"/>
            <a:ext cx="4388644"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8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8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7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7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8"/>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8"/>
          <p:cNvSpPr txBox="1"/>
          <p:nvPr>
            <p:ph idx="1" type="body"/>
          </p:nvPr>
        </p:nvSpPr>
        <p:spPr>
          <a:xfrm>
            <a:off x="722313" y="2180037"/>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7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9"/>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79"/>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7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0"/>
          <p:cNvSpPr txBox="1"/>
          <p:nvPr>
            <p:ph idx="1" type="body"/>
          </p:nvPr>
        </p:nvSpPr>
        <p:spPr>
          <a:xfrm>
            <a:off x="457201"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80"/>
          <p:cNvSpPr txBox="1"/>
          <p:nvPr>
            <p:ph idx="2" type="body"/>
          </p:nvPr>
        </p:nvSpPr>
        <p:spPr>
          <a:xfrm>
            <a:off x="457201"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80"/>
          <p:cNvSpPr txBox="1"/>
          <p:nvPr>
            <p:ph idx="3" type="body"/>
          </p:nvPr>
        </p:nvSpPr>
        <p:spPr>
          <a:xfrm>
            <a:off x="4645029"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80"/>
          <p:cNvSpPr txBox="1"/>
          <p:nvPr>
            <p:ph idx="4" type="body"/>
          </p:nvPr>
        </p:nvSpPr>
        <p:spPr>
          <a:xfrm>
            <a:off x="4645029"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8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83"/>
          <p:cNvSpPr txBox="1"/>
          <p:nvPr>
            <p:ph type="title"/>
          </p:nvPr>
        </p:nvSpPr>
        <p:spPr>
          <a:xfrm>
            <a:off x="457204" y="204787"/>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3"/>
          <p:cNvSpPr txBox="1"/>
          <p:nvPr>
            <p:ph idx="1" type="body"/>
          </p:nvPr>
        </p:nvSpPr>
        <p:spPr>
          <a:xfrm>
            <a:off x="3575053" y="204790"/>
            <a:ext cx="5111751" cy="438983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83"/>
          <p:cNvSpPr txBox="1"/>
          <p:nvPr>
            <p:ph idx="2" type="body"/>
          </p:nvPr>
        </p:nvSpPr>
        <p:spPr>
          <a:xfrm>
            <a:off x="457204" y="1076327"/>
            <a:ext cx="3008313" cy="351829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8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84"/>
          <p:cNvSpPr txBox="1"/>
          <p:nvPr>
            <p:ph type="title"/>
          </p:nvPr>
        </p:nvSpPr>
        <p:spPr>
          <a:xfrm>
            <a:off x="1792288" y="3600451"/>
            <a:ext cx="5486400" cy="4250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4"/>
          <p:cNvSpPr/>
          <p:nvPr>
            <p:ph idx="2" type="pic"/>
          </p:nvPr>
        </p:nvSpPr>
        <p:spPr>
          <a:xfrm>
            <a:off x="1792288" y="459581"/>
            <a:ext cx="5486400" cy="3086100"/>
          </a:xfrm>
          <a:prstGeom prst="rect">
            <a:avLst/>
          </a:prstGeom>
          <a:noFill/>
          <a:ln>
            <a:noFill/>
          </a:ln>
        </p:spPr>
      </p:sp>
      <p:sp>
        <p:nvSpPr>
          <p:cNvPr id="68" name="Google Shape;68;p84"/>
          <p:cNvSpPr txBox="1"/>
          <p:nvPr>
            <p:ph idx="1" type="body"/>
          </p:nvPr>
        </p:nvSpPr>
        <p:spPr>
          <a:xfrm>
            <a:off x="1792288" y="4025505"/>
            <a:ext cx="5486400" cy="6036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8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8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7000"/>
          </a:blip>
          <a:stretch>
            <a:fillRect/>
          </a:stretch>
        </a:blipFill>
      </p:bgPr>
    </p:bg>
    <p:spTree>
      <p:nvGrpSpPr>
        <p:cNvPr id="9" name="Shape 9"/>
        <p:cNvGrpSpPr/>
        <p:nvPr/>
      </p:nvGrpSpPr>
      <p:grpSpPr>
        <a:xfrm>
          <a:off x="0" y="0"/>
          <a:ext cx="0" cy="0"/>
          <a:chOff x="0" y="0"/>
          <a:chExt cx="0" cy="0"/>
        </a:xfrm>
      </p:grpSpPr>
      <p:sp>
        <p:nvSpPr>
          <p:cNvPr id="10" name="Google Shape;10;p7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7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jp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7.jpg"/><Relationship Id="rId9" Type="http://schemas.openxmlformats.org/officeDocument/2006/relationships/image" Target="../media/image22.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 Id="rId6" Type="http://schemas.openxmlformats.org/officeDocument/2006/relationships/hyperlink" Target="https://lex.uz/en/docs/4814154" TargetMode="External"/><Relationship Id="rId7" Type="http://schemas.openxmlformats.org/officeDocument/2006/relationships/hyperlink" Target="https://ec.europa.eu/programmes/erasmus-plus/project-result-content/1defadc8-d204-43cc-87f2-1d14defa8125/Guidelines_NQF_final_en.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 Id="rId6" Type="http://schemas.openxmlformats.org/officeDocument/2006/relationships/hyperlink" Target="https://www.cedefop.europa.eu/en/tools/nqfs-online-tool/nqf-comparison?country_1=BG&amp;year_1=5340&amp;country_2=IT&amp;year_2=5340%22" TargetMode="External"/><Relationship Id="rId7"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ehea.info/media.ehea.info/file/ECTS_Guide/00/0/ects-users-guide-2015_614000.pdf" TargetMode="External"/><Relationship Id="rId4" Type="http://schemas.openxmlformats.org/officeDocument/2006/relationships/image" Target="../media/image16.jpg"/><Relationship Id="rId5" Type="http://schemas.openxmlformats.org/officeDocument/2006/relationships/image" Target="../media/image12.jpg"/><Relationship Id="rId6"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 Id="rId6" Type="http://schemas.openxmlformats.org/officeDocument/2006/relationships/hyperlink" Target="https://ehea.info/media.ehea.info/file/Lisbon_Recognition_Convention/04/5/Lisbon_Recognition_Convention_579045.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 Id="rId6" Type="http://schemas.openxmlformats.org/officeDocument/2006/relationships/hyperlink" Target="https://www.enic-naric.net/" TargetMode="External"/><Relationship Id="rId7" Type="http://schemas.openxmlformats.org/officeDocument/2006/relationships/hyperlink" Target="https://www.enic-naric.net/page-lisbon-recognition-conven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 Id="rId6" Type="http://schemas.openxmlformats.org/officeDocument/2006/relationships/hyperlink" Target="https://uis.unesco.org/sites/default/files/documents/isced-fields-of-education-and-training-2013-en.pdf" TargetMode="External"/><Relationship Id="rId7" Type="http://schemas.openxmlformats.org/officeDocument/2006/relationships/hyperlink" Target="https://europass.europa.eu/en/diploma-supplement-example-documents" TargetMode="External"/><Relationship Id="rId8" Type="http://schemas.openxmlformats.org/officeDocument/2006/relationships/hyperlink" Target="https://ec.europa.eu/eurostat/statistics-explained/index.php?title=International_Standard_Classification_of_Education_(ISCE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38.xml.rels><?xml version="1.0" encoding="UTF-8" standalone="yes"?><Relationships xmlns="http://schemas.openxmlformats.org/package/2006/relationships"><Relationship Id="rId20" Type="http://schemas.openxmlformats.org/officeDocument/2006/relationships/hyperlink" Target="https://lex.uz/en/docs/4814154" TargetMode="External"/><Relationship Id="rId11" Type="http://schemas.openxmlformats.org/officeDocument/2006/relationships/hyperlink" Target="https://education.ec.europa.eu/news/recognition-of-prior-learning-in-europe" TargetMode="External"/><Relationship Id="rId22" Type="http://schemas.openxmlformats.org/officeDocument/2006/relationships/hyperlink" Target="https://www.unesco.org/en/lifelong-learning/need-know" TargetMode="External"/><Relationship Id="rId10" Type="http://schemas.openxmlformats.org/officeDocument/2006/relationships/hyperlink" Target="https://www.cedefop.europa.eu/en/news/european-university-charter-lifelong-learning-adopted-eua" TargetMode="External"/><Relationship Id="rId21" Type="http://schemas.openxmlformats.org/officeDocument/2006/relationships/hyperlink" Target="https://theasiatoday.org/news/reforms-in-the-higher-education-system-of-uzbekistan-aimed-at-preparing-competitive-personnel/" TargetMode="External"/><Relationship Id="rId13" Type="http://schemas.openxmlformats.org/officeDocument/2006/relationships/hyperlink" Target="https://ehea.info/cid102843/overarching-framework-qualifications-the-ehea-2009.html" TargetMode="External"/><Relationship Id="rId12" Type="http://schemas.openxmlformats.org/officeDocument/2006/relationships/hyperlink" Target="https://ec.europa.eu/programmes/erasmus-plus/project-result-content/af62df3c-7888-4f6d-8a92-370ed92c4658/General_Regulations_NQF_final_eng.pdf"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jpg"/><Relationship Id="rId4" Type="http://schemas.openxmlformats.org/officeDocument/2006/relationships/image" Target="../media/image12.jpg"/><Relationship Id="rId9" Type="http://schemas.openxmlformats.org/officeDocument/2006/relationships/hyperlink" Target="https://www.esu-online.org/wp-content/uploads/2021/01/BWSE2020-Publication_WEB2.pdf" TargetMode="External"/><Relationship Id="rId15" Type="http://schemas.openxmlformats.org/officeDocument/2006/relationships/hyperlink" Target="https://www.ehea.info/" TargetMode="External"/><Relationship Id="rId14" Type="http://schemas.openxmlformats.org/officeDocument/2006/relationships/hyperlink" Target="https://ehea.info/media.ehea.info/file/ECTS_Guide/00/0/ects-users-guide-2015_614000.pdf" TargetMode="External"/><Relationship Id="rId17" Type="http://schemas.openxmlformats.org/officeDocument/2006/relationships/hyperlink" Target="https://www.enqa.eu/wp-content/uploads/QA-FIT_Final-paper.pdf" TargetMode="External"/><Relationship Id="rId16" Type="http://schemas.openxmlformats.org/officeDocument/2006/relationships/hyperlink" Target="https://ehea.info/page-qualification-frameworks" TargetMode="External"/><Relationship Id="rId5" Type="http://schemas.openxmlformats.org/officeDocument/2006/relationships/image" Target="../media/image19.jpg"/><Relationship Id="rId19" Type="http://schemas.openxmlformats.org/officeDocument/2006/relationships/hyperlink" Target="https://www.erasmusplus.uz/Higher-education/Latest-news-in-the-system-of-higher-education-in-Uzbekistan/index.htm" TargetMode="External"/><Relationship Id="rId6" Type="http://schemas.openxmlformats.org/officeDocument/2006/relationships/hyperlink" Target="https://www.researchgate.net/publication/235465787_A_Taxonomy_for_Learning_Teaching_and_Assessing_A_Revision_of_Bloom's_Taxonomy_of_Educational_Objectives" TargetMode="External"/><Relationship Id="rId18" Type="http://schemas.openxmlformats.org/officeDocument/2006/relationships/hyperlink" Target="https://www.enic-naric.net/page-recognition-tools-projec" TargetMode="External"/><Relationship Id="rId7" Type="http://schemas.openxmlformats.org/officeDocument/2006/relationships/hyperlink" Target="https://www.apu.edu/live_data/files/333/blooms_taxonomy_action_verbs.pdf" TargetMode="External"/><Relationship Id="rId8" Type="http://schemas.openxmlformats.org/officeDocument/2006/relationships/hyperlink" Target="https://esu-online.org/projects/bhps-ii-bologna-hub-peer-support-ii/"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jpg"/><Relationship Id="rId4" Type="http://schemas.openxmlformats.org/officeDocument/2006/relationships/image" Target="../media/image28.jpg"/><Relationship Id="rId5"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30.png"/><Relationship Id="rId7"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88" name="Shape 88"/>
        <p:cNvGrpSpPr/>
        <p:nvPr/>
      </p:nvGrpSpPr>
      <p:grpSpPr>
        <a:xfrm>
          <a:off x="0" y="0"/>
          <a:ext cx="0" cy="0"/>
          <a:chOff x="0" y="0"/>
          <a:chExt cx="0" cy="0"/>
        </a:xfrm>
      </p:grpSpPr>
      <p:sp>
        <p:nvSpPr>
          <p:cNvPr id="89" name="Google Shape;89;p1"/>
          <p:cNvSpPr txBox="1"/>
          <p:nvPr/>
        </p:nvSpPr>
        <p:spPr>
          <a:xfrm>
            <a:off x="327984" y="4840024"/>
            <a:ext cx="8568951" cy="3519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sp>
        <p:nvSpPr>
          <p:cNvPr id="90" name="Google Shape;90;p1"/>
          <p:cNvSpPr txBox="1"/>
          <p:nvPr>
            <p:ph idx="1" type="subTitle"/>
          </p:nvPr>
        </p:nvSpPr>
        <p:spPr>
          <a:xfrm>
            <a:off x="305550" y="1953449"/>
            <a:ext cx="8460900" cy="623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0000"/>
              </a:buClr>
              <a:buSzPts val="2800"/>
              <a:buNone/>
            </a:pPr>
            <a:r>
              <a:rPr b="1" lang="en-GB" sz="2800">
                <a:solidFill>
                  <a:srgbClr val="FF0000"/>
                </a:solidFill>
              </a:rPr>
              <a:t>Quality of Teaching and Student Services</a:t>
            </a:r>
            <a:endParaRPr b="1" sz="2800">
              <a:solidFill>
                <a:srgbClr val="FF0000"/>
              </a:solidFill>
              <a:latin typeface="Calibri"/>
              <a:ea typeface="Calibri"/>
              <a:cs typeface="Calibri"/>
              <a:sym typeface="Calibri"/>
            </a:endParaRPr>
          </a:p>
        </p:txBody>
      </p:sp>
      <p:sp>
        <p:nvSpPr>
          <p:cNvPr id="91" name="Google Shape;91;p1"/>
          <p:cNvSpPr txBox="1"/>
          <p:nvPr/>
        </p:nvSpPr>
        <p:spPr>
          <a:xfrm>
            <a:off x="649791" y="3501489"/>
            <a:ext cx="7772400" cy="542264"/>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0000"/>
              </a:buClr>
              <a:buSzPts val="1200"/>
              <a:buFont typeface="Calibri"/>
              <a:buNone/>
            </a:pPr>
            <a:r>
              <a:rPr b="1" i="0" lang="en-GB" sz="1200" u="none" cap="none" strike="noStrike">
                <a:solidFill>
                  <a:srgbClr val="FF0000"/>
                </a:solidFill>
                <a:latin typeface="Calibri"/>
                <a:ea typeface="Calibri"/>
                <a:cs typeface="Calibri"/>
                <a:sym typeface="Calibri"/>
              </a:rPr>
              <a:t>QUARTZ Training for Trainers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0000"/>
              </a:buClr>
              <a:buSzPts val="1200"/>
              <a:buFont typeface="Calibri"/>
              <a:buNone/>
            </a:pPr>
            <a:r>
              <a:rPr b="1" i="0" lang="en-GB" sz="1200" u="none" cap="none" strike="noStrike">
                <a:solidFill>
                  <a:srgbClr val="FF0000"/>
                </a:solidFill>
                <a:latin typeface="Calibri"/>
                <a:ea typeface="Calibri"/>
                <a:cs typeface="Calibri"/>
                <a:sym typeface="Calibri"/>
              </a:rPr>
              <a:t>University of L’Aquila, 12 March 2025</a:t>
            </a:r>
            <a:endParaRPr b="1" i="0" sz="1200" u="none" cap="none" strike="noStrike">
              <a:solidFill>
                <a:srgbClr val="FF0000"/>
              </a:solidFill>
              <a:latin typeface="Calibri"/>
              <a:ea typeface="Calibri"/>
              <a:cs typeface="Calibri"/>
              <a:sym typeface="Calibri"/>
            </a:endParaRPr>
          </a:p>
        </p:txBody>
      </p:sp>
      <p:sp>
        <p:nvSpPr>
          <p:cNvPr id="92" name="Google Shape;92;p1"/>
          <p:cNvSpPr/>
          <p:nvPr/>
        </p:nvSpPr>
        <p:spPr>
          <a:xfrm>
            <a:off x="359532" y="1099747"/>
            <a:ext cx="85689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91FE"/>
                </a:solidFill>
                <a:highlight>
                  <a:srgbClr val="FFFFFF"/>
                </a:highlight>
                <a:latin typeface="Tahoma"/>
                <a:ea typeface="Tahoma"/>
                <a:cs typeface="Tahoma"/>
                <a:sym typeface="Tahoma"/>
              </a:rPr>
              <a:t>Quality Assurance for Reform and Transformation of HEIs in Uzbekistan - QUARTZ</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91FE"/>
                </a:solidFill>
                <a:latin typeface="Tahoma"/>
                <a:ea typeface="Tahoma"/>
                <a:cs typeface="Tahoma"/>
                <a:sym typeface="Tahoma"/>
              </a:rPr>
              <a:t>Call: ERASMUS-EDU-2023-CBHE-STRAND-1 / Project Number: 101127171</a:t>
            </a:r>
            <a:endParaRPr b="0" i="0" sz="1400" u="none" cap="none" strike="noStrike">
              <a:solidFill>
                <a:srgbClr val="000000"/>
              </a:solidFill>
              <a:latin typeface="Arial"/>
              <a:ea typeface="Arial"/>
              <a:cs typeface="Arial"/>
              <a:sym typeface="Arial"/>
            </a:endParaRPr>
          </a:p>
        </p:txBody>
      </p:sp>
      <p:pic>
        <p:nvPicPr>
          <p:cNvPr descr="C:\Users\brani\Downloads\eu_funded_en.jpg" id="93" name="Google Shape;93;p1"/>
          <p:cNvPicPr preferRelativeResize="0"/>
          <p:nvPr/>
        </p:nvPicPr>
        <p:blipFill rotWithShape="1">
          <a:blip r:embed="rId3">
            <a:alphaModFix/>
          </a:blip>
          <a:srcRect b="0" l="0" r="0" t="0"/>
          <a:stretch/>
        </p:blipFill>
        <p:spPr>
          <a:xfrm>
            <a:off x="313984" y="250488"/>
            <a:ext cx="2174786" cy="457200"/>
          </a:xfrm>
          <a:prstGeom prst="rect">
            <a:avLst/>
          </a:prstGeom>
          <a:noFill/>
          <a:ln>
            <a:noFill/>
          </a:ln>
        </p:spPr>
      </p:pic>
      <p:pic>
        <p:nvPicPr>
          <p:cNvPr descr="Sustainable Development Goals SDGs Goal 4: Quality, 48% OFF" id="94" name="Google Shape;94;p1"/>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95" name="Google Shape;95;p1"/>
          <p:cNvSpPr/>
          <p:nvPr/>
        </p:nvSpPr>
        <p:spPr>
          <a:xfrm>
            <a:off x="3995935" y="250488"/>
            <a:ext cx="1152128"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1" y="4138052"/>
            <a:ext cx="9144001" cy="623512"/>
          </a:xfrm>
          <a:prstGeom prst="rect">
            <a:avLst/>
          </a:prstGeom>
          <a:solidFill>
            <a:srgbClr val="D8D8D8"/>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444444"/>
              </a:solidFill>
              <a:latin typeface="Montserrat"/>
              <a:ea typeface="Montserrat"/>
              <a:cs typeface="Montserrat"/>
              <a:sym typeface="Montserrat"/>
            </a:endParaRPr>
          </a:p>
        </p:txBody>
      </p:sp>
      <p:pic>
        <p:nvPicPr>
          <p:cNvPr descr="Home - KIUT" id="97" name="Google Shape;97;p1"/>
          <p:cNvPicPr preferRelativeResize="0"/>
          <p:nvPr/>
        </p:nvPicPr>
        <p:blipFill rotWithShape="1">
          <a:blip r:embed="rId5">
            <a:alphaModFix/>
          </a:blip>
          <a:srcRect b="0" l="0" r="81166" t="0"/>
          <a:stretch/>
        </p:blipFill>
        <p:spPr>
          <a:xfrm>
            <a:off x="827584" y="4195884"/>
            <a:ext cx="447306" cy="489920"/>
          </a:xfrm>
          <a:prstGeom prst="rect">
            <a:avLst/>
          </a:prstGeom>
          <a:noFill/>
          <a:ln>
            <a:noFill/>
          </a:ln>
        </p:spPr>
      </p:pic>
      <p:pic>
        <p:nvPicPr>
          <p:cNvPr descr="Central Asian University" id="98" name="Google Shape;98;p1"/>
          <p:cNvPicPr preferRelativeResize="0"/>
          <p:nvPr/>
        </p:nvPicPr>
        <p:blipFill rotWithShape="1">
          <a:blip r:embed="rId6">
            <a:alphaModFix/>
          </a:blip>
          <a:srcRect b="0" l="0" r="62743" t="0"/>
          <a:stretch/>
        </p:blipFill>
        <p:spPr>
          <a:xfrm>
            <a:off x="7426894" y="4245111"/>
            <a:ext cx="825025" cy="318956"/>
          </a:xfrm>
          <a:prstGeom prst="rect">
            <a:avLst/>
          </a:prstGeom>
          <a:noFill/>
          <a:ln>
            <a:noFill/>
          </a:ln>
        </p:spPr>
      </p:pic>
      <p:pic>
        <p:nvPicPr>
          <p:cNvPr descr="University Of L'Aquila MSc in Civil Engineering" id="99" name="Google Shape;99;p1"/>
          <p:cNvPicPr preferRelativeResize="0"/>
          <p:nvPr/>
        </p:nvPicPr>
        <p:blipFill rotWithShape="1">
          <a:blip r:embed="rId7">
            <a:alphaModFix/>
          </a:blip>
          <a:srcRect b="11572" l="32703" r="33894" t="0"/>
          <a:stretch/>
        </p:blipFill>
        <p:spPr>
          <a:xfrm>
            <a:off x="3400515" y="4200942"/>
            <a:ext cx="426798" cy="490012"/>
          </a:xfrm>
          <a:prstGeom prst="rect">
            <a:avLst/>
          </a:prstGeom>
          <a:noFill/>
          <a:ln>
            <a:noFill/>
          </a:ln>
        </p:spPr>
      </p:pic>
      <p:pic>
        <p:nvPicPr>
          <p:cNvPr descr="About VUM - vum.bg" id="100" name="Google Shape;100;p1"/>
          <p:cNvPicPr preferRelativeResize="0"/>
          <p:nvPr/>
        </p:nvPicPr>
        <p:blipFill rotWithShape="1">
          <a:blip r:embed="rId8">
            <a:alphaModFix/>
          </a:blip>
          <a:srcRect b="0" l="0" r="68316" t="0"/>
          <a:stretch/>
        </p:blipFill>
        <p:spPr>
          <a:xfrm>
            <a:off x="2141320" y="4194746"/>
            <a:ext cx="407711" cy="488641"/>
          </a:xfrm>
          <a:prstGeom prst="rect">
            <a:avLst/>
          </a:prstGeom>
          <a:noFill/>
          <a:ln>
            <a:noFill/>
          </a:ln>
        </p:spPr>
      </p:pic>
      <p:pic>
        <p:nvPicPr>
          <p:cNvPr descr="Silk Road” International University of Tourism and Cultural Heritage -  ANNOUNCEMENT" id="101" name="Google Shape;101;p1"/>
          <p:cNvPicPr preferRelativeResize="0"/>
          <p:nvPr/>
        </p:nvPicPr>
        <p:blipFill rotWithShape="1">
          <a:blip r:embed="rId9">
            <a:alphaModFix/>
          </a:blip>
          <a:srcRect b="0" l="0" r="74025" t="0"/>
          <a:stretch/>
        </p:blipFill>
        <p:spPr>
          <a:xfrm>
            <a:off x="5986342" y="4195882"/>
            <a:ext cx="533406" cy="489921"/>
          </a:xfrm>
          <a:prstGeom prst="rect">
            <a:avLst/>
          </a:prstGeom>
          <a:noFill/>
          <a:ln>
            <a:noFill/>
          </a:ln>
        </p:spPr>
      </p:pic>
      <p:pic>
        <p:nvPicPr>
          <p:cNvPr id="102" name="Google Shape;102;p1"/>
          <p:cNvPicPr preferRelativeResize="0"/>
          <p:nvPr/>
        </p:nvPicPr>
        <p:blipFill rotWithShape="1">
          <a:blip r:embed="rId10">
            <a:alphaModFix/>
          </a:blip>
          <a:srcRect b="0" l="0" r="0" t="0"/>
          <a:stretch/>
        </p:blipFill>
        <p:spPr>
          <a:xfrm>
            <a:off x="4711014" y="4202312"/>
            <a:ext cx="486682" cy="488642"/>
          </a:xfrm>
          <a:prstGeom prst="rect">
            <a:avLst/>
          </a:prstGeom>
          <a:noFill/>
          <a:ln>
            <a:noFill/>
          </a:ln>
        </p:spPr>
      </p:pic>
      <p:sp>
        <p:nvSpPr>
          <p:cNvPr id="103" name="Google Shape;103;p1"/>
          <p:cNvSpPr txBox="1"/>
          <p:nvPr/>
        </p:nvSpPr>
        <p:spPr>
          <a:xfrm>
            <a:off x="673597" y="2874893"/>
            <a:ext cx="7772400" cy="735770"/>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100000"/>
              </a:lnSpc>
              <a:spcBef>
                <a:spcPts val="0"/>
              </a:spcBef>
              <a:spcAft>
                <a:spcPts val="0"/>
              </a:spcAft>
              <a:buClr>
                <a:srgbClr val="0091FE"/>
              </a:buClr>
              <a:buSzPts val="1400"/>
              <a:buFont typeface="Calibri"/>
              <a:buNone/>
            </a:pPr>
            <a:r>
              <a:rPr b="1" i="0" lang="en-GB" sz="1400" u="none" cap="none" strike="noStrike">
                <a:solidFill>
                  <a:srgbClr val="0091FE"/>
                </a:solidFill>
                <a:latin typeface="Calibri"/>
                <a:ea typeface="Calibri"/>
                <a:cs typeface="Calibri"/>
                <a:sym typeface="Calibri"/>
              </a:rPr>
              <a:t>Vanina Valcheva - Academic Affairs and Partnerships Manager</a:t>
            </a:r>
            <a:endParaRPr b="1" i="0" sz="1400" u="none" cap="none" strike="noStrike">
              <a:solidFill>
                <a:srgbClr val="0091FE"/>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
              <a:buFont typeface="Calibri"/>
              <a:buNone/>
            </a:pPr>
            <a:r>
              <a:t/>
            </a:r>
            <a:endParaRPr b="1" i="0" sz="200" u="none" cap="none" strike="noStrike">
              <a:solidFill>
                <a:srgbClr val="0091FE"/>
              </a:solidFill>
              <a:latin typeface="Calibri"/>
              <a:ea typeface="Calibri"/>
              <a:cs typeface="Calibri"/>
              <a:sym typeface="Calibri"/>
            </a:endParaRPr>
          </a:p>
          <a:p>
            <a:pPr indent="0" lvl="0" marL="0" marR="0" rtl="0" algn="ctr">
              <a:lnSpc>
                <a:spcPct val="100000"/>
              </a:lnSpc>
              <a:spcBef>
                <a:spcPts val="0"/>
              </a:spcBef>
              <a:spcAft>
                <a:spcPts val="0"/>
              </a:spcAft>
              <a:buClr>
                <a:srgbClr val="0091FE"/>
              </a:buClr>
              <a:buSzPts val="1400"/>
              <a:buFont typeface="Calibri"/>
              <a:buNone/>
            </a:pPr>
            <a:r>
              <a:rPr b="1" i="0" lang="en-GB" sz="1400" u="none" cap="none" strike="noStrike">
                <a:solidFill>
                  <a:srgbClr val="0091FE"/>
                </a:solidFill>
                <a:latin typeface="Calibri"/>
                <a:ea typeface="Calibri"/>
                <a:cs typeface="Calibri"/>
                <a:sym typeface="Calibri"/>
              </a:rPr>
              <a:t>Varna University of Management</a:t>
            </a:r>
            <a:endParaRPr b="1" i="0" sz="1400" u="none" cap="none" strike="noStrike">
              <a:solidFill>
                <a:srgbClr val="0091FE"/>
              </a:solidFill>
              <a:latin typeface="Calibri"/>
              <a:ea typeface="Calibri"/>
              <a:cs typeface="Calibri"/>
              <a:sym typeface="Calibri"/>
            </a:endParaRPr>
          </a:p>
          <a:p>
            <a:pPr indent="0" lvl="0" marL="0" marR="0" rtl="0" algn="ctr">
              <a:lnSpc>
                <a:spcPct val="100000"/>
              </a:lnSpc>
              <a:spcBef>
                <a:spcPts val="0"/>
              </a:spcBef>
              <a:spcAft>
                <a:spcPts val="0"/>
              </a:spcAft>
              <a:buClr>
                <a:srgbClr val="0091FE"/>
              </a:buClr>
              <a:buSzPts val="1400"/>
              <a:buFont typeface="Calibri"/>
              <a:buNone/>
            </a:pPr>
            <a:r>
              <a:rPr b="1" lang="en-GB">
                <a:solidFill>
                  <a:srgbClr val="0091FE"/>
                </a:solidFill>
                <a:latin typeface="Calibri"/>
                <a:ea typeface="Calibri"/>
                <a:cs typeface="Calibri"/>
                <a:sym typeface="Calibri"/>
              </a:rPr>
              <a:t>Janar Abuova</a:t>
            </a:r>
            <a:endParaRPr b="1">
              <a:solidFill>
                <a:srgbClr val="0091FE"/>
              </a:solidFill>
              <a:latin typeface="Calibri"/>
              <a:ea typeface="Calibri"/>
              <a:cs typeface="Calibri"/>
              <a:sym typeface="Calibri"/>
            </a:endParaRPr>
          </a:p>
        </p:txBody>
      </p:sp>
      <p:pic>
        <p:nvPicPr>
          <p:cNvPr id="104" name="Google Shape;104;p1"/>
          <p:cNvPicPr preferRelativeResize="0"/>
          <p:nvPr/>
        </p:nvPicPr>
        <p:blipFill rotWithShape="1">
          <a:blip r:embed="rId11">
            <a:alphaModFix/>
          </a:blip>
          <a:srcRect b="0" l="0" r="0" t="0"/>
          <a:stretch/>
        </p:blipFill>
        <p:spPr>
          <a:xfrm>
            <a:off x="3484607" y="185132"/>
            <a:ext cx="2174786" cy="6297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235" name="Shape 235"/>
        <p:cNvGrpSpPr/>
        <p:nvPr/>
      </p:nvGrpSpPr>
      <p:grpSpPr>
        <a:xfrm>
          <a:off x="0" y="0"/>
          <a:ext cx="0" cy="0"/>
          <a:chOff x="0" y="0"/>
          <a:chExt cx="0" cy="0"/>
        </a:xfrm>
      </p:grpSpPr>
      <p:sp>
        <p:nvSpPr>
          <p:cNvPr id="236" name="Google Shape;236;p12"/>
          <p:cNvSpPr txBox="1"/>
          <p:nvPr/>
        </p:nvSpPr>
        <p:spPr>
          <a:xfrm>
            <a:off x="-108520" y="478495"/>
            <a:ext cx="9110680" cy="8726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ahoma"/>
              <a:buNone/>
            </a:pPr>
            <a:r>
              <a:rPr b="0" i="0" lang="en-GB" sz="2800" u="none" cap="none" strike="noStrike">
                <a:solidFill>
                  <a:schemeClr val="dk1"/>
                </a:solidFill>
                <a:latin typeface="Tahoma"/>
                <a:ea typeface="Tahoma"/>
                <a:cs typeface="Tahoma"/>
                <a:sym typeface="Tahoma"/>
              </a:rPr>
              <a:t>Asking the Right Questions: Administration and Non-teaching Staff</a:t>
            </a:r>
            <a:endParaRPr b="0" i="0" sz="1400" u="none" cap="none" strike="noStrike">
              <a:solidFill>
                <a:srgbClr val="000000"/>
              </a:solidFill>
              <a:latin typeface="Arial"/>
              <a:ea typeface="Arial"/>
              <a:cs typeface="Arial"/>
              <a:sym typeface="Arial"/>
            </a:endParaRPr>
          </a:p>
        </p:txBody>
      </p:sp>
      <p:sp>
        <p:nvSpPr>
          <p:cNvPr id="237" name="Google Shape;237;p12"/>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238" name="Google Shape;238;p12"/>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239" name="Google Shape;239;p12"/>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240" name="Google Shape;240;p12"/>
          <p:cNvPicPr preferRelativeResize="0"/>
          <p:nvPr/>
        </p:nvPicPr>
        <p:blipFill rotWithShape="1">
          <a:blip r:embed="rId5">
            <a:alphaModFix/>
          </a:blip>
          <a:srcRect b="0" l="0" r="0" t="0"/>
          <a:stretch/>
        </p:blipFill>
        <p:spPr>
          <a:xfrm>
            <a:off x="3715704" y="132082"/>
            <a:ext cx="1407792" cy="407668"/>
          </a:xfrm>
          <a:prstGeom prst="rect">
            <a:avLst/>
          </a:prstGeom>
          <a:noFill/>
          <a:ln>
            <a:noFill/>
          </a:ln>
        </p:spPr>
      </p:pic>
      <p:grpSp>
        <p:nvGrpSpPr>
          <p:cNvPr id="241" name="Google Shape;241;p12"/>
          <p:cNvGrpSpPr/>
          <p:nvPr/>
        </p:nvGrpSpPr>
        <p:grpSpPr>
          <a:xfrm>
            <a:off x="141840" y="1324457"/>
            <a:ext cx="9000999" cy="3212101"/>
            <a:chOff x="0" y="220088"/>
            <a:chExt cx="9000999" cy="3212101"/>
          </a:xfrm>
        </p:grpSpPr>
        <p:sp>
          <p:nvSpPr>
            <p:cNvPr id="242" name="Google Shape;242;p12"/>
            <p:cNvSpPr/>
            <p:nvPr/>
          </p:nvSpPr>
          <p:spPr>
            <a:xfrm>
              <a:off x="0" y="220088"/>
              <a:ext cx="9000999" cy="564437"/>
            </a:xfrm>
            <a:prstGeom prst="roundRect">
              <a:avLst>
                <a:gd fmla="val 16667" name="adj"/>
              </a:avLst>
            </a:prstGeom>
            <a:gradFill>
              <a:gsLst>
                <a:gs pos="0">
                  <a:srgbClr val="9FC3FF"/>
                </a:gs>
                <a:gs pos="35000">
                  <a:srgbClr val="BDD5FF"/>
                </a:gs>
                <a:gs pos="100000">
                  <a:srgbClr val="E4EEFF"/>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2"/>
            <p:cNvSpPr txBox="1"/>
            <p:nvPr/>
          </p:nvSpPr>
          <p:spPr>
            <a:xfrm>
              <a:off x="27554" y="247642"/>
              <a:ext cx="8945891" cy="509329"/>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ahoma"/>
                <a:buNone/>
              </a:pPr>
              <a:r>
                <a:rPr b="1" i="0" lang="en-GB" sz="1400" u="none" cap="none" strike="noStrike">
                  <a:solidFill>
                    <a:schemeClr val="dk1"/>
                  </a:solidFill>
                  <a:latin typeface="Tahoma"/>
                  <a:ea typeface="Tahoma"/>
                  <a:cs typeface="Tahoma"/>
                  <a:sym typeface="Tahoma"/>
                </a:rPr>
                <a:t>University Administration/Governance</a:t>
              </a:r>
              <a:endParaRPr b="0" i="0" sz="1400" u="none" cap="none" strike="noStrike">
                <a:solidFill>
                  <a:schemeClr val="dk1"/>
                </a:solidFill>
                <a:latin typeface="Tahoma"/>
                <a:ea typeface="Tahoma"/>
                <a:cs typeface="Tahoma"/>
                <a:sym typeface="Tahoma"/>
              </a:endParaRPr>
            </a:p>
          </p:txBody>
        </p:sp>
        <p:sp>
          <p:nvSpPr>
            <p:cNvPr id="244" name="Google Shape;244;p12"/>
            <p:cNvSpPr/>
            <p:nvPr/>
          </p:nvSpPr>
          <p:spPr>
            <a:xfrm>
              <a:off x="0" y="796578"/>
              <a:ext cx="9000999" cy="11100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2"/>
            <p:cNvSpPr txBox="1"/>
            <p:nvPr/>
          </p:nvSpPr>
          <p:spPr>
            <a:xfrm>
              <a:off x="0" y="796578"/>
              <a:ext cx="9000999" cy="1110037"/>
            </a:xfrm>
            <a:prstGeom prst="rect">
              <a:avLst/>
            </a:prstGeom>
            <a:noFill/>
            <a:ln>
              <a:noFill/>
            </a:ln>
          </p:spPr>
          <p:txBody>
            <a:bodyPr anchorCtr="0" anchor="t" bIns="17775" lIns="285775" spcFirstLastPara="1" rIns="99550" wrap="square" tIns="17775">
              <a:noAutofit/>
            </a:bodyPr>
            <a:lstStyle/>
            <a:p>
              <a:pPr indent="-114300" lvl="1" marL="114300" marR="0" rtl="0" algn="l">
                <a:lnSpc>
                  <a:spcPct val="90000"/>
                </a:lnSpc>
                <a:spcBef>
                  <a:spcPts val="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How </a:t>
              </a:r>
              <a:r>
                <a:rPr b="1" i="0" lang="en-GB" sz="1400" u="none" cap="none" strike="noStrike">
                  <a:solidFill>
                    <a:schemeClr val="dk1"/>
                  </a:solidFill>
                  <a:latin typeface="Tahoma"/>
                  <a:ea typeface="Tahoma"/>
                  <a:cs typeface="Tahoma"/>
                  <a:sym typeface="Tahoma"/>
                </a:rPr>
                <a:t>efficiently are we allocating resources </a:t>
              </a:r>
              <a:r>
                <a:rPr b="0" i="0" lang="en-GB" sz="1400" u="none" cap="none" strike="noStrike">
                  <a:solidFill>
                    <a:schemeClr val="dk1"/>
                  </a:solidFill>
                  <a:latin typeface="Tahoma"/>
                  <a:ea typeface="Tahoma"/>
                  <a:cs typeface="Tahoma"/>
                  <a:sym typeface="Tahoma"/>
                </a:rPr>
                <a:t>to support robust programme development?</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What policies have we implemented to </a:t>
              </a:r>
              <a:r>
                <a:rPr b="1" i="0" lang="en-GB" sz="1400" u="none" cap="none" strike="noStrike">
                  <a:solidFill>
                    <a:schemeClr val="dk1"/>
                  </a:solidFill>
                  <a:latin typeface="Tahoma"/>
                  <a:ea typeface="Tahoma"/>
                  <a:cs typeface="Tahoma"/>
                  <a:sym typeface="Tahoma"/>
                </a:rPr>
                <a:t>promote and sustain collaborative programme development</a:t>
              </a:r>
              <a:r>
                <a:rPr b="0" i="0" lang="en-GB" sz="1400" u="none" cap="none" strike="noStrike">
                  <a:solidFill>
                    <a:schemeClr val="dk1"/>
                  </a:solidFill>
                  <a:latin typeface="Tahoma"/>
                  <a:ea typeface="Tahoma"/>
                  <a:cs typeface="Tahoma"/>
                  <a:sym typeface="Tahoma"/>
                </a:rPr>
                <a:t> among stakeholders?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How regularly do we </a:t>
              </a:r>
              <a:r>
                <a:rPr b="1" i="0" lang="en-GB" sz="1400" u="none" cap="none" strike="noStrike">
                  <a:solidFill>
                    <a:schemeClr val="dk1"/>
                  </a:solidFill>
                  <a:latin typeface="Tahoma"/>
                  <a:ea typeface="Tahoma"/>
                  <a:cs typeface="Tahoma"/>
                  <a:sym typeface="Tahoma"/>
                </a:rPr>
                <a:t>convene meetings with diverse stakeholders </a:t>
              </a:r>
              <a:r>
                <a:rPr b="0" i="0" lang="en-GB" sz="1400" u="none" cap="none" strike="noStrike">
                  <a:solidFill>
                    <a:schemeClr val="dk1"/>
                  </a:solidFill>
                  <a:latin typeface="Tahoma"/>
                  <a:ea typeface="Tahoma"/>
                  <a:cs typeface="Tahoma"/>
                  <a:sym typeface="Tahoma"/>
                </a:rPr>
                <a:t>to discuss and advance programme initiatives?</a:t>
              </a:r>
              <a:endParaRPr b="0" i="0" sz="1400" u="none" cap="none" strike="noStrike">
                <a:solidFill>
                  <a:srgbClr val="000000"/>
                </a:solidFill>
                <a:latin typeface="Arial"/>
                <a:ea typeface="Arial"/>
                <a:cs typeface="Arial"/>
                <a:sym typeface="Arial"/>
              </a:endParaRPr>
            </a:p>
          </p:txBody>
        </p:sp>
        <p:sp>
          <p:nvSpPr>
            <p:cNvPr id="246" name="Google Shape;246;p12"/>
            <p:cNvSpPr/>
            <p:nvPr/>
          </p:nvSpPr>
          <p:spPr>
            <a:xfrm>
              <a:off x="0" y="1894562"/>
              <a:ext cx="9000999" cy="415537"/>
            </a:xfrm>
            <a:prstGeom prst="roundRect">
              <a:avLst>
                <a:gd fmla="val 16667" name="adj"/>
              </a:avLst>
            </a:prstGeom>
            <a:gradFill>
              <a:gsLst>
                <a:gs pos="0">
                  <a:srgbClr val="9FC3FF"/>
                </a:gs>
                <a:gs pos="35000">
                  <a:srgbClr val="BDD5FF"/>
                </a:gs>
                <a:gs pos="100000">
                  <a:srgbClr val="E4EEFF"/>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2"/>
            <p:cNvSpPr txBox="1"/>
            <p:nvPr/>
          </p:nvSpPr>
          <p:spPr>
            <a:xfrm>
              <a:off x="20285" y="1914847"/>
              <a:ext cx="8960429" cy="374967"/>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ahoma"/>
                <a:buNone/>
              </a:pPr>
              <a:r>
                <a:rPr b="1" i="0" lang="en-GB" sz="1400" u="none" cap="none" strike="noStrike">
                  <a:solidFill>
                    <a:schemeClr val="dk1"/>
                  </a:solidFill>
                  <a:latin typeface="Tahoma"/>
                  <a:ea typeface="Tahoma"/>
                  <a:cs typeface="Tahoma"/>
                  <a:sym typeface="Tahoma"/>
                </a:rPr>
                <a:t>Non-Teaching Staff</a:t>
              </a:r>
              <a:endParaRPr b="0" i="0" sz="1400" u="none" cap="none" strike="noStrike">
                <a:solidFill>
                  <a:schemeClr val="dk1"/>
                </a:solidFill>
                <a:latin typeface="Tahoma"/>
                <a:ea typeface="Tahoma"/>
                <a:cs typeface="Tahoma"/>
                <a:sym typeface="Tahoma"/>
              </a:endParaRPr>
            </a:p>
          </p:txBody>
        </p:sp>
        <p:sp>
          <p:nvSpPr>
            <p:cNvPr id="248" name="Google Shape;248;p12"/>
            <p:cNvSpPr/>
            <p:nvPr/>
          </p:nvSpPr>
          <p:spPr>
            <a:xfrm>
              <a:off x="0" y="2322152"/>
              <a:ext cx="9000999" cy="11100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2"/>
            <p:cNvSpPr txBox="1"/>
            <p:nvPr/>
          </p:nvSpPr>
          <p:spPr>
            <a:xfrm>
              <a:off x="0" y="2322152"/>
              <a:ext cx="9000999" cy="1110037"/>
            </a:xfrm>
            <a:prstGeom prst="rect">
              <a:avLst/>
            </a:prstGeom>
            <a:noFill/>
            <a:ln>
              <a:noFill/>
            </a:ln>
          </p:spPr>
          <p:txBody>
            <a:bodyPr anchorCtr="0" anchor="t" bIns="17775" lIns="285775" spcFirstLastPara="1" rIns="99550" wrap="square" tIns="17775">
              <a:noAutofit/>
            </a:bodyPr>
            <a:lstStyle/>
            <a:p>
              <a:pPr indent="-114300" lvl="1" marL="114300" marR="0" rtl="0" algn="l">
                <a:lnSpc>
                  <a:spcPct val="90000"/>
                </a:lnSpc>
                <a:spcBef>
                  <a:spcPts val="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How do we assess and </a:t>
              </a:r>
              <a:r>
                <a:rPr b="1" i="0" lang="en-GB" sz="1400" u="none" cap="none" strike="noStrike">
                  <a:solidFill>
                    <a:schemeClr val="dk1"/>
                  </a:solidFill>
                  <a:latin typeface="Tahoma"/>
                  <a:ea typeface="Tahoma"/>
                  <a:cs typeface="Tahoma"/>
                  <a:sym typeface="Tahoma"/>
                </a:rPr>
                <a:t>enhance the satisfaction levels of students and faculty with the support services </a:t>
              </a:r>
              <a:r>
                <a:rPr b="0" i="0" lang="en-GB" sz="1400" u="none" cap="none" strike="noStrike">
                  <a:solidFill>
                    <a:schemeClr val="dk1"/>
                  </a:solidFill>
                  <a:latin typeface="Tahoma"/>
                  <a:ea typeface="Tahoma"/>
                  <a:cs typeface="Tahoma"/>
                  <a:sym typeface="Tahoma"/>
                </a:rPr>
                <a:t>provided by our administrative and support staff?</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What </a:t>
              </a:r>
              <a:r>
                <a:rPr b="1" i="0" lang="en-GB" sz="1400" u="none" cap="none" strike="noStrike">
                  <a:solidFill>
                    <a:schemeClr val="dk1"/>
                  </a:solidFill>
                  <a:latin typeface="Tahoma"/>
                  <a:ea typeface="Tahoma"/>
                  <a:cs typeface="Tahoma"/>
                  <a:sym typeface="Tahoma"/>
                </a:rPr>
                <a:t>training and development programmes are available to non-teaching staff </a:t>
              </a:r>
              <a:r>
                <a:rPr b="0" i="0" lang="en-GB" sz="1400" u="none" cap="none" strike="noStrike">
                  <a:solidFill>
                    <a:schemeClr val="dk1"/>
                  </a:solidFill>
                  <a:latin typeface="Tahoma"/>
                  <a:ea typeface="Tahoma"/>
                  <a:cs typeface="Tahoma"/>
                  <a:sym typeface="Tahoma"/>
                </a:rPr>
                <a:t>to improve their contributions to programme support?</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How do we </a:t>
              </a:r>
              <a:r>
                <a:rPr b="1" i="0" lang="en-GB" sz="1400" u="none" cap="none" strike="noStrike">
                  <a:solidFill>
                    <a:schemeClr val="dk1"/>
                  </a:solidFill>
                  <a:latin typeface="Tahoma"/>
                  <a:ea typeface="Tahoma"/>
                  <a:cs typeface="Tahoma"/>
                  <a:sym typeface="Tahoma"/>
                </a:rPr>
                <a:t>evaluate and optimise operational processes </a:t>
              </a:r>
              <a:r>
                <a:rPr b="0" i="0" lang="en-GB" sz="1400" u="none" cap="none" strike="noStrike">
                  <a:solidFill>
                    <a:schemeClr val="dk1"/>
                  </a:solidFill>
                  <a:latin typeface="Tahoma"/>
                  <a:ea typeface="Tahoma"/>
                  <a:cs typeface="Tahoma"/>
                  <a:sym typeface="Tahoma"/>
                </a:rPr>
                <a:t>to ensure seamless programme delivery?</a:t>
              </a:r>
              <a:endParaRPr b="0" i="0" sz="1400" u="none" cap="none" strike="noStrike">
                <a:solidFill>
                  <a:schemeClr val="dk1"/>
                </a:solidFill>
                <a:latin typeface="Tahoma"/>
                <a:ea typeface="Tahoma"/>
                <a:cs typeface="Tahoma"/>
                <a:sym typeface="Tahom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254" name="Shape 254"/>
        <p:cNvGrpSpPr/>
        <p:nvPr/>
      </p:nvGrpSpPr>
      <p:grpSpPr>
        <a:xfrm>
          <a:off x="0" y="0"/>
          <a:ext cx="0" cy="0"/>
          <a:chOff x="0" y="0"/>
          <a:chExt cx="0" cy="0"/>
        </a:xfrm>
      </p:grpSpPr>
      <p:sp>
        <p:nvSpPr>
          <p:cNvPr id="255" name="Google Shape;255;p13"/>
          <p:cNvSpPr txBox="1"/>
          <p:nvPr/>
        </p:nvSpPr>
        <p:spPr>
          <a:xfrm>
            <a:off x="44441" y="293534"/>
            <a:ext cx="9110680" cy="8726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ahoma"/>
              <a:buNone/>
            </a:pPr>
            <a:r>
              <a:rPr b="0" i="0" lang="en-GB" sz="2800" u="none" cap="none" strike="noStrike">
                <a:solidFill>
                  <a:schemeClr val="dk1"/>
                </a:solidFill>
                <a:latin typeface="Tahoma"/>
                <a:ea typeface="Tahoma"/>
                <a:cs typeface="Tahoma"/>
                <a:sym typeface="Tahoma"/>
              </a:rPr>
              <a:t>Asking the Right Questions</a:t>
            </a:r>
            <a:endParaRPr b="0" i="0" sz="1400" u="none" cap="none" strike="noStrike">
              <a:solidFill>
                <a:srgbClr val="000000"/>
              </a:solidFill>
              <a:latin typeface="Arial"/>
              <a:ea typeface="Arial"/>
              <a:cs typeface="Arial"/>
              <a:sym typeface="Arial"/>
            </a:endParaRPr>
          </a:p>
        </p:txBody>
      </p:sp>
      <p:sp>
        <p:nvSpPr>
          <p:cNvPr id="256" name="Google Shape;256;p13"/>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257" name="Google Shape;257;p13"/>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258" name="Google Shape;258;p13"/>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259" name="Google Shape;259;p13"/>
          <p:cNvPicPr preferRelativeResize="0"/>
          <p:nvPr/>
        </p:nvPicPr>
        <p:blipFill rotWithShape="1">
          <a:blip r:embed="rId5">
            <a:alphaModFix/>
          </a:blip>
          <a:srcRect b="0" l="0" r="0" t="0"/>
          <a:stretch/>
        </p:blipFill>
        <p:spPr>
          <a:xfrm>
            <a:off x="3715704" y="132082"/>
            <a:ext cx="1407792" cy="407668"/>
          </a:xfrm>
          <a:prstGeom prst="rect">
            <a:avLst/>
          </a:prstGeom>
          <a:noFill/>
          <a:ln>
            <a:noFill/>
          </a:ln>
        </p:spPr>
      </p:pic>
      <p:grpSp>
        <p:nvGrpSpPr>
          <p:cNvPr id="260" name="Google Shape;260;p13"/>
          <p:cNvGrpSpPr/>
          <p:nvPr/>
        </p:nvGrpSpPr>
        <p:grpSpPr>
          <a:xfrm>
            <a:off x="71500" y="1203599"/>
            <a:ext cx="9000999" cy="3298066"/>
            <a:chOff x="0" y="0"/>
            <a:chExt cx="9000999" cy="3298066"/>
          </a:xfrm>
        </p:grpSpPr>
        <p:sp>
          <p:nvSpPr>
            <p:cNvPr id="261" name="Google Shape;261;p13"/>
            <p:cNvSpPr/>
            <p:nvPr/>
          </p:nvSpPr>
          <p:spPr>
            <a:xfrm>
              <a:off x="0" y="0"/>
              <a:ext cx="9000999" cy="555753"/>
            </a:xfrm>
            <a:prstGeom prst="roundRect">
              <a:avLst>
                <a:gd fmla="val 16667" name="adj"/>
              </a:avLst>
            </a:prstGeom>
            <a:gradFill>
              <a:gsLst>
                <a:gs pos="0">
                  <a:srgbClr val="EAF1DD"/>
                </a:gs>
                <a:gs pos="35000">
                  <a:srgbClr val="D6E3BC"/>
                </a:gs>
                <a:gs pos="100000">
                  <a:srgbClr val="C2D59B"/>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3"/>
            <p:cNvSpPr txBox="1"/>
            <p:nvPr/>
          </p:nvSpPr>
          <p:spPr>
            <a:xfrm>
              <a:off x="27130" y="27130"/>
              <a:ext cx="8946739" cy="501493"/>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ahoma"/>
                <a:buNone/>
              </a:pPr>
              <a:r>
                <a:rPr b="1" i="0" lang="en-GB" sz="1800" u="none" cap="none" strike="noStrike">
                  <a:solidFill>
                    <a:schemeClr val="dk1"/>
                  </a:solidFill>
                  <a:latin typeface="Tahoma"/>
                  <a:ea typeface="Tahoma"/>
                  <a:cs typeface="Tahoma"/>
                  <a:sym typeface="Tahoma"/>
                </a:rPr>
                <a:t>Employers, Industry Representatives, and Professional Bodies</a:t>
              </a:r>
              <a:endParaRPr b="1" i="0" sz="1800" u="none" cap="none" strike="noStrike">
                <a:solidFill>
                  <a:schemeClr val="dk1"/>
                </a:solidFill>
                <a:latin typeface="Tahoma"/>
                <a:ea typeface="Tahoma"/>
                <a:cs typeface="Tahoma"/>
                <a:sym typeface="Tahoma"/>
              </a:endParaRPr>
            </a:p>
          </p:txBody>
        </p:sp>
        <p:sp>
          <p:nvSpPr>
            <p:cNvPr id="263" name="Google Shape;263;p13"/>
            <p:cNvSpPr/>
            <p:nvPr/>
          </p:nvSpPr>
          <p:spPr>
            <a:xfrm>
              <a:off x="0" y="574939"/>
              <a:ext cx="9000999" cy="272312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3"/>
            <p:cNvSpPr txBox="1"/>
            <p:nvPr/>
          </p:nvSpPr>
          <p:spPr>
            <a:xfrm>
              <a:off x="0" y="574939"/>
              <a:ext cx="9000999" cy="2723127"/>
            </a:xfrm>
            <a:prstGeom prst="rect">
              <a:avLst/>
            </a:prstGeom>
            <a:noFill/>
            <a:ln>
              <a:noFill/>
            </a:ln>
          </p:spPr>
          <p:txBody>
            <a:bodyPr anchorCtr="0" anchor="t" bIns="22850" lIns="285775" spcFirstLastPara="1" rIns="128000" wrap="square" tIns="22850">
              <a:noAutofit/>
            </a:bodyPr>
            <a:lstStyle/>
            <a:p>
              <a:pPr indent="-171450" lvl="1" marL="171450" marR="0" rtl="0" algn="l">
                <a:lnSpc>
                  <a:spcPct val="90000"/>
                </a:lnSpc>
                <a:spcBef>
                  <a:spcPts val="0"/>
                </a:spcBef>
                <a:spcAft>
                  <a:spcPts val="0"/>
                </a:spcAft>
                <a:buClr>
                  <a:schemeClr val="dk1"/>
                </a:buClr>
                <a:buSzPts val="1800"/>
                <a:buFont typeface="Arial"/>
                <a:buChar char="•"/>
              </a:pPr>
              <a:r>
                <a:rPr b="0" i="0" lang="en-GB" sz="1800" u="none" cap="none" strike="noStrike">
                  <a:solidFill>
                    <a:schemeClr val="dk1"/>
                  </a:solidFill>
                  <a:latin typeface="Tahoma"/>
                  <a:ea typeface="Tahoma"/>
                  <a:cs typeface="Tahoma"/>
                  <a:sym typeface="Tahoma"/>
                </a:rPr>
                <a:t>How can we integrate </a:t>
              </a:r>
              <a:r>
                <a:rPr b="1" i="0" lang="en-GB" sz="1800" u="none" cap="none" strike="noStrike">
                  <a:solidFill>
                    <a:schemeClr val="dk1"/>
                  </a:solidFill>
                  <a:latin typeface="Tahoma"/>
                  <a:ea typeface="Tahoma"/>
                  <a:cs typeface="Tahoma"/>
                  <a:sym typeface="Tahoma"/>
                </a:rPr>
                <a:t>industry professionals into advisory boards </a:t>
              </a:r>
              <a:r>
                <a:rPr b="0" i="0" lang="en-GB" sz="1800" u="none" cap="none" strike="noStrike">
                  <a:solidFill>
                    <a:schemeClr val="dk1"/>
                  </a:solidFill>
                  <a:latin typeface="Tahoma"/>
                  <a:ea typeface="Tahoma"/>
                  <a:cs typeface="Tahoma"/>
                  <a:sym typeface="Tahoma"/>
                </a:rPr>
                <a:t>to align curricula with evolving workforce demands?</a:t>
              </a:r>
              <a:br>
                <a:rPr b="0" i="0" lang="en-GB" sz="1800" u="none" cap="none" strike="noStrike">
                  <a:solidFill>
                    <a:schemeClr val="dk1"/>
                  </a:solidFill>
                  <a:latin typeface="Tahoma"/>
                  <a:ea typeface="Tahoma"/>
                  <a:cs typeface="Tahoma"/>
                  <a:sym typeface="Tahoma"/>
                </a:rPr>
              </a:br>
              <a:r>
                <a:rPr b="0" i="0" lang="en-GB" sz="1800" u="none" cap="none" strike="noStrike">
                  <a:solidFill>
                    <a:schemeClr val="dk1"/>
                  </a:solidFill>
                  <a:latin typeface="Tahoma"/>
                  <a:ea typeface="Tahoma"/>
                  <a:cs typeface="Tahoma"/>
                  <a:sym typeface="Tahoma"/>
                </a:rPr>
                <a:t>What </a:t>
              </a:r>
              <a:r>
                <a:rPr b="1" i="0" lang="en-GB" sz="1800" u="none" cap="none" strike="noStrike">
                  <a:solidFill>
                    <a:schemeClr val="dk1"/>
                  </a:solidFill>
                  <a:latin typeface="Tahoma"/>
                  <a:ea typeface="Tahoma"/>
                  <a:cs typeface="Tahoma"/>
                  <a:sym typeface="Tahoma"/>
                </a:rPr>
                <a:t>strategies enhance employer collaboration </a:t>
              </a:r>
              <a:r>
                <a:rPr b="0" i="0" lang="en-GB" sz="1800" u="none" cap="none" strike="noStrike">
                  <a:solidFill>
                    <a:schemeClr val="dk1"/>
                  </a:solidFill>
                  <a:latin typeface="Tahoma"/>
                  <a:ea typeface="Tahoma"/>
                  <a:cs typeface="Tahoma"/>
                  <a:sym typeface="Tahoma"/>
                </a:rPr>
                <a:t>in shaping graduate skills and attributes?</a:t>
              </a:r>
              <a:br>
                <a:rPr b="0" i="0" lang="en-GB" sz="1800" u="none" cap="none" strike="noStrike">
                  <a:solidFill>
                    <a:schemeClr val="dk1"/>
                  </a:solidFill>
                  <a:latin typeface="Tahoma"/>
                  <a:ea typeface="Tahoma"/>
                  <a:cs typeface="Tahoma"/>
                  <a:sym typeface="Tahoma"/>
                </a:rPr>
              </a:br>
              <a:r>
                <a:rPr b="0" i="0" lang="en-GB" sz="1800" u="none" cap="none" strike="noStrike">
                  <a:solidFill>
                    <a:schemeClr val="dk1"/>
                  </a:solidFill>
                  <a:latin typeface="Tahoma"/>
                  <a:ea typeface="Tahoma"/>
                  <a:cs typeface="Tahoma"/>
                  <a:sym typeface="Tahoma"/>
                </a:rPr>
                <a:t>How can we </a:t>
              </a:r>
              <a:r>
                <a:rPr b="1" i="0" lang="en-GB" sz="1800" u="none" cap="none" strike="noStrike">
                  <a:solidFill>
                    <a:schemeClr val="dk1"/>
                  </a:solidFill>
                  <a:latin typeface="Tahoma"/>
                  <a:ea typeface="Tahoma"/>
                  <a:cs typeface="Tahoma"/>
                  <a:sym typeface="Tahoma"/>
                </a:rPr>
                <a:t>expand internships, placements, and industry-driven projects </a:t>
              </a:r>
              <a:r>
                <a:rPr b="0" i="0" lang="en-GB" sz="1800" u="none" cap="none" strike="noStrike">
                  <a:solidFill>
                    <a:schemeClr val="dk1"/>
                  </a:solidFill>
                  <a:latin typeface="Tahoma"/>
                  <a:ea typeface="Tahoma"/>
                  <a:cs typeface="Tahoma"/>
                  <a:sym typeface="Tahoma"/>
                </a:rPr>
                <a:t>for students?</a:t>
              </a:r>
              <a:br>
                <a:rPr b="0" i="0" lang="en-GB" sz="1800" u="none" cap="none" strike="noStrike">
                  <a:solidFill>
                    <a:schemeClr val="dk1"/>
                  </a:solidFill>
                  <a:latin typeface="Tahoma"/>
                  <a:ea typeface="Tahoma"/>
                  <a:cs typeface="Tahoma"/>
                  <a:sym typeface="Tahoma"/>
                </a:rPr>
              </a:br>
              <a:r>
                <a:rPr b="0" i="0" lang="en-GB" sz="1800" u="none" cap="none" strike="noStrike">
                  <a:solidFill>
                    <a:schemeClr val="dk1"/>
                  </a:solidFill>
                  <a:latin typeface="Tahoma"/>
                  <a:ea typeface="Tahoma"/>
                  <a:cs typeface="Tahoma"/>
                  <a:sym typeface="Tahoma"/>
                </a:rPr>
                <a:t>Professional Recognition: How do we facilitate </a:t>
              </a:r>
              <a:r>
                <a:rPr b="1" i="0" lang="en-GB" sz="1800" u="none" cap="none" strike="noStrike">
                  <a:solidFill>
                    <a:schemeClr val="dk1"/>
                  </a:solidFill>
                  <a:latin typeface="Tahoma"/>
                  <a:ea typeface="Tahoma"/>
                  <a:cs typeface="Tahoma"/>
                  <a:sym typeface="Tahoma"/>
                </a:rPr>
                <a:t>graduate access to necessary certifications and licences</a:t>
              </a:r>
              <a:r>
                <a:rPr b="0" i="0" lang="en-GB" sz="1800" u="none" cap="none" strike="noStrike">
                  <a:solidFill>
                    <a:schemeClr val="dk1"/>
                  </a:solidFill>
                  <a:latin typeface="Tahoma"/>
                  <a:ea typeface="Tahoma"/>
                  <a:cs typeface="Tahoma"/>
                  <a:sym typeface="Tahoma"/>
                </a:rPr>
                <a:t>?</a:t>
              </a:r>
              <a:br>
                <a:rPr b="0" i="0" lang="en-GB" sz="1800" u="none" cap="none" strike="noStrike">
                  <a:solidFill>
                    <a:schemeClr val="dk1"/>
                  </a:solidFill>
                  <a:latin typeface="Tahoma"/>
                  <a:ea typeface="Tahoma"/>
                  <a:cs typeface="Tahoma"/>
                  <a:sym typeface="Tahoma"/>
                </a:rPr>
              </a:br>
              <a:r>
                <a:rPr b="0" i="0" lang="en-GB" sz="1800" u="none" cap="none" strike="noStrike">
                  <a:solidFill>
                    <a:schemeClr val="dk1"/>
                  </a:solidFill>
                  <a:latin typeface="Tahoma"/>
                  <a:ea typeface="Tahoma"/>
                  <a:cs typeface="Tahoma"/>
                  <a:sym typeface="Tahoma"/>
                </a:rPr>
                <a:t>How can we </a:t>
              </a:r>
              <a:r>
                <a:rPr b="1" i="0" lang="en-GB" sz="1800" u="none" cap="none" strike="noStrike">
                  <a:solidFill>
                    <a:schemeClr val="dk1"/>
                  </a:solidFill>
                  <a:latin typeface="Tahoma"/>
                  <a:ea typeface="Tahoma"/>
                  <a:cs typeface="Tahoma"/>
                  <a:sym typeface="Tahoma"/>
                </a:rPr>
                <a:t>strengthen engagement with external stakeholders to support knowledge transfer, applied research and innovation</a:t>
              </a:r>
              <a:r>
                <a:rPr b="0" i="0" lang="en-GB" sz="1800" u="none" cap="none" strike="noStrike">
                  <a:solidFill>
                    <a:schemeClr val="dk1"/>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269" name="Shape 269"/>
        <p:cNvGrpSpPr/>
        <p:nvPr/>
      </p:nvGrpSpPr>
      <p:grpSpPr>
        <a:xfrm>
          <a:off x="0" y="0"/>
          <a:ext cx="0" cy="0"/>
          <a:chOff x="0" y="0"/>
          <a:chExt cx="0" cy="0"/>
        </a:xfrm>
      </p:grpSpPr>
      <p:sp>
        <p:nvSpPr>
          <p:cNvPr id="270" name="Google Shape;270;p14"/>
          <p:cNvSpPr txBox="1"/>
          <p:nvPr/>
        </p:nvSpPr>
        <p:spPr>
          <a:xfrm>
            <a:off x="-108520" y="478495"/>
            <a:ext cx="9110680" cy="8726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ahoma"/>
              <a:buNone/>
            </a:pPr>
            <a:r>
              <a:rPr b="0" i="0" lang="en-GB" sz="2800" u="none" cap="none" strike="noStrike">
                <a:solidFill>
                  <a:schemeClr val="dk1"/>
                </a:solidFill>
                <a:latin typeface="Tahoma"/>
                <a:ea typeface="Tahoma"/>
                <a:cs typeface="Tahoma"/>
                <a:sym typeface="Tahoma"/>
              </a:rPr>
              <a:t>Asking the Right Questions</a:t>
            </a:r>
            <a:endParaRPr b="0" i="0" sz="1400" u="none" cap="none" strike="noStrike">
              <a:solidFill>
                <a:srgbClr val="000000"/>
              </a:solidFill>
              <a:latin typeface="Arial"/>
              <a:ea typeface="Arial"/>
              <a:cs typeface="Arial"/>
              <a:sym typeface="Arial"/>
            </a:endParaRPr>
          </a:p>
        </p:txBody>
      </p:sp>
      <p:sp>
        <p:nvSpPr>
          <p:cNvPr id="271" name="Google Shape;271;p14"/>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272" name="Google Shape;272;p14"/>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273" name="Google Shape;273;p14"/>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274" name="Google Shape;274;p14"/>
          <p:cNvPicPr preferRelativeResize="0"/>
          <p:nvPr/>
        </p:nvPicPr>
        <p:blipFill rotWithShape="1">
          <a:blip r:embed="rId5">
            <a:alphaModFix/>
          </a:blip>
          <a:srcRect b="0" l="0" r="0" t="0"/>
          <a:stretch/>
        </p:blipFill>
        <p:spPr>
          <a:xfrm>
            <a:off x="3715704" y="132082"/>
            <a:ext cx="1407792" cy="407668"/>
          </a:xfrm>
          <a:prstGeom prst="rect">
            <a:avLst/>
          </a:prstGeom>
          <a:noFill/>
          <a:ln>
            <a:noFill/>
          </a:ln>
        </p:spPr>
      </p:pic>
      <p:grpSp>
        <p:nvGrpSpPr>
          <p:cNvPr id="275" name="Google Shape;275;p14"/>
          <p:cNvGrpSpPr/>
          <p:nvPr/>
        </p:nvGrpSpPr>
        <p:grpSpPr>
          <a:xfrm>
            <a:off x="135999" y="1275603"/>
            <a:ext cx="8756482" cy="2936787"/>
            <a:chOff x="0" y="144013"/>
            <a:chExt cx="8756482" cy="2936787"/>
          </a:xfrm>
        </p:grpSpPr>
        <p:sp>
          <p:nvSpPr>
            <p:cNvPr id="276" name="Google Shape;276;p14"/>
            <p:cNvSpPr/>
            <p:nvPr/>
          </p:nvSpPr>
          <p:spPr>
            <a:xfrm>
              <a:off x="0" y="144013"/>
              <a:ext cx="8756482" cy="564437"/>
            </a:xfrm>
            <a:prstGeom prst="roundRect">
              <a:avLst>
                <a:gd fmla="val 16667" name="adj"/>
              </a:avLst>
            </a:prstGeom>
            <a:gradFill>
              <a:gsLst>
                <a:gs pos="0">
                  <a:srgbClr val="EAF1DD"/>
                </a:gs>
                <a:gs pos="35000">
                  <a:srgbClr val="D6E3BC"/>
                </a:gs>
                <a:gs pos="100000">
                  <a:srgbClr val="C2D59B"/>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4"/>
            <p:cNvSpPr txBox="1"/>
            <p:nvPr/>
          </p:nvSpPr>
          <p:spPr>
            <a:xfrm>
              <a:off x="27554" y="171567"/>
              <a:ext cx="8701374" cy="509329"/>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ahoma"/>
                <a:buNone/>
              </a:pPr>
              <a:r>
                <a:rPr b="1" i="0" lang="en-GB" sz="1800" u="none" cap="none" strike="noStrike">
                  <a:solidFill>
                    <a:schemeClr val="dk1"/>
                  </a:solidFill>
                  <a:latin typeface="Tahoma"/>
                  <a:ea typeface="Tahoma"/>
                  <a:cs typeface="Tahoma"/>
                  <a:sym typeface="Tahoma"/>
                </a:rPr>
                <a:t>Alumni</a:t>
              </a:r>
              <a:endParaRPr b="1" i="0" sz="1800" u="none" cap="none" strike="noStrike">
                <a:solidFill>
                  <a:schemeClr val="dk1"/>
                </a:solidFill>
                <a:latin typeface="Tahoma"/>
                <a:ea typeface="Tahoma"/>
                <a:cs typeface="Tahoma"/>
                <a:sym typeface="Tahoma"/>
              </a:endParaRPr>
            </a:p>
          </p:txBody>
        </p:sp>
        <p:sp>
          <p:nvSpPr>
            <p:cNvPr id="278" name="Google Shape;278;p14"/>
            <p:cNvSpPr/>
            <p:nvPr/>
          </p:nvSpPr>
          <p:spPr>
            <a:xfrm>
              <a:off x="0" y="860725"/>
              <a:ext cx="8756482" cy="222007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4"/>
            <p:cNvSpPr txBox="1"/>
            <p:nvPr/>
          </p:nvSpPr>
          <p:spPr>
            <a:xfrm>
              <a:off x="0" y="860725"/>
              <a:ext cx="8756482" cy="2220075"/>
            </a:xfrm>
            <a:prstGeom prst="rect">
              <a:avLst/>
            </a:prstGeom>
            <a:noFill/>
            <a:ln>
              <a:noFill/>
            </a:ln>
          </p:spPr>
          <p:txBody>
            <a:bodyPr anchorCtr="0" anchor="t" bIns="22850" lIns="278000" spcFirstLastPara="1" rIns="128000" wrap="square" tIns="22850">
              <a:noAutofit/>
            </a:bodyPr>
            <a:lstStyle/>
            <a:p>
              <a:pPr indent="-171450" lvl="1" marL="171450" marR="0" rtl="0" algn="l">
                <a:lnSpc>
                  <a:spcPct val="90000"/>
                </a:lnSpc>
                <a:spcBef>
                  <a:spcPts val="0"/>
                </a:spcBef>
                <a:spcAft>
                  <a:spcPts val="0"/>
                </a:spcAft>
                <a:buClr>
                  <a:schemeClr val="dk1"/>
                </a:buClr>
                <a:buSzPts val="1800"/>
                <a:buFont typeface="Tahoma"/>
                <a:buChar char="•"/>
              </a:pPr>
              <a:r>
                <a:rPr b="0" i="0" lang="en-GB" sz="1800" u="none" cap="none" strike="noStrike">
                  <a:solidFill>
                    <a:schemeClr val="dk1"/>
                  </a:solidFill>
                  <a:latin typeface="Tahoma"/>
                  <a:ea typeface="Tahoma"/>
                  <a:cs typeface="Tahoma"/>
                  <a:sym typeface="Tahoma"/>
                </a:rPr>
                <a:t>How </a:t>
              </a:r>
              <a:r>
                <a:rPr b="1" i="0" lang="en-GB" sz="1800" u="none" cap="none" strike="noStrike">
                  <a:solidFill>
                    <a:schemeClr val="dk1"/>
                  </a:solidFill>
                  <a:latin typeface="Tahoma"/>
                  <a:ea typeface="Tahoma"/>
                  <a:cs typeface="Tahoma"/>
                  <a:sym typeface="Tahoma"/>
                </a:rPr>
                <a:t>engaged are alumni </a:t>
              </a:r>
              <a:r>
                <a:rPr b="0" i="0" lang="en-GB" sz="1800" u="none" cap="none" strike="noStrike">
                  <a:solidFill>
                    <a:schemeClr val="dk1"/>
                  </a:solidFill>
                  <a:latin typeface="Tahoma"/>
                  <a:ea typeface="Tahoma"/>
                  <a:cs typeface="Tahoma"/>
                  <a:sym typeface="Tahoma"/>
                </a:rPr>
                <a:t>in providing feedback on programme relevance and quality?</a:t>
              </a:r>
              <a:br>
                <a:rPr b="0" i="0" lang="en-GB" sz="1800" u="none" cap="none" strike="noStrike">
                  <a:solidFill>
                    <a:schemeClr val="dk1"/>
                  </a:solidFill>
                  <a:latin typeface="Tahoma"/>
                  <a:ea typeface="Tahoma"/>
                  <a:cs typeface="Tahoma"/>
                  <a:sym typeface="Tahoma"/>
                </a:rPr>
              </a:br>
              <a:r>
                <a:rPr b="0" i="0" lang="en-GB" sz="1800" u="none" cap="none" strike="noStrike">
                  <a:solidFill>
                    <a:schemeClr val="dk1"/>
                  </a:solidFill>
                  <a:latin typeface="Tahoma"/>
                  <a:ea typeface="Tahoma"/>
                  <a:cs typeface="Tahoma"/>
                  <a:sym typeface="Tahoma"/>
                </a:rPr>
                <a:t>In what ways do </a:t>
              </a:r>
              <a:r>
                <a:rPr b="1" i="0" lang="en-GB" sz="1800" u="none" cap="none" strike="noStrike">
                  <a:solidFill>
                    <a:schemeClr val="dk1"/>
                  </a:solidFill>
                  <a:latin typeface="Tahoma"/>
                  <a:ea typeface="Tahoma"/>
                  <a:cs typeface="Tahoma"/>
                  <a:sym typeface="Tahoma"/>
                </a:rPr>
                <a:t>alumni contribute</a:t>
              </a:r>
              <a:r>
                <a:rPr b="0" i="0" lang="en-GB" sz="1800" u="none" cap="none" strike="noStrike">
                  <a:solidFill>
                    <a:schemeClr val="dk1"/>
                  </a:solidFill>
                  <a:latin typeface="Tahoma"/>
                  <a:ea typeface="Tahoma"/>
                  <a:cs typeface="Tahoma"/>
                  <a:sym typeface="Tahoma"/>
                </a:rPr>
                <a:t>, such as mentoring, guest lecturing, review committees, or financial support?</a:t>
              </a:r>
              <a:br>
                <a:rPr b="0" i="0" lang="en-GB" sz="1800" u="none" cap="none" strike="noStrike">
                  <a:solidFill>
                    <a:schemeClr val="dk1"/>
                  </a:solidFill>
                  <a:latin typeface="Tahoma"/>
                  <a:ea typeface="Tahoma"/>
                  <a:cs typeface="Tahoma"/>
                  <a:sym typeface="Tahoma"/>
                </a:rPr>
              </a:br>
              <a:r>
                <a:rPr b="0" i="0" lang="en-GB" sz="1800" u="none" cap="none" strike="noStrike">
                  <a:solidFill>
                    <a:schemeClr val="dk1"/>
                  </a:solidFill>
                  <a:latin typeface="Tahoma"/>
                  <a:ea typeface="Tahoma"/>
                  <a:cs typeface="Tahoma"/>
                  <a:sym typeface="Tahoma"/>
                </a:rPr>
                <a:t>How </a:t>
              </a:r>
              <a:r>
                <a:rPr b="1" i="0" lang="en-GB" sz="1800" u="none" cap="none" strike="noStrike">
                  <a:solidFill>
                    <a:schemeClr val="dk1"/>
                  </a:solidFill>
                  <a:latin typeface="Tahoma"/>
                  <a:ea typeface="Tahoma"/>
                  <a:cs typeface="Tahoma"/>
                  <a:sym typeface="Tahoma"/>
                </a:rPr>
                <a:t>do we track and assess alumni career progression </a:t>
              </a:r>
              <a:r>
                <a:rPr b="0" i="0" lang="en-GB" sz="1800" u="none" cap="none" strike="noStrike">
                  <a:solidFill>
                    <a:schemeClr val="dk1"/>
                  </a:solidFill>
                  <a:latin typeface="Tahoma"/>
                  <a:ea typeface="Tahoma"/>
                  <a:cs typeface="Tahoma"/>
                  <a:sym typeface="Tahoma"/>
                </a:rPr>
                <a:t>as an indicator of programme effectiveness?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60"/>
                </a:spcBef>
                <a:spcAft>
                  <a:spcPts val="0"/>
                </a:spcAft>
                <a:buClr>
                  <a:schemeClr val="dk1"/>
                </a:buClr>
                <a:buSzPts val="1800"/>
                <a:buFont typeface="Tahoma"/>
                <a:buChar char="•"/>
              </a:pPr>
              <a:r>
                <a:rPr b="0" i="0" lang="en-GB" sz="1800" u="none" cap="none" strike="noStrike">
                  <a:solidFill>
                    <a:schemeClr val="dk1"/>
                  </a:solidFill>
                  <a:latin typeface="Tahoma"/>
                  <a:ea typeface="Tahoma"/>
                  <a:cs typeface="Tahoma"/>
                  <a:sym typeface="Tahoma"/>
                </a:rPr>
                <a:t>What mechanisms do we have in place to foster a </a:t>
              </a:r>
              <a:r>
                <a:rPr b="1" i="0" lang="en-GB" sz="1800" u="none" cap="none" strike="noStrike">
                  <a:solidFill>
                    <a:schemeClr val="dk1"/>
                  </a:solidFill>
                  <a:latin typeface="Tahoma"/>
                  <a:ea typeface="Tahoma"/>
                  <a:cs typeface="Tahoma"/>
                  <a:sym typeface="Tahoma"/>
                </a:rPr>
                <a:t>continuing sense of belonging </a:t>
              </a:r>
              <a:r>
                <a:rPr b="0" i="0" lang="en-GB" sz="1800" u="none" cap="none" strike="noStrike">
                  <a:solidFill>
                    <a:schemeClr val="dk1"/>
                  </a:solidFill>
                  <a:latin typeface="Tahoma"/>
                  <a:ea typeface="Tahoma"/>
                  <a:cs typeface="Tahoma"/>
                  <a:sym typeface="Tahoma"/>
                </a:rPr>
                <a:t>among our alumni?</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284" name="Shape 284"/>
        <p:cNvGrpSpPr/>
        <p:nvPr/>
      </p:nvGrpSpPr>
      <p:grpSpPr>
        <a:xfrm>
          <a:off x="0" y="0"/>
          <a:ext cx="0" cy="0"/>
          <a:chOff x="0" y="0"/>
          <a:chExt cx="0" cy="0"/>
        </a:xfrm>
      </p:grpSpPr>
      <p:sp>
        <p:nvSpPr>
          <p:cNvPr id="285" name="Google Shape;285;p15"/>
          <p:cNvSpPr txBox="1"/>
          <p:nvPr/>
        </p:nvSpPr>
        <p:spPr>
          <a:xfrm>
            <a:off x="-108520" y="478495"/>
            <a:ext cx="9110680" cy="8726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ahoma"/>
              <a:buNone/>
            </a:pPr>
            <a:r>
              <a:rPr b="0" i="0" lang="en-GB" sz="2800" u="none" cap="none" strike="noStrike">
                <a:solidFill>
                  <a:schemeClr val="dk1"/>
                </a:solidFill>
                <a:latin typeface="Tahoma"/>
                <a:ea typeface="Tahoma"/>
                <a:cs typeface="Tahoma"/>
                <a:sym typeface="Tahoma"/>
              </a:rPr>
              <a:t>Asking the Right Questions</a:t>
            </a:r>
            <a:endParaRPr b="0" i="0" sz="1400" u="none" cap="none" strike="noStrike">
              <a:solidFill>
                <a:srgbClr val="000000"/>
              </a:solidFill>
              <a:latin typeface="Arial"/>
              <a:ea typeface="Arial"/>
              <a:cs typeface="Arial"/>
              <a:sym typeface="Arial"/>
            </a:endParaRPr>
          </a:p>
        </p:txBody>
      </p:sp>
      <p:sp>
        <p:nvSpPr>
          <p:cNvPr id="286" name="Google Shape;286;p15"/>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287" name="Google Shape;287;p15"/>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288" name="Google Shape;288;p15"/>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289" name="Google Shape;289;p15"/>
          <p:cNvPicPr preferRelativeResize="0"/>
          <p:nvPr/>
        </p:nvPicPr>
        <p:blipFill rotWithShape="1">
          <a:blip r:embed="rId5">
            <a:alphaModFix/>
          </a:blip>
          <a:srcRect b="0" l="0" r="0" t="0"/>
          <a:stretch/>
        </p:blipFill>
        <p:spPr>
          <a:xfrm>
            <a:off x="3715704" y="132082"/>
            <a:ext cx="1407792" cy="407668"/>
          </a:xfrm>
          <a:prstGeom prst="rect">
            <a:avLst/>
          </a:prstGeom>
          <a:noFill/>
          <a:ln>
            <a:noFill/>
          </a:ln>
        </p:spPr>
      </p:pic>
      <p:grpSp>
        <p:nvGrpSpPr>
          <p:cNvPr id="290" name="Google Shape;290;p15"/>
          <p:cNvGrpSpPr/>
          <p:nvPr/>
        </p:nvGrpSpPr>
        <p:grpSpPr>
          <a:xfrm>
            <a:off x="135999" y="1237351"/>
            <a:ext cx="8756482" cy="3008676"/>
            <a:chOff x="0" y="105761"/>
            <a:chExt cx="8756482" cy="3008676"/>
          </a:xfrm>
        </p:grpSpPr>
        <p:sp>
          <p:nvSpPr>
            <p:cNvPr id="291" name="Google Shape;291;p15"/>
            <p:cNvSpPr/>
            <p:nvPr/>
          </p:nvSpPr>
          <p:spPr>
            <a:xfrm>
              <a:off x="0" y="105761"/>
              <a:ext cx="8756482" cy="564437"/>
            </a:xfrm>
            <a:prstGeom prst="roundRect">
              <a:avLst>
                <a:gd fmla="val 16667" name="adj"/>
              </a:avLst>
            </a:prstGeom>
            <a:gradFill>
              <a:gsLst>
                <a:gs pos="0">
                  <a:srgbClr val="EAF1DD"/>
                </a:gs>
                <a:gs pos="35000">
                  <a:srgbClr val="D6E3BC"/>
                </a:gs>
                <a:gs pos="100000">
                  <a:srgbClr val="C2D59B"/>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5"/>
            <p:cNvSpPr txBox="1"/>
            <p:nvPr/>
          </p:nvSpPr>
          <p:spPr>
            <a:xfrm>
              <a:off x="27554" y="133315"/>
              <a:ext cx="8701374" cy="509329"/>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ahoma"/>
                <a:buNone/>
              </a:pPr>
              <a:r>
                <a:rPr b="1" i="0" lang="en-GB" sz="1800" u="none" cap="none" strike="noStrike">
                  <a:solidFill>
                    <a:schemeClr val="dk1"/>
                  </a:solidFill>
                  <a:latin typeface="Tahoma"/>
                  <a:ea typeface="Tahoma"/>
                  <a:cs typeface="Tahoma"/>
                  <a:sym typeface="Tahoma"/>
                </a:rPr>
                <a:t>Community Engagement</a:t>
              </a:r>
              <a:endParaRPr b="1" i="0" sz="1800" u="none" cap="none" strike="noStrike">
                <a:solidFill>
                  <a:schemeClr val="dk1"/>
                </a:solidFill>
                <a:latin typeface="Tahoma"/>
                <a:ea typeface="Tahoma"/>
                <a:cs typeface="Tahoma"/>
                <a:sym typeface="Tahoma"/>
              </a:endParaRPr>
            </a:p>
          </p:txBody>
        </p:sp>
        <p:sp>
          <p:nvSpPr>
            <p:cNvPr id="293" name="Google Shape;293;p15"/>
            <p:cNvSpPr/>
            <p:nvPr/>
          </p:nvSpPr>
          <p:spPr>
            <a:xfrm>
              <a:off x="0" y="827087"/>
              <a:ext cx="8756482" cy="22873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5"/>
            <p:cNvSpPr txBox="1"/>
            <p:nvPr/>
          </p:nvSpPr>
          <p:spPr>
            <a:xfrm>
              <a:off x="0" y="827087"/>
              <a:ext cx="8756482" cy="2287350"/>
            </a:xfrm>
            <a:prstGeom prst="rect">
              <a:avLst/>
            </a:prstGeom>
            <a:noFill/>
            <a:ln>
              <a:noFill/>
            </a:ln>
          </p:spPr>
          <p:txBody>
            <a:bodyPr anchorCtr="0" anchor="t" bIns="22850" lIns="278000" spcFirstLastPara="1" rIns="128000" wrap="square" tIns="22850">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How can academic programmes address real-world community challenges through applied research &amp; innovation.</a:t>
              </a:r>
              <a:endParaRPr b="0" i="0" sz="1800" u="none" cap="none" strike="noStrike">
                <a:solidFill>
                  <a:schemeClr val="dk1"/>
                </a:solidFill>
                <a:latin typeface="Tahoma"/>
                <a:ea typeface="Tahoma"/>
                <a:cs typeface="Tahoma"/>
                <a:sym typeface="Tahoma"/>
              </a:endParaRPr>
            </a:p>
            <a:p>
              <a:pPr indent="-171450" lvl="1" marL="171450" marR="0" rtl="0" algn="l">
                <a:lnSpc>
                  <a:spcPct val="90000"/>
                </a:lnSpc>
                <a:spcBef>
                  <a:spcPts val="360"/>
                </a:spcBef>
                <a:spcAft>
                  <a:spcPts val="0"/>
                </a:spcAft>
                <a:buClr>
                  <a:schemeClr val="dk1"/>
                </a:buClr>
                <a:buSzPts val="1800"/>
                <a:buFont typeface="Tahoma"/>
                <a:buChar char="•"/>
              </a:pPr>
              <a:r>
                <a:rPr b="0" i="0" lang="en-GB" sz="1800" u="none" cap="none" strike="noStrike">
                  <a:solidFill>
                    <a:schemeClr val="dk1"/>
                  </a:solidFill>
                  <a:latin typeface="Tahoma"/>
                  <a:ea typeface="Tahoma"/>
                  <a:cs typeface="Tahoma"/>
                  <a:sym typeface="Tahoma"/>
                </a:rPr>
                <a:t>What initiatives can enhance the university’s role in societal development?</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60"/>
                </a:spcBef>
                <a:spcAft>
                  <a:spcPts val="0"/>
                </a:spcAft>
                <a:buClr>
                  <a:schemeClr val="dk1"/>
                </a:buClr>
                <a:buSzPts val="1800"/>
                <a:buFont typeface="Tahoma"/>
                <a:buChar char="•"/>
              </a:pPr>
              <a:r>
                <a:rPr b="0" i="0" lang="en-GB" sz="1800" u="none" cap="none" strike="noStrike">
                  <a:solidFill>
                    <a:schemeClr val="dk1"/>
                  </a:solidFill>
                  <a:latin typeface="Tahoma"/>
                  <a:ea typeface="Tahoma"/>
                  <a:cs typeface="Tahoma"/>
                  <a:sym typeface="Tahoma"/>
                </a:rPr>
                <a:t> How can we integrate community-driven projects into learning experiences?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60"/>
                </a:spcBef>
                <a:spcAft>
                  <a:spcPts val="0"/>
                </a:spcAft>
                <a:buClr>
                  <a:schemeClr val="dk1"/>
                </a:buClr>
                <a:buSzPts val="1800"/>
                <a:buFont typeface="Tahoma"/>
                <a:buChar char="•"/>
              </a:pPr>
              <a:r>
                <a:rPr b="0" i="0" lang="en-GB" sz="1800" u="none" cap="none" strike="noStrike">
                  <a:solidFill>
                    <a:schemeClr val="dk1"/>
                  </a:solidFill>
                  <a:latin typeface="Tahoma"/>
                  <a:ea typeface="Tahoma"/>
                  <a:cs typeface="Tahoma"/>
                  <a:sym typeface="Tahoma"/>
                </a:rPr>
                <a:t>Lifelong learning &amp; open access education: How do we extend learning opportunities to diverse community groups?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60"/>
                </a:spcBef>
                <a:spcAft>
                  <a:spcPts val="0"/>
                </a:spcAft>
                <a:buClr>
                  <a:schemeClr val="dk1"/>
                </a:buClr>
                <a:buSzPts val="1800"/>
                <a:buFont typeface="Tahoma"/>
                <a:buChar char="•"/>
              </a:pPr>
              <a:r>
                <a:rPr b="0" i="0" lang="en-GB" sz="1800" u="none" cap="none" strike="noStrike">
                  <a:solidFill>
                    <a:schemeClr val="dk1"/>
                  </a:solidFill>
                  <a:latin typeface="Tahoma"/>
                  <a:ea typeface="Tahoma"/>
                  <a:cs typeface="Tahoma"/>
                  <a:sym typeface="Tahoma"/>
                </a:rPr>
                <a:t>What mechanisms ensure continuous assessment and improvement of community engagement efforts?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299" name="Shape 299"/>
        <p:cNvGrpSpPr/>
        <p:nvPr/>
      </p:nvGrpSpPr>
      <p:grpSpPr>
        <a:xfrm>
          <a:off x="0" y="0"/>
          <a:ext cx="0" cy="0"/>
          <a:chOff x="0" y="0"/>
          <a:chExt cx="0" cy="0"/>
        </a:xfrm>
      </p:grpSpPr>
      <p:sp>
        <p:nvSpPr>
          <p:cNvPr id="300" name="Google Shape;300;g35900f73a48_0_99"/>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301" name="Google Shape;301;g35900f73a48_0_99"/>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302" name="Google Shape;302;g35900f73a48_0_99"/>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303" name="Google Shape;303;g35900f73a48_0_99"/>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304" name="Google Shape;304;g35900f73a48_0_99"/>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305" name="Google Shape;305;g35900f73a48_0_99"/>
          <p:cNvSpPr/>
          <p:nvPr/>
        </p:nvSpPr>
        <p:spPr>
          <a:xfrm>
            <a:off x="342450" y="1010704"/>
            <a:ext cx="8229300" cy="629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400"/>
              </a:spcBef>
              <a:spcAft>
                <a:spcPts val="400"/>
              </a:spcAft>
              <a:buClr>
                <a:schemeClr val="dk1"/>
              </a:buClr>
              <a:buSzPts val="1100"/>
              <a:buFont typeface="Arial"/>
              <a:buNone/>
            </a:pPr>
            <a:r>
              <a:rPr b="1" lang="en-GB" sz="2100">
                <a:solidFill>
                  <a:schemeClr val="dk1"/>
                </a:solidFill>
              </a:rPr>
              <a:t>Purpose of Asking These Questions Across Stakeholders:</a:t>
            </a:r>
            <a:endParaRPr b="0" i="0" sz="1900" u="none" cap="none" strike="noStrike">
              <a:solidFill>
                <a:schemeClr val="dk1"/>
              </a:solidFill>
              <a:latin typeface="Arial"/>
              <a:ea typeface="Arial"/>
              <a:cs typeface="Arial"/>
              <a:sym typeface="Arial"/>
            </a:endParaRPr>
          </a:p>
        </p:txBody>
      </p:sp>
      <p:sp>
        <p:nvSpPr>
          <p:cNvPr id="306" name="Google Shape;306;g35900f73a48_0_99"/>
          <p:cNvSpPr/>
          <p:nvPr/>
        </p:nvSpPr>
        <p:spPr>
          <a:xfrm>
            <a:off x="580275" y="1480309"/>
            <a:ext cx="8064300" cy="2802300"/>
          </a:xfrm>
          <a:prstGeom prst="rect">
            <a:avLst/>
          </a:prstGeom>
          <a:noFill/>
          <a:ln>
            <a:noFill/>
          </a:ln>
        </p:spPr>
        <p:txBody>
          <a:bodyPr anchorCtr="0" anchor="t" bIns="45000" lIns="90000" spcFirstLastPara="1" rIns="90000" wrap="square" tIns="45000">
            <a:noAutofit/>
          </a:bodyPr>
          <a:lstStyle/>
          <a:p>
            <a:pPr indent="-342900" lvl="0" marL="457200" rtl="0" algn="l">
              <a:lnSpc>
                <a:spcPct val="115000"/>
              </a:lnSpc>
              <a:spcBef>
                <a:spcPts val="3600"/>
              </a:spcBef>
              <a:spcAft>
                <a:spcPts val="0"/>
              </a:spcAft>
              <a:buClr>
                <a:schemeClr val="dk1"/>
              </a:buClr>
              <a:buSzPts val="1800"/>
              <a:buAutoNum type="arabicPeriod"/>
            </a:pPr>
            <a:r>
              <a:rPr b="1" lang="en-GB" sz="1800">
                <a:solidFill>
                  <a:schemeClr val="dk1"/>
                </a:solidFill>
              </a:rPr>
              <a:t>Students</a:t>
            </a:r>
            <a:r>
              <a:rPr lang="en-GB" sz="1800">
                <a:solidFill>
                  <a:schemeClr val="dk1"/>
                </a:solidFill>
              </a:rPr>
              <a:t>: Understand satisfaction, barriers, and aspirations.</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b="1" lang="en-GB" sz="1800">
                <a:solidFill>
                  <a:schemeClr val="dk1"/>
                </a:solidFill>
              </a:rPr>
              <a:t>Faculty</a:t>
            </a:r>
            <a:r>
              <a:rPr lang="en-GB" sz="1800">
                <a:solidFill>
                  <a:schemeClr val="dk1"/>
                </a:solidFill>
              </a:rPr>
              <a:t>: Ensure ownership in academic design and teaching innovation.</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b="1" lang="en-GB" sz="1800">
                <a:solidFill>
                  <a:schemeClr val="dk1"/>
                </a:solidFill>
              </a:rPr>
              <a:t>Support/Admin Staff</a:t>
            </a:r>
            <a:r>
              <a:rPr lang="en-GB" sz="1800">
                <a:solidFill>
                  <a:schemeClr val="dk1"/>
                </a:solidFill>
              </a:rPr>
              <a:t>: Enhance service quality and operational support.</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b="1" lang="en-GB" sz="1800">
                <a:solidFill>
                  <a:schemeClr val="dk1"/>
                </a:solidFill>
              </a:rPr>
              <a:t>Industry Professionals</a:t>
            </a:r>
            <a:r>
              <a:rPr lang="en-GB" sz="1800">
                <a:solidFill>
                  <a:schemeClr val="dk1"/>
                </a:solidFill>
              </a:rPr>
              <a:t>: Align outcomes with labor market needs.</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b="1" lang="en-GB" sz="1800">
                <a:solidFill>
                  <a:schemeClr val="dk1"/>
                </a:solidFill>
              </a:rPr>
              <a:t>Alumni</a:t>
            </a:r>
            <a:r>
              <a:rPr lang="en-GB" sz="1800">
                <a:solidFill>
                  <a:schemeClr val="dk1"/>
                </a:solidFill>
              </a:rPr>
              <a:t>: Gauge long-term relevance and gain champions for mentoring/funding.</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b="1" lang="en-GB" sz="1800">
                <a:solidFill>
                  <a:schemeClr val="dk1"/>
                </a:solidFill>
              </a:rPr>
              <a:t>Community</a:t>
            </a:r>
            <a:r>
              <a:rPr lang="en-GB" sz="1800">
                <a:solidFill>
                  <a:schemeClr val="dk1"/>
                </a:solidFill>
              </a:rPr>
              <a:t>: Address local challenges and enhance social impact.</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311" name="Shape 311"/>
        <p:cNvGrpSpPr/>
        <p:nvPr/>
      </p:nvGrpSpPr>
      <p:grpSpPr>
        <a:xfrm>
          <a:off x="0" y="0"/>
          <a:ext cx="0" cy="0"/>
          <a:chOff x="0" y="0"/>
          <a:chExt cx="0" cy="0"/>
        </a:xfrm>
      </p:grpSpPr>
      <p:sp>
        <p:nvSpPr>
          <p:cNvPr id="312" name="Google Shape;312;g35900f73a48_0_75"/>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313" name="Google Shape;313;g35900f73a48_0_75"/>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314" name="Google Shape;314;g35900f73a48_0_75"/>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315" name="Google Shape;315;g35900f73a48_0_75"/>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316" name="Google Shape;316;g35900f73a48_0_75"/>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317" name="Google Shape;317;g35900f73a48_0_75"/>
          <p:cNvSpPr/>
          <p:nvPr/>
        </p:nvSpPr>
        <p:spPr>
          <a:xfrm>
            <a:off x="327971" y="1980025"/>
            <a:ext cx="2977200" cy="431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GB" sz="3600">
                <a:solidFill>
                  <a:schemeClr val="dk1"/>
                </a:solidFill>
              </a:rPr>
              <a:t>It leads to students success</a:t>
            </a:r>
            <a:endParaRPr b="0" i="0" sz="3600" u="none" cap="none" strike="noStrike">
              <a:solidFill>
                <a:schemeClr val="dk1"/>
              </a:solidFill>
              <a:latin typeface="Arial"/>
              <a:ea typeface="Arial"/>
              <a:cs typeface="Arial"/>
              <a:sym typeface="Arial"/>
            </a:endParaRPr>
          </a:p>
        </p:txBody>
      </p:sp>
      <p:pic>
        <p:nvPicPr>
          <p:cNvPr id="318" name="Google Shape;318;g35900f73a48_0_75"/>
          <p:cNvPicPr preferRelativeResize="0"/>
          <p:nvPr/>
        </p:nvPicPr>
        <p:blipFill>
          <a:blip r:embed="rId6">
            <a:alphaModFix/>
          </a:blip>
          <a:stretch>
            <a:fillRect/>
          </a:stretch>
        </p:blipFill>
        <p:spPr>
          <a:xfrm>
            <a:off x="3484600" y="185125"/>
            <a:ext cx="5372100" cy="5010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323" name="Shape 323"/>
        <p:cNvGrpSpPr/>
        <p:nvPr/>
      </p:nvGrpSpPr>
      <p:grpSpPr>
        <a:xfrm>
          <a:off x="0" y="0"/>
          <a:ext cx="0" cy="0"/>
          <a:chOff x="0" y="0"/>
          <a:chExt cx="0" cy="0"/>
        </a:xfrm>
      </p:grpSpPr>
      <p:sp>
        <p:nvSpPr>
          <p:cNvPr id="324" name="Google Shape;324;g35900f73a48_0_86"/>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325" name="Google Shape;325;g35900f73a48_0_86"/>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326" name="Google Shape;326;g35900f73a48_0_86"/>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327" name="Google Shape;327;g35900f73a48_0_86"/>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328" name="Google Shape;328;g35900f73a48_0_86"/>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329" name="Google Shape;329;g35900f73a48_0_86"/>
          <p:cNvSpPr/>
          <p:nvPr/>
        </p:nvSpPr>
        <p:spPr>
          <a:xfrm>
            <a:off x="342450" y="1010711"/>
            <a:ext cx="8229300" cy="985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GB" sz="3600">
                <a:solidFill>
                  <a:schemeClr val="dk1"/>
                </a:solidFill>
              </a:rPr>
              <a:t>Do you know what is National Qualification Framework?</a:t>
            </a:r>
            <a:endParaRPr b="0" i="0" sz="3600" u="none" cap="none" strike="noStrike">
              <a:solidFill>
                <a:schemeClr val="dk1"/>
              </a:solidFill>
              <a:latin typeface="Arial"/>
              <a:ea typeface="Arial"/>
              <a:cs typeface="Arial"/>
              <a:sym typeface="Arial"/>
            </a:endParaRPr>
          </a:p>
        </p:txBody>
      </p:sp>
      <p:sp>
        <p:nvSpPr>
          <p:cNvPr id="330" name="Google Shape;330;g35900f73a48_0_86"/>
          <p:cNvSpPr/>
          <p:nvPr/>
        </p:nvSpPr>
        <p:spPr>
          <a:xfrm>
            <a:off x="580264" y="2298909"/>
            <a:ext cx="8064300" cy="1983600"/>
          </a:xfrm>
          <a:prstGeom prst="rect">
            <a:avLst/>
          </a:prstGeom>
          <a:noFill/>
          <a:ln>
            <a:noFill/>
          </a:ln>
        </p:spPr>
        <p:txBody>
          <a:bodyPr anchorCtr="0" anchor="t" bIns="45000" lIns="90000" spcFirstLastPara="1" rIns="90000" wrap="square" tIns="45000">
            <a:noAutofit/>
          </a:bodyPr>
          <a:lstStyle/>
          <a:p>
            <a:pPr indent="-342720" lvl="0" marL="343080" marR="0" rtl="0" algn="just">
              <a:lnSpc>
                <a:spcPct val="100000"/>
              </a:lnSpc>
              <a:spcBef>
                <a:spcPts val="601"/>
              </a:spcBef>
              <a:spcAft>
                <a:spcPts val="0"/>
              </a:spcAft>
              <a:buClr>
                <a:srgbClr val="000000"/>
              </a:buClr>
              <a:buSzPts val="1800"/>
              <a:buFont typeface="Arial"/>
              <a:buChar char="•"/>
            </a:pPr>
            <a:r>
              <a:t/>
            </a:r>
            <a:endParaRPr b="0" i="0" sz="1400" u="none" cap="none" strike="noStrike">
              <a:solidFill>
                <a:srgbClr val="000000"/>
              </a:solidFill>
              <a:latin typeface="Arial"/>
              <a:ea typeface="Arial"/>
              <a:cs typeface="Arial"/>
              <a:sym typeface="Arial"/>
            </a:endParaRPr>
          </a:p>
        </p:txBody>
      </p:sp>
      <p:pic>
        <p:nvPicPr>
          <p:cNvPr id="331" name="Google Shape;331;g35900f73a48_0_86"/>
          <p:cNvPicPr preferRelativeResize="0"/>
          <p:nvPr/>
        </p:nvPicPr>
        <p:blipFill>
          <a:blip r:embed="rId6">
            <a:alphaModFix/>
          </a:blip>
          <a:stretch>
            <a:fillRect/>
          </a:stretch>
        </p:blipFill>
        <p:spPr>
          <a:xfrm>
            <a:off x="2406938" y="2191702"/>
            <a:ext cx="4100325" cy="23050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336" name="Shape 336"/>
        <p:cNvGrpSpPr/>
        <p:nvPr/>
      </p:nvGrpSpPr>
      <p:grpSpPr>
        <a:xfrm>
          <a:off x="0" y="0"/>
          <a:ext cx="0" cy="0"/>
          <a:chOff x="0" y="0"/>
          <a:chExt cx="0" cy="0"/>
        </a:xfrm>
      </p:grpSpPr>
      <p:sp>
        <p:nvSpPr>
          <p:cNvPr id="337" name="Google Shape;337;p21"/>
          <p:cNvSpPr txBox="1"/>
          <p:nvPr/>
        </p:nvSpPr>
        <p:spPr>
          <a:xfrm>
            <a:off x="568899" y="502335"/>
            <a:ext cx="7925317" cy="3974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ahoma"/>
              <a:buNone/>
            </a:pPr>
            <a:r>
              <a:rPr b="0" i="0" lang="en-GB" sz="1800" u="none" cap="none" strike="noStrike">
                <a:solidFill>
                  <a:schemeClr val="dk1"/>
                </a:solidFill>
                <a:latin typeface="Tahoma"/>
                <a:ea typeface="Tahoma"/>
                <a:cs typeface="Tahoma"/>
                <a:sym typeface="Tahoma"/>
              </a:rPr>
              <a:t>NQFs – the European Context: Transparency, Comparability, and Portability </a:t>
            </a:r>
            <a:endParaRPr b="0" i="0" sz="1800" u="none" cap="none" strike="noStrike">
              <a:solidFill>
                <a:schemeClr val="dk1"/>
              </a:solidFill>
              <a:latin typeface="Tahoma"/>
              <a:ea typeface="Tahoma"/>
              <a:cs typeface="Tahoma"/>
              <a:sym typeface="Tahoma"/>
            </a:endParaRPr>
          </a:p>
        </p:txBody>
      </p:sp>
      <p:sp>
        <p:nvSpPr>
          <p:cNvPr id="338" name="Google Shape;338;p21"/>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339" name="Google Shape;339;p21"/>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340" name="Google Shape;340;p21"/>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341" name="Google Shape;341;p21"/>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graphicFrame>
        <p:nvGraphicFramePr>
          <p:cNvPr id="342" name="Google Shape;342;p21"/>
          <p:cNvGraphicFramePr/>
          <p:nvPr/>
        </p:nvGraphicFramePr>
        <p:xfrm>
          <a:off x="193331" y="865273"/>
          <a:ext cx="3000000" cy="3000000"/>
        </p:xfrm>
        <a:graphic>
          <a:graphicData uri="http://schemas.openxmlformats.org/drawingml/2006/table">
            <a:tbl>
              <a:tblPr>
                <a:noFill/>
                <a:tableStyleId>{C3FBA8BB-1DD1-44D3-931C-BB7E89B63584}</a:tableStyleId>
              </a:tblPr>
              <a:tblGrid>
                <a:gridCol w="1142600"/>
                <a:gridCol w="843950"/>
                <a:gridCol w="3446125"/>
                <a:gridCol w="3243800"/>
              </a:tblGrid>
              <a:tr h="489800">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rgbClr val="FF0000"/>
                          </a:solidFill>
                          <a:latin typeface="Tahoma"/>
                          <a:ea typeface="Tahoma"/>
                          <a:cs typeface="Tahoma"/>
                          <a:sym typeface="Tahoma"/>
                        </a:rPr>
                        <a:t>QF-EHEA Cycle</a:t>
                      </a:r>
                      <a:endParaRPr sz="1500" u="none" cap="none" strike="noStrike">
                        <a:solidFill>
                          <a:srgbClr val="FF0000"/>
                        </a:solidFill>
                        <a:latin typeface="Tahoma"/>
                        <a:ea typeface="Tahoma"/>
                        <a:cs typeface="Tahoma"/>
                        <a:sym typeface="Tahoma"/>
                      </a:endParaRPr>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rgbClr val="FF0000"/>
                          </a:solidFill>
                          <a:latin typeface="Tahoma"/>
                          <a:ea typeface="Tahoma"/>
                          <a:cs typeface="Tahoma"/>
                          <a:sym typeface="Tahoma"/>
                        </a:rPr>
                        <a:t>EQF Level</a:t>
                      </a:r>
                      <a:endParaRPr sz="1500" u="none" cap="none" strike="noStrike">
                        <a:solidFill>
                          <a:srgbClr val="FF0000"/>
                        </a:solidFill>
                        <a:latin typeface="Tahoma"/>
                        <a:ea typeface="Tahoma"/>
                        <a:cs typeface="Tahoma"/>
                        <a:sym typeface="Tahoma"/>
                      </a:endParaRPr>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Tahoma"/>
                          <a:ea typeface="Tahoma"/>
                          <a:cs typeface="Tahoma"/>
                          <a:sym typeface="Tahoma"/>
                        </a:rPr>
                        <a:t>Description</a:t>
                      </a:r>
                      <a:endParaRPr sz="1500" u="none" cap="none" strike="noStrike">
                        <a:latin typeface="Tahoma"/>
                        <a:ea typeface="Tahoma"/>
                        <a:cs typeface="Tahoma"/>
                        <a:sym typeface="Tahoma"/>
                      </a:endParaRPr>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Tahoma"/>
                          <a:ea typeface="Tahoma"/>
                          <a:cs typeface="Tahoma"/>
                          <a:sym typeface="Tahoma"/>
                        </a:rPr>
                        <a:t>Typical Qualifications</a:t>
                      </a:r>
                      <a:endParaRPr sz="1500" u="none" cap="none" strike="noStrike">
                        <a:latin typeface="Tahoma"/>
                        <a:ea typeface="Tahoma"/>
                        <a:cs typeface="Tahoma"/>
                        <a:sym typeface="Tahoma"/>
                      </a:endParaRPr>
                    </a:p>
                  </a:txBody>
                  <a:tcPr marT="21225" marB="21225" marR="42425" marL="42425" anchor="ctr"/>
                </a:tc>
              </a:tr>
              <a:tr h="715075">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Short Cycle</a:t>
                      </a:r>
                      <a:endParaRPr sz="1500" u="none" cap="none" strike="noStrike">
                        <a:latin typeface="Tahoma"/>
                        <a:ea typeface="Tahoma"/>
                        <a:cs typeface="Tahoma"/>
                        <a:sym typeface="Tahoma"/>
                      </a:endParaRPr>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Level 5</a:t>
                      </a:r>
                      <a:endParaRPr sz="1400" u="none" cap="none" strike="noStrike"/>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Introductory higher education, bridging secondary education and bachelor's level.</a:t>
                      </a:r>
                      <a:endParaRPr sz="1400" u="none" cap="none" strike="noStrike"/>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Higher National Diplomas (HND), Foundation Degrees, Diplomas of Higher Education.</a:t>
                      </a:r>
                      <a:endParaRPr sz="1400" u="none" cap="none" strike="noStrike"/>
                    </a:p>
                  </a:txBody>
                  <a:tcPr marT="21225" marB="21225" marR="42425" marL="42425" anchor="ctr"/>
                </a:tc>
              </a:tr>
              <a:tr h="715075">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First Cycle</a:t>
                      </a:r>
                      <a:endParaRPr sz="1500" u="none" cap="none" strike="noStrike">
                        <a:latin typeface="Tahoma"/>
                        <a:ea typeface="Tahoma"/>
                        <a:cs typeface="Tahoma"/>
                        <a:sym typeface="Tahoma"/>
                      </a:endParaRPr>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Level 6</a:t>
                      </a:r>
                      <a:endParaRPr sz="1400" u="none" cap="none" strike="noStrike"/>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Undergraduate level, providing a broad knowledge base and developing analytical skills.</a:t>
                      </a:r>
                      <a:endParaRPr sz="1400" u="none" cap="none" strike="noStrike"/>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Bachelor's Degrees (e.g., BA, BSc), Professional Bachelor's Degrees.</a:t>
                      </a:r>
                      <a:endParaRPr sz="1400" u="none" cap="none" strike="noStrike"/>
                    </a:p>
                  </a:txBody>
                  <a:tcPr marT="21225" marB="21225" marR="42425" marL="42425" anchor="ctr"/>
                </a:tc>
              </a:tr>
              <a:tr h="489800">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Second Cycle</a:t>
                      </a:r>
                      <a:endParaRPr sz="1500" u="none" cap="none" strike="noStrike">
                        <a:latin typeface="Tahoma"/>
                        <a:ea typeface="Tahoma"/>
                        <a:cs typeface="Tahoma"/>
                        <a:sym typeface="Tahoma"/>
                      </a:endParaRPr>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Level 7</a:t>
                      </a:r>
                      <a:endParaRPr sz="1400" u="none" cap="none" strike="noStrike"/>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Postgraduate level, focusing on advanced study and original research.</a:t>
                      </a:r>
                      <a:endParaRPr sz="1400" u="none" cap="none" strike="noStrike"/>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Master's Degrees (e.g., MA, MSc), Integrated Master's Degrees.</a:t>
                      </a:r>
                      <a:endParaRPr sz="1400" u="none" cap="none" strike="noStrike"/>
                    </a:p>
                  </a:txBody>
                  <a:tcPr marT="21225" marB="21225" marR="42425" marL="42425" anchor="ctr"/>
                </a:tc>
              </a:tr>
              <a:tr h="715075">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Third Cycle</a:t>
                      </a:r>
                      <a:endParaRPr sz="1500" u="none" cap="none" strike="noStrike">
                        <a:latin typeface="Tahoma"/>
                        <a:ea typeface="Tahoma"/>
                        <a:cs typeface="Tahoma"/>
                        <a:sym typeface="Tahoma"/>
                      </a:endParaRPr>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Level 8</a:t>
                      </a:r>
                      <a:endParaRPr sz="1400" u="none" cap="none" strike="noStrike"/>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Doctoral level, involving substantial original research contributing new knowledge to the field.</a:t>
                      </a:r>
                      <a:endParaRPr sz="1400" u="none" cap="none" strike="noStrike"/>
                    </a:p>
                  </a:txBody>
                  <a:tcPr marT="21225" marB="21225" marR="42425" marL="42425" anchor="ct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Tahoma"/>
                          <a:ea typeface="Tahoma"/>
                          <a:cs typeface="Tahoma"/>
                          <a:sym typeface="Tahoma"/>
                        </a:rPr>
                        <a:t>Doctorates (e.g., PhD, DPhil), Professional Doctorates.</a:t>
                      </a:r>
                      <a:endParaRPr sz="1400" u="none" cap="none" strike="noStrike"/>
                    </a:p>
                  </a:txBody>
                  <a:tcPr marT="21225" marB="21225" marR="42425" marL="42425" anchor="ctr"/>
                </a:tc>
              </a:tr>
            </a:tbl>
          </a:graphicData>
        </a:graphic>
      </p:graphicFrame>
      <p:sp>
        <p:nvSpPr>
          <p:cNvPr id="343" name="Google Shape;343;p21"/>
          <p:cNvSpPr txBox="1"/>
          <p:nvPr/>
        </p:nvSpPr>
        <p:spPr>
          <a:xfrm>
            <a:off x="193329" y="4090589"/>
            <a:ext cx="8676456"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NQF of Uzbekistan available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Government of Uzbekistan. (2025). On measures to organize the activities of the National System for the Development of Professional Qualifications, Knowledge and Skills in the Republic of Uzbekistan. Lex.uz. Retrieved from </a:t>
            </a:r>
            <a:r>
              <a:rPr b="1" i="0" lang="en-GB" sz="10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https://lex.uz/en/docs/4814154</a:t>
            </a:r>
            <a:endParaRPr b="1" i="0" sz="1000" u="sng" cap="none" strike="noStrike">
              <a:solidFill>
                <a:schemeClr val="dk1"/>
              </a:solidFill>
              <a:latin typeface="Calibri"/>
              <a:ea typeface="Calibri"/>
              <a:cs typeface="Calibri"/>
              <a:sym typeface="Calibri"/>
              <a:hlinkClick r:id="rId7">
                <a:extLst>
                  <a:ext uri="{A12FA001-AC4F-418D-AE19-62706E023703}">
                    <ahyp:hlinkClr val="tx"/>
                  </a:ext>
                </a:extLst>
              </a:hlinkCli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348" name="Shape 348"/>
        <p:cNvGrpSpPr/>
        <p:nvPr/>
      </p:nvGrpSpPr>
      <p:grpSpPr>
        <a:xfrm>
          <a:off x="0" y="0"/>
          <a:ext cx="0" cy="0"/>
          <a:chOff x="0" y="0"/>
          <a:chExt cx="0" cy="0"/>
        </a:xfrm>
      </p:grpSpPr>
      <p:sp>
        <p:nvSpPr>
          <p:cNvPr id="349" name="Google Shape;349;p22"/>
          <p:cNvSpPr txBox="1"/>
          <p:nvPr/>
        </p:nvSpPr>
        <p:spPr>
          <a:xfrm>
            <a:off x="908973" y="440767"/>
            <a:ext cx="7290557" cy="3974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0" i="0" lang="en-GB" sz="2400" u="none" cap="none" strike="noStrike">
                <a:solidFill>
                  <a:schemeClr val="dk1"/>
                </a:solidFill>
                <a:latin typeface="Tahoma"/>
                <a:ea typeface="Tahoma"/>
                <a:cs typeface="Tahoma"/>
                <a:sym typeface="Tahoma"/>
              </a:rPr>
              <a:t>Comparable, still Unique</a:t>
            </a:r>
            <a:endParaRPr b="0" i="0" sz="1400" u="none" cap="none" strike="noStrike">
              <a:solidFill>
                <a:srgbClr val="000000"/>
              </a:solidFill>
              <a:latin typeface="Arial"/>
              <a:ea typeface="Arial"/>
              <a:cs typeface="Arial"/>
              <a:sym typeface="Arial"/>
            </a:endParaRPr>
          </a:p>
        </p:txBody>
      </p:sp>
      <p:sp>
        <p:nvSpPr>
          <p:cNvPr id="350" name="Google Shape;350;p22"/>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351" name="Google Shape;351;p22"/>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352" name="Google Shape;352;p22"/>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353" name="Google Shape;353;p22"/>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354" name="Google Shape;354;p22"/>
          <p:cNvSpPr txBox="1"/>
          <p:nvPr/>
        </p:nvSpPr>
        <p:spPr>
          <a:xfrm>
            <a:off x="216024" y="4232815"/>
            <a:ext cx="8676456"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1" i="1" sz="1100" u="none" cap="none" strike="noStrike">
              <a:solidFill>
                <a:schemeClr val="dk1"/>
              </a:solidFill>
              <a:latin typeface="Calibri"/>
              <a:ea typeface="Calibri"/>
              <a:cs typeface="Calibri"/>
              <a:sym typeface="Calibri"/>
            </a:endParaRPr>
          </a:p>
        </p:txBody>
      </p:sp>
      <p:sp>
        <p:nvSpPr>
          <p:cNvPr id="355" name="Google Shape;355;p22"/>
          <p:cNvSpPr txBox="1"/>
          <p:nvPr/>
        </p:nvSpPr>
        <p:spPr>
          <a:xfrm>
            <a:off x="277438" y="4447221"/>
            <a:ext cx="874846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1" lang="en-GB" sz="800" u="none" cap="none" strike="noStrike">
                <a:solidFill>
                  <a:schemeClr val="dk1"/>
                </a:solidFill>
                <a:latin typeface="Tahoma"/>
                <a:ea typeface="Tahoma"/>
                <a:cs typeface="Tahoma"/>
                <a:sym typeface="Tahoma"/>
              </a:rPr>
              <a:t>Source: CEDEFOP. (n.d.). National Qualifications Frameworks (NQF) Comparison Tool. Retrieved from </a:t>
            </a:r>
            <a:r>
              <a:rPr b="1" i="1" lang="en-GB" sz="800" u="sng" cap="none" strike="noStrike">
                <a:solidFill>
                  <a:schemeClr val="dk1"/>
                </a:solidFill>
                <a:latin typeface="Tahoma"/>
                <a:ea typeface="Tahoma"/>
                <a:cs typeface="Tahoma"/>
                <a:sym typeface="Tahoma"/>
                <a:hlinkClick r:id="rId6">
                  <a:extLst>
                    <a:ext uri="{A12FA001-AC4F-418D-AE19-62706E023703}">
                      <ahyp:hlinkClr val="tx"/>
                    </a:ext>
                  </a:extLst>
                </a:hlinkClick>
              </a:rPr>
              <a:t>https://www.cedefop.europa.eu/en/tools/nqfs-online-tool/nqf-comparison?country_1=BG&amp;year_1=5340&amp;country_2=IT&amp;year_2=5340"</a:t>
            </a:r>
            <a:endParaRPr b="1" i="1" sz="800" u="none" cap="none" strike="noStrike">
              <a:solidFill>
                <a:schemeClr val="dk1"/>
              </a:solidFill>
              <a:latin typeface="Tahoma"/>
              <a:ea typeface="Tahoma"/>
              <a:cs typeface="Tahoma"/>
              <a:sym typeface="Tahoma"/>
            </a:endParaRPr>
          </a:p>
        </p:txBody>
      </p:sp>
      <p:pic>
        <p:nvPicPr>
          <p:cNvPr id="356" name="Google Shape;356;p22"/>
          <p:cNvPicPr preferRelativeResize="0"/>
          <p:nvPr/>
        </p:nvPicPr>
        <p:blipFill rotWithShape="1">
          <a:blip r:embed="rId7">
            <a:alphaModFix/>
          </a:blip>
          <a:srcRect b="0" l="0" r="0" t="0"/>
          <a:stretch/>
        </p:blipFill>
        <p:spPr>
          <a:xfrm>
            <a:off x="59049" y="866385"/>
            <a:ext cx="9025902" cy="35730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361" name="Shape 361"/>
        <p:cNvGrpSpPr/>
        <p:nvPr/>
      </p:nvGrpSpPr>
      <p:grpSpPr>
        <a:xfrm>
          <a:off x="0" y="0"/>
          <a:ext cx="0" cy="0"/>
          <a:chOff x="0" y="0"/>
          <a:chExt cx="0" cy="0"/>
        </a:xfrm>
      </p:grpSpPr>
      <p:sp>
        <p:nvSpPr>
          <p:cNvPr id="362" name="Google Shape;362;g35932bc4b34_0_0"/>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363" name="Google Shape;363;g35932bc4b34_0_0"/>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364" name="Google Shape;364;g35932bc4b34_0_0"/>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365" name="Google Shape;365;g35932bc4b34_0_0"/>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366" name="Google Shape;366;g35932bc4b34_0_0"/>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367" name="Google Shape;367;g35932bc4b34_0_0"/>
          <p:cNvSpPr/>
          <p:nvPr/>
        </p:nvSpPr>
        <p:spPr>
          <a:xfrm>
            <a:off x="342450" y="1010711"/>
            <a:ext cx="8229300" cy="985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GB" sz="3600">
                <a:solidFill>
                  <a:schemeClr val="dk1"/>
                </a:solidFill>
              </a:rPr>
              <a:t>How do we </a:t>
            </a:r>
            <a:r>
              <a:rPr lang="en-GB" sz="3600">
                <a:solidFill>
                  <a:schemeClr val="dk1"/>
                </a:solidFill>
              </a:rPr>
              <a:t>achieve</a:t>
            </a:r>
            <a:r>
              <a:rPr lang="en-GB" sz="3600">
                <a:solidFill>
                  <a:schemeClr val="dk1"/>
                </a:solidFill>
              </a:rPr>
              <a:t> our degree?</a:t>
            </a:r>
            <a:endParaRPr b="0" i="0" sz="3600" u="none" cap="none" strike="noStrike">
              <a:solidFill>
                <a:schemeClr val="dk1"/>
              </a:solidFill>
              <a:latin typeface="Arial"/>
              <a:ea typeface="Arial"/>
              <a:cs typeface="Arial"/>
              <a:sym typeface="Arial"/>
            </a:endParaRPr>
          </a:p>
        </p:txBody>
      </p:sp>
      <p:sp>
        <p:nvSpPr>
          <p:cNvPr id="368" name="Google Shape;368;g35932bc4b34_0_0"/>
          <p:cNvSpPr/>
          <p:nvPr/>
        </p:nvSpPr>
        <p:spPr>
          <a:xfrm>
            <a:off x="580274" y="2298900"/>
            <a:ext cx="3911700" cy="1760700"/>
          </a:xfrm>
          <a:prstGeom prst="rect">
            <a:avLst/>
          </a:prstGeom>
          <a:noFill/>
          <a:ln>
            <a:noFill/>
          </a:ln>
        </p:spPr>
        <p:txBody>
          <a:bodyPr anchorCtr="0" anchor="t" bIns="45000" lIns="90000" spcFirstLastPara="1" rIns="90000" wrap="square" tIns="45000">
            <a:noAutofit/>
          </a:bodyPr>
          <a:lstStyle/>
          <a:p>
            <a:pPr indent="-418920" lvl="0" marL="343080" marR="0" rtl="0" algn="just">
              <a:lnSpc>
                <a:spcPct val="100000"/>
              </a:lnSpc>
              <a:spcBef>
                <a:spcPts val="601"/>
              </a:spcBef>
              <a:spcAft>
                <a:spcPts val="0"/>
              </a:spcAft>
              <a:buClr>
                <a:srgbClr val="000000"/>
              </a:buClr>
              <a:buSzPts val="3000"/>
              <a:buFont typeface="Arial"/>
              <a:buChar char="•"/>
            </a:pPr>
            <a:r>
              <a:rPr lang="en-GB" sz="2600"/>
              <a:t>By earning </a:t>
            </a:r>
            <a:r>
              <a:rPr lang="en-GB" sz="2600"/>
              <a:t>credits</a:t>
            </a:r>
            <a:r>
              <a:rPr lang="en-GB" sz="2600"/>
              <a:t> and </a:t>
            </a:r>
            <a:r>
              <a:rPr lang="en-GB" sz="2600"/>
              <a:t>achieving</a:t>
            </a:r>
            <a:r>
              <a:rPr lang="en-GB" sz="2600"/>
              <a:t> learning outcomes</a:t>
            </a:r>
            <a:endParaRPr b="0" i="0" sz="2600" u="none" cap="none" strike="noStrike">
              <a:solidFill>
                <a:srgbClr val="000000"/>
              </a:solidFill>
              <a:latin typeface="Arial"/>
              <a:ea typeface="Arial"/>
              <a:cs typeface="Arial"/>
              <a:sym typeface="Arial"/>
            </a:endParaRPr>
          </a:p>
        </p:txBody>
      </p:sp>
      <p:pic>
        <p:nvPicPr>
          <p:cNvPr id="369" name="Google Shape;369;g35932bc4b34_0_0"/>
          <p:cNvPicPr preferRelativeResize="0"/>
          <p:nvPr/>
        </p:nvPicPr>
        <p:blipFill>
          <a:blip r:embed="rId6">
            <a:alphaModFix/>
          </a:blip>
          <a:stretch>
            <a:fillRect/>
          </a:stretch>
        </p:blipFill>
        <p:spPr>
          <a:xfrm>
            <a:off x="4644374" y="2148311"/>
            <a:ext cx="2857500" cy="16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109" name="Shape 109"/>
        <p:cNvGrpSpPr/>
        <p:nvPr/>
      </p:nvGrpSpPr>
      <p:grpSpPr>
        <a:xfrm>
          <a:off x="0" y="0"/>
          <a:ext cx="0" cy="0"/>
          <a:chOff x="0" y="0"/>
          <a:chExt cx="0" cy="0"/>
        </a:xfrm>
      </p:grpSpPr>
      <p:sp>
        <p:nvSpPr>
          <p:cNvPr id="110" name="Google Shape;110;p2"/>
          <p:cNvSpPr txBox="1"/>
          <p:nvPr/>
        </p:nvSpPr>
        <p:spPr>
          <a:xfrm>
            <a:off x="327984" y="4840024"/>
            <a:ext cx="8568951" cy="3519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111" name="Google Shape;111;p2"/>
          <p:cNvPicPr preferRelativeResize="0"/>
          <p:nvPr/>
        </p:nvPicPr>
        <p:blipFill rotWithShape="1">
          <a:blip r:embed="rId3">
            <a:alphaModFix/>
          </a:blip>
          <a:srcRect b="0" l="0" r="0" t="0"/>
          <a:stretch/>
        </p:blipFill>
        <p:spPr>
          <a:xfrm>
            <a:off x="313984" y="250488"/>
            <a:ext cx="2174786" cy="457200"/>
          </a:xfrm>
          <a:prstGeom prst="rect">
            <a:avLst/>
          </a:prstGeom>
          <a:noFill/>
          <a:ln>
            <a:noFill/>
          </a:ln>
        </p:spPr>
      </p:pic>
      <p:pic>
        <p:nvPicPr>
          <p:cNvPr descr="Sustainable Development Goals SDGs Goal 4: Quality, 48% OFF" id="112" name="Google Shape;112;p2"/>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113" name="Google Shape;113;p2"/>
          <p:cNvSpPr/>
          <p:nvPr/>
        </p:nvSpPr>
        <p:spPr>
          <a:xfrm>
            <a:off x="3995935" y="250488"/>
            <a:ext cx="1152128"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114" name="Google Shape;114;p2"/>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115" name="Google Shape;115;p2"/>
          <p:cNvSpPr/>
          <p:nvPr/>
        </p:nvSpPr>
        <p:spPr>
          <a:xfrm>
            <a:off x="342444" y="1010736"/>
            <a:ext cx="8229240" cy="4316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Tahoma"/>
                <a:ea typeface="Tahoma"/>
                <a:cs typeface="Tahoma"/>
                <a:sym typeface="Tahoma"/>
              </a:rPr>
              <a:t>Outline</a:t>
            </a:r>
            <a:endParaRPr b="0" i="0" sz="3600" u="none" cap="none" strike="noStrike">
              <a:solidFill>
                <a:schemeClr val="dk1"/>
              </a:solidFill>
              <a:latin typeface="Arial"/>
              <a:ea typeface="Arial"/>
              <a:cs typeface="Arial"/>
              <a:sym typeface="Arial"/>
            </a:endParaRPr>
          </a:p>
        </p:txBody>
      </p:sp>
      <p:sp>
        <p:nvSpPr>
          <p:cNvPr id="116" name="Google Shape;116;p2"/>
          <p:cNvSpPr/>
          <p:nvPr/>
        </p:nvSpPr>
        <p:spPr>
          <a:xfrm>
            <a:off x="703775" y="1550852"/>
            <a:ext cx="8064300" cy="2344500"/>
          </a:xfrm>
          <a:prstGeom prst="rect">
            <a:avLst/>
          </a:prstGeom>
          <a:noFill/>
          <a:ln>
            <a:noFill/>
          </a:ln>
        </p:spPr>
        <p:txBody>
          <a:bodyPr anchorCtr="0" anchor="t" bIns="45000" lIns="90000" spcFirstLastPara="1" rIns="90000" wrap="square" tIns="45000">
            <a:spAutoFit/>
          </a:bodyPr>
          <a:lstStyle/>
          <a:p>
            <a:pPr indent="-374650" lvl="0" marL="457200" marR="0" rtl="0" algn="just">
              <a:lnSpc>
                <a:spcPct val="100000"/>
              </a:lnSpc>
              <a:spcBef>
                <a:spcPts val="601"/>
              </a:spcBef>
              <a:spcAft>
                <a:spcPts val="0"/>
              </a:spcAft>
              <a:buSzPts val="2300"/>
              <a:buChar char="●"/>
            </a:pPr>
            <a:r>
              <a:rPr lang="en-GB" sz="2300"/>
              <a:t>Supporting university growth</a:t>
            </a:r>
            <a:endParaRPr sz="2300"/>
          </a:p>
          <a:p>
            <a:pPr indent="-374650" lvl="0" marL="457200" marR="0" rtl="0" algn="just">
              <a:lnSpc>
                <a:spcPct val="100000"/>
              </a:lnSpc>
              <a:spcBef>
                <a:spcPts val="0"/>
              </a:spcBef>
              <a:spcAft>
                <a:spcPts val="0"/>
              </a:spcAft>
              <a:buSzPts val="2300"/>
              <a:buChar char="●"/>
            </a:pPr>
            <a:r>
              <a:rPr lang="en-GB" sz="2300"/>
              <a:t>Stakeholders engagement</a:t>
            </a:r>
            <a:endParaRPr sz="2300"/>
          </a:p>
          <a:p>
            <a:pPr indent="-374650" lvl="0" marL="457200" marR="0" rtl="0" algn="just">
              <a:lnSpc>
                <a:spcPct val="100000"/>
              </a:lnSpc>
              <a:spcBef>
                <a:spcPts val="0"/>
              </a:spcBef>
              <a:spcAft>
                <a:spcPts val="0"/>
              </a:spcAft>
              <a:buSzPts val="2300"/>
              <a:buChar char="●"/>
            </a:pPr>
            <a:r>
              <a:rPr lang="en-GB" sz="2300"/>
              <a:t>What is NQF?</a:t>
            </a:r>
            <a:endParaRPr sz="2300"/>
          </a:p>
          <a:p>
            <a:pPr indent="-374650" lvl="0" marL="457200" marR="0" rtl="0" algn="just">
              <a:lnSpc>
                <a:spcPct val="100000"/>
              </a:lnSpc>
              <a:spcBef>
                <a:spcPts val="0"/>
              </a:spcBef>
              <a:spcAft>
                <a:spcPts val="0"/>
              </a:spcAft>
              <a:buSzPts val="2300"/>
              <a:buChar char="●"/>
            </a:pPr>
            <a:r>
              <a:rPr lang="en-GB" sz="2300"/>
              <a:t>Learning outcomes and ECTS</a:t>
            </a:r>
            <a:endParaRPr sz="2300"/>
          </a:p>
          <a:p>
            <a:pPr indent="-374650" lvl="0" marL="457200" marR="0" rtl="0" algn="just">
              <a:lnSpc>
                <a:spcPct val="100000"/>
              </a:lnSpc>
              <a:spcBef>
                <a:spcPts val="0"/>
              </a:spcBef>
              <a:spcAft>
                <a:spcPts val="0"/>
              </a:spcAft>
              <a:buSzPts val="2300"/>
              <a:buChar char="●"/>
            </a:pPr>
            <a:r>
              <a:rPr lang="en-GB" sz="2300"/>
              <a:t>Student support and Learning</a:t>
            </a:r>
            <a:endParaRPr sz="2300"/>
          </a:p>
          <a:p>
            <a:pPr indent="0" lvl="0" marL="0" marR="0" rtl="0" algn="just">
              <a:lnSpc>
                <a:spcPct val="100000"/>
              </a:lnSpc>
              <a:spcBef>
                <a:spcPts val="601"/>
              </a:spcBef>
              <a:spcAft>
                <a:spcPts val="0"/>
              </a:spcAft>
              <a:buNone/>
            </a:pPr>
            <a:r>
              <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374" name="Shape 374"/>
        <p:cNvGrpSpPr/>
        <p:nvPr/>
      </p:nvGrpSpPr>
      <p:grpSpPr>
        <a:xfrm>
          <a:off x="0" y="0"/>
          <a:ext cx="0" cy="0"/>
          <a:chOff x="0" y="0"/>
          <a:chExt cx="0" cy="0"/>
        </a:xfrm>
      </p:grpSpPr>
      <p:sp>
        <p:nvSpPr>
          <p:cNvPr id="375" name="Google Shape;375;p23"/>
          <p:cNvSpPr txBox="1"/>
          <p:nvPr/>
        </p:nvSpPr>
        <p:spPr>
          <a:xfrm>
            <a:off x="304800" y="735547"/>
            <a:ext cx="8229600" cy="43204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Tahoma"/>
              <a:ea typeface="Tahoma"/>
              <a:cs typeface="Tahoma"/>
              <a:sym typeface="Tahoma"/>
            </a:endParaRPr>
          </a:p>
        </p:txBody>
      </p:sp>
      <p:sp>
        <p:nvSpPr>
          <p:cNvPr id="376" name="Google Shape;376;p23"/>
          <p:cNvSpPr txBox="1"/>
          <p:nvPr/>
        </p:nvSpPr>
        <p:spPr>
          <a:xfrm>
            <a:off x="240507" y="1386022"/>
            <a:ext cx="8662986" cy="30162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Tahoma"/>
                <a:ea typeface="Tahoma"/>
                <a:cs typeface="Tahoma"/>
                <a:sym typeface="Tahoma"/>
              </a:rPr>
              <a:t>Learning Outcomes </a:t>
            </a:r>
            <a:r>
              <a:rPr b="0" i="0" lang="en-GB" sz="2000" u="none" cap="none" strike="noStrike">
                <a:solidFill>
                  <a:schemeClr val="dk1"/>
                </a:solidFill>
                <a:latin typeface="Tahoma"/>
                <a:ea typeface="Tahoma"/>
                <a:cs typeface="Tahoma"/>
                <a:sym typeface="Tahoma"/>
              </a:rPr>
              <a:t>(LOs) are integral to the descriptors for each educational cycle (level) and define</a:t>
            </a:r>
            <a:r>
              <a:rPr b="1" i="0" lang="en-GB" sz="2000" u="none" cap="none" strike="noStrike">
                <a:solidFill>
                  <a:schemeClr val="dk1"/>
                </a:solidFill>
                <a:latin typeface="Tahoma"/>
                <a:ea typeface="Tahoma"/>
                <a:cs typeface="Tahoma"/>
                <a:sym typeface="Tahoma"/>
              </a:rPr>
              <a:t> what learners are expected to know, understand, and be able to do after completing a learning process</a:t>
            </a:r>
            <a:r>
              <a:rPr b="0" i="0" lang="en-GB" sz="2000" u="none" cap="none" strike="noStrike">
                <a:solidFill>
                  <a:schemeClr val="dk1"/>
                </a:solidFill>
                <a:latin typeface="Tahoma"/>
                <a:ea typeface="Tahoma"/>
                <a:cs typeface="Tahoma"/>
                <a:sym typeface="Tahoma"/>
              </a:rPr>
              <a:t>. The focus is on achieving specific knowledge, skills, and competencies.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000"/>
              <a:buFont typeface="Arial"/>
              <a:buNone/>
            </a:pPr>
            <a:r>
              <a:rPr b="1" i="0" lang="en-GB" sz="2000" u="none" cap="none" strike="noStrike">
                <a:solidFill>
                  <a:schemeClr val="dk1"/>
                </a:solidFill>
                <a:latin typeface="Tahoma"/>
                <a:ea typeface="Tahoma"/>
                <a:cs typeface="Tahoma"/>
                <a:sym typeface="Tahoma"/>
              </a:rPr>
              <a:t>Credit Accumulation and Transfer: </a:t>
            </a:r>
            <a:r>
              <a:rPr b="0" i="0" lang="en-GB" sz="2000" u="none" cap="none" strike="noStrike">
                <a:solidFill>
                  <a:schemeClr val="dk1"/>
                </a:solidFill>
                <a:latin typeface="Tahoma"/>
                <a:ea typeface="Tahoma"/>
                <a:cs typeface="Tahoma"/>
                <a:sym typeface="Tahoma"/>
              </a:rPr>
              <a:t>The</a:t>
            </a:r>
            <a:r>
              <a:rPr b="1" i="0" lang="en-GB" sz="2000" u="none" cap="none" strike="noStrike">
                <a:solidFill>
                  <a:schemeClr val="dk1"/>
                </a:solidFill>
                <a:latin typeface="Tahoma"/>
                <a:ea typeface="Tahoma"/>
                <a:cs typeface="Tahoma"/>
                <a:sym typeface="Tahoma"/>
              </a:rPr>
              <a:t> </a:t>
            </a:r>
            <a:r>
              <a:rPr b="0" i="0" lang="en-GB" sz="2000" u="none" cap="none" strike="noStrike">
                <a:solidFill>
                  <a:schemeClr val="dk1"/>
                </a:solidFill>
                <a:latin typeface="Tahoma"/>
                <a:ea typeface="Tahoma"/>
                <a:cs typeface="Tahoma"/>
                <a:sym typeface="Tahoma"/>
              </a:rPr>
              <a:t>European Credit Transfer and Accumulation System (ECTS) is a tool to express the volume of learning based on the defined learning outcomes and their associated workload.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000"/>
              <a:buFont typeface="Arial"/>
              <a:buNone/>
            </a:pPr>
            <a:r>
              <a:t/>
            </a:r>
            <a:endParaRPr b="0" i="0" sz="2000" u="none" cap="none" strike="noStrike">
              <a:solidFill>
                <a:schemeClr val="dk1"/>
              </a:solidFill>
              <a:latin typeface="Tahoma"/>
              <a:ea typeface="Tahoma"/>
              <a:cs typeface="Tahoma"/>
              <a:sym typeface="Tahoma"/>
            </a:endParaRPr>
          </a:p>
        </p:txBody>
      </p:sp>
      <p:sp>
        <p:nvSpPr>
          <p:cNvPr id="377" name="Google Shape;377;p23"/>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378" name="Google Shape;378;p23"/>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379" name="Google Shape;379;p23"/>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380" name="Google Shape;380;p23"/>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381" name="Google Shape;381;p23"/>
          <p:cNvSpPr txBox="1"/>
          <p:nvPr/>
        </p:nvSpPr>
        <p:spPr>
          <a:xfrm>
            <a:off x="851345" y="680295"/>
            <a:ext cx="7290557" cy="5869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0" i="0" lang="en-GB" sz="2400" u="none" cap="none" strike="noStrike">
                <a:solidFill>
                  <a:schemeClr val="dk1"/>
                </a:solidFill>
                <a:latin typeface="Tahoma"/>
                <a:ea typeface="Tahoma"/>
                <a:cs typeface="Tahoma"/>
                <a:sym typeface="Tahoma"/>
              </a:rPr>
              <a:t>CORE PRINCIPLES AND ALIGNMENT MECHANISMS in HE</a:t>
            </a:r>
            <a:endParaRPr b="0" i="0" sz="2400" u="none" cap="none" strike="noStrike">
              <a:solidFill>
                <a:schemeClr val="dk1"/>
              </a:solidFill>
              <a:latin typeface="Tahoma"/>
              <a:ea typeface="Tahoma"/>
              <a:cs typeface="Tahoma"/>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386" name="Shape 386"/>
        <p:cNvGrpSpPr/>
        <p:nvPr/>
      </p:nvGrpSpPr>
      <p:grpSpPr>
        <a:xfrm>
          <a:off x="0" y="0"/>
          <a:ext cx="0" cy="0"/>
          <a:chOff x="0" y="0"/>
          <a:chExt cx="0" cy="0"/>
        </a:xfrm>
      </p:grpSpPr>
      <p:sp>
        <p:nvSpPr>
          <p:cNvPr id="387" name="Google Shape;387;g35932bc4b34_0_13"/>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388" name="Google Shape;388;g35932bc4b34_0_13"/>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389" name="Google Shape;389;g35932bc4b34_0_13"/>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390" name="Google Shape;390;g35932bc4b34_0_13"/>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391" name="Google Shape;391;g35932bc4b34_0_13"/>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392" name="Google Shape;392;g35932bc4b34_0_13"/>
          <p:cNvSpPr/>
          <p:nvPr/>
        </p:nvSpPr>
        <p:spPr>
          <a:xfrm>
            <a:off x="703764" y="1911484"/>
            <a:ext cx="8064300" cy="1983600"/>
          </a:xfrm>
          <a:prstGeom prst="rect">
            <a:avLst/>
          </a:prstGeom>
          <a:noFill/>
          <a:ln>
            <a:noFill/>
          </a:ln>
        </p:spPr>
        <p:txBody>
          <a:bodyPr anchorCtr="0" anchor="t" bIns="45000" lIns="90000" spcFirstLastPara="1" rIns="90000" wrap="square" tIns="45000">
            <a:noAutofit/>
          </a:bodyPr>
          <a:lstStyle/>
          <a:p>
            <a:pPr indent="-342720" lvl="0" marL="343080" marR="0" rtl="0" algn="just">
              <a:lnSpc>
                <a:spcPct val="100000"/>
              </a:lnSpc>
              <a:spcBef>
                <a:spcPts val="601"/>
              </a:spcBef>
              <a:spcAft>
                <a:spcPts val="0"/>
              </a:spcAft>
              <a:buClr>
                <a:srgbClr val="000000"/>
              </a:buClr>
              <a:buSzPts val="1800"/>
              <a:buFont typeface="Arial"/>
              <a:buChar char="•"/>
            </a:pPr>
            <a:r>
              <a:t/>
            </a:r>
            <a:endParaRPr b="0" i="0" sz="1400" u="none" cap="none" strike="noStrike">
              <a:solidFill>
                <a:srgbClr val="000000"/>
              </a:solidFill>
              <a:latin typeface="Arial"/>
              <a:ea typeface="Arial"/>
              <a:cs typeface="Arial"/>
              <a:sym typeface="Arial"/>
            </a:endParaRPr>
          </a:p>
        </p:txBody>
      </p:sp>
      <p:pic>
        <p:nvPicPr>
          <p:cNvPr id="393" name="Google Shape;393;g35932bc4b34_0_13"/>
          <p:cNvPicPr preferRelativeResize="0"/>
          <p:nvPr/>
        </p:nvPicPr>
        <p:blipFill>
          <a:blip r:embed="rId6">
            <a:alphaModFix/>
          </a:blip>
          <a:stretch>
            <a:fillRect/>
          </a:stretch>
        </p:blipFill>
        <p:spPr>
          <a:xfrm>
            <a:off x="990122" y="998897"/>
            <a:ext cx="6175250" cy="3998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398" name="Shape 398"/>
        <p:cNvGrpSpPr/>
        <p:nvPr/>
      </p:nvGrpSpPr>
      <p:grpSpPr>
        <a:xfrm>
          <a:off x="0" y="0"/>
          <a:ext cx="0" cy="0"/>
          <a:chOff x="0" y="0"/>
          <a:chExt cx="0" cy="0"/>
        </a:xfrm>
      </p:grpSpPr>
      <p:sp>
        <p:nvSpPr>
          <p:cNvPr id="399" name="Google Shape;399;p24"/>
          <p:cNvSpPr txBox="1"/>
          <p:nvPr/>
        </p:nvSpPr>
        <p:spPr>
          <a:xfrm>
            <a:off x="304800" y="735547"/>
            <a:ext cx="8229600" cy="43204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Tahoma"/>
              <a:ea typeface="Tahoma"/>
              <a:cs typeface="Tahoma"/>
              <a:sym typeface="Tahoma"/>
            </a:endParaRPr>
          </a:p>
        </p:txBody>
      </p:sp>
      <p:sp>
        <p:nvSpPr>
          <p:cNvPr id="400" name="Google Shape;400;p24"/>
          <p:cNvSpPr txBox="1"/>
          <p:nvPr/>
        </p:nvSpPr>
        <p:spPr>
          <a:xfrm>
            <a:off x="0" y="942868"/>
            <a:ext cx="9180511" cy="3893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Tahoma"/>
                <a:ea typeface="Tahoma"/>
                <a:cs typeface="Tahoma"/>
                <a:sym typeface="Tahoma"/>
              </a:rPr>
              <a:t>Credit Accumulation and Allocation: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Learners earn credits by completing specific modules or units within a programme.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Each module/unit is assigned a credit value based on the estimated learning hours required for achieving the defined LOs, which encompasses all learning activities, including attending lectures, participating in seminars, independent study, and completing assignments.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Accumulated module credits contribute toward the total required for a qualification.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i="0" lang="en-GB" sz="1400" u="none" cap="none" strike="noStrike">
                <a:solidFill>
                  <a:schemeClr val="dk1"/>
                </a:solidFill>
                <a:latin typeface="Tahoma"/>
                <a:ea typeface="Tahoma"/>
                <a:cs typeface="Tahoma"/>
                <a:sym typeface="Tahoma"/>
              </a:rPr>
              <a:t>Credit Transfer: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Credits obtained from one institution or programme can be recognized and accepted by another.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Facilitates student mobility between institutions, both domestically and internationally.</a:t>
            </a:r>
            <a:endParaRPr b="0" i="0" sz="1400" u="none" cap="none" strike="noStrike">
              <a:solidFill>
                <a:schemeClr val="dk1"/>
              </a:solidFill>
              <a:latin typeface="Tahoma"/>
              <a:ea typeface="Tahoma"/>
              <a:cs typeface="Tahoma"/>
              <a:sym typeface="Tahoma"/>
            </a:endParaRPr>
          </a:p>
          <a:p>
            <a:pPr indent="-285750" lvl="0" marL="285750" marR="0" rtl="0" algn="l">
              <a:lnSpc>
                <a:spcPct val="100000"/>
              </a:lnSpc>
              <a:spcBef>
                <a:spcPts val="60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Supports lifelong learning by acknowledging prior learning and experiences.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i="0" lang="en-GB" sz="1400" u="none" cap="none" strike="noStrike">
                <a:solidFill>
                  <a:schemeClr val="dk1"/>
                </a:solidFill>
                <a:latin typeface="Tahoma"/>
                <a:ea typeface="Tahoma"/>
                <a:cs typeface="Tahoma"/>
                <a:sym typeface="Tahoma"/>
              </a:rPr>
              <a:t>ECTS Allocation: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One credit corresponds to 25 to 30 hours of the total student's workload.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GB" sz="1400" u="none" cap="none" strike="noStrike">
                <a:solidFill>
                  <a:schemeClr val="dk1"/>
                </a:solidFill>
                <a:latin typeface="Tahoma"/>
                <a:ea typeface="Tahoma"/>
                <a:cs typeface="Tahoma"/>
                <a:sym typeface="Tahoma"/>
              </a:rPr>
              <a:t>60 credits per full-time academic year </a:t>
            </a:r>
            <a:endParaRPr b="0" i="0" sz="1400" u="none" cap="none" strike="noStrike">
              <a:solidFill>
                <a:schemeClr val="dk1"/>
              </a:solidFill>
              <a:latin typeface="Tahoma"/>
              <a:ea typeface="Tahoma"/>
              <a:cs typeface="Tahoma"/>
              <a:sym typeface="Tahoma"/>
            </a:endParaRPr>
          </a:p>
          <a:p>
            <a:pPr indent="0" lvl="0" marL="0" marR="0" rtl="0" algn="l">
              <a:lnSpc>
                <a:spcPct val="100000"/>
              </a:lnSpc>
              <a:spcBef>
                <a:spcPts val="600"/>
              </a:spcBef>
              <a:spcAft>
                <a:spcPts val="0"/>
              </a:spcAft>
              <a:buClr>
                <a:srgbClr val="000000"/>
              </a:buClr>
              <a:buSzPts val="1000"/>
              <a:buFont typeface="Arial"/>
              <a:buNone/>
            </a:pPr>
            <a:r>
              <a:rPr b="0" i="0" lang="en-GB" sz="1000" u="none" cap="none" strike="noStrike">
                <a:solidFill>
                  <a:schemeClr val="dk1"/>
                </a:solidFill>
                <a:latin typeface="Tahoma"/>
                <a:ea typeface="Tahoma"/>
                <a:cs typeface="Tahoma"/>
                <a:sym typeface="Tahoma"/>
              </a:rPr>
              <a:t>(please refer for further details to </a:t>
            </a:r>
            <a:r>
              <a:rPr b="1" i="0" lang="en-GB" sz="1000" u="none" cap="none" strike="noStrike">
                <a:solidFill>
                  <a:schemeClr val="dk1"/>
                </a:solidFill>
                <a:latin typeface="Tahoma"/>
                <a:ea typeface="Tahoma"/>
                <a:cs typeface="Tahoma"/>
                <a:sym typeface="Tahoma"/>
              </a:rPr>
              <a:t>ECTS User’s Guide </a:t>
            </a:r>
            <a:r>
              <a:rPr b="0" i="0" lang="en-GB" sz="1000" u="none" cap="none" strike="noStrike">
                <a:solidFill>
                  <a:schemeClr val="dk1"/>
                </a:solidFill>
                <a:latin typeface="Tahoma"/>
                <a:ea typeface="Tahoma"/>
                <a:cs typeface="Tahoma"/>
                <a:sym typeface="Tahoma"/>
              </a:rPr>
              <a:t>at </a:t>
            </a:r>
            <a:r>
              <a:rPr b="0" i="1" lang="en-GB" sz="1000" u="sng" cap="none" strike="noStrike">
                <a:solidFill>
                  <a:schemeClr val="dk1"/>
                </a:solidFill>
                <a:latin typeface="Tahoma"/>
                <a:ea typeface="Tahoma"/>
                <a:cs typeface="Tahoma"/>
                <a:sym typeface="Tahoma"/>
                <a:hlinkClick r:id="rId3">
                  <a:extLst>
                    <a:ext uri="{A12FA001-AC4F-418D-AE19-62706E023703}">
                      <ahyp:hlinkClr val="tx"/>
                    </a:ext>
                  </a:extLst>
                </a:hlinkClick>
              </a:rPr>
              <a:t>https://ehea.info/media.ehea.info/file/ECTS_Guide/00/0/ects-users-guide-2015_614000.pdf</a:t>
            </a:r>
            <a:r>
              <a:rPr b="0" i="1" lang="en-GB" sz="1000" u="none" cap="none" strike="noStrike">
                <a:solidFill>
                  <a:schemeClr val="dk1"/>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p:txBody>
      </p:sp>
      <p:sp>
        <p:nvSpPr>
          <p:cNvPr id="401" name="Google Shape;401;p24"/>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402" name="Google Shape;402;p24"/>
          <p:cNvPicPr preferRelativeResize="0"/>
          <p:nvPr/>
        </p:nvPicPr>
        <p:blipFill rotWithShape="1">
          <a:blip r:embed="rId4">
            <a:alphaModFix/>
          </a:blip>
          <a:srcRect b="0" l="0" r="0" t="0"/>
          <a:stretch/>
        </p:blipFill>
        <p:spPr>
          <a:xfrm>
            <a:off x="539552" y="162534"/>
            <a:ext cx="1726406" cy="362938"/>
          </a:xfrm>
          <a:prstGeom prst="rect">
            <a:avLst/>
          </a:prstGeom>
          <a:noFill/>
          <a:ln>
            <a:noFill/>
          </a:ln>
        </p:spPr>
      </p:pic>
      <p:pic>
        <p:nvPicPr>
          <p:cNvPr descr="Sustainable Development Goals SDGs Goal 4: Quality, 48% OFF" id="403" name="Google Shape;403;p24"/>
          <p:cNvPicPr preferRelativeResize="0"/>
          <p:nvPr/>
        </p:nvPicPr>
        <p:blipFill rotWithShape="1">
          <a:blip r:embed="rId5">
            <a:alphaModFix/>
          </a:blip>
          <a:srcRect b="0" l="0" r="0" t="0"/>
          <a:stretch/>
        </p:blipFill>
        <p:spPr>
          <a:xfrm>
            <a:off x="8122745" y="162534"/>
            <a:ext cx="481703" cy="481703"/>
          </a:xfrm>
          <a:prstGeom prst="rect">
            <a:avLst/>
          </a:prstGeom>
          <a:noFill/>
          <a:ln>
            <a:noFill/>
          </a:ln>
        </p:spPr>
      </p:pic>
      <p:pic>
        <p:nvPicPr>
          <p:cNvPr id="404" name="Google Shape;404;p24"/>
          <p:cNvPicPr preferRelativeResize="0"/>
          <p:nvPr/>
        </p:nvPicPr>
        <p:blipFill rotWithShape="1">
          <a:blip r:embed="rId6">
            <a:alphaModFix/>
          </a:blip>
          <a:srcRect b="0" l="0" r="0" t="0"/>
          <a:stretch/>
        </p:blipFill>
        <p:spPr>
          <a:xfrm>
            <a:off x="3868104" y="117804"/>
            <a:ext cx="1407792" cy="407668"/>
          </a:xfrm>
          <a:prstGeom prst="rect">
            <a:avLst/>
          </a:prstGeom>
          <a:noFill/>
          <a:ln>
            <a:noFill/>
          </a:ln>
        </p:spPr>
      </p:pic>
      <p:sp>
        <p:nvSpPr>
          <p:cNvPr id="405" name="Google Shape;405;p24"/>
          <p:cNvSpPr txBox="1"/>
          <p:nvPr/>
        </p:nvSpPr>
        <p:spPr>
          <a:xfrm>
            <a:off x="840143" y="534088"/>
            <a:ext cx="7290557" cy="3974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0" i="0" lang="en-GB" sz="2400" u="none" cap="none" strike="noStrike">
                <a:solidFill>
                  <a:schemeClr val="dk1"/>
                </a:solidFill>
                <a:latin typeface="Tahoma"/>
                <a:ea typeface="Tahoma"/>
                <a:cs typeface="Tahoma"/>
                <a:sym typeface="Tahoma"/>
              </a:rPr>
              <a:t>Credit Accumulation and Transfer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410" name="Shape 410"/>
        <p:cNvGrpSpPr/>
        <p:nvPr/>
      </p:nvGrpSpPr>
      <p:grpSpPr>
        <a:xfrm>
          <a:off x="0" y="0"/>
          <a:ext cx="0" cy="0"/>
          <a:chOff x="0" y="0"/>
          <a:chExt cx="0" cy="0"/>
        </a:xfrm>
      </p:grpSpPr>
      <p:sp>
        <p:nvSpPr>
          <p:cNvPr id="411" name="Google Shape;411;p25"/>
          <p:cNvSpPr txBox="1"/>
          <p:nvPr/>
        </p:nvSpPr>
        <p:spPr>
          <a:xfrm>
            <a:off x="304800" y="735547"/>
            <a:ext cx="8229600" cy="43204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Tahoma"/>
              <a:ea typeface="Tahoma"/>
              <a:cs typeface="Tahoma"/>
              <a:sym typeface="Tahoma"/>
            </a:endParaRPr>
          </a:p>
        </p:txBody>
      </p:sp>
      <p:sp>
        <p:nvSpPr>
          <p:cNvPr id="412" name="Google Shape;412;p25"/>
          <p:cNvSpPr txBox="1"/>
          <p:nvPr/>
        </p:nvSpPr>
        <p:spPr>
          <a:xfrm>
            <a:off x="240507" y="1491630"/>
            <a:ext cx="8662986" cy="26161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Tahoma"/>
                <a:ea typeface="Tahoma"/>
                <a:cs typeface="Tahoma"/>
                <a:sym typeface="Tahoma"/>
              </a:rPr>
              <a:t>In the context of the EQF, the learning outcomes are defined in terms of: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t/>
            </a:r>
            <a:endParaRPr b="1" i="0" sz="1800" u="none" cap="none" strike="noStrike">
              <a:solidFill>
                <a:schemeClr val="dk1"/>
              </a:solidFill>
              <a:latin typeface="Tahoma"/>
              <a:ea typeface="Tahoma"/>
              <a:cs typeface="Tahoma"/>
              <a:sym typeface="Tahoma"/>
            </a:endParaRPr>
          </a:p>
          <a:p>
            <a:pPr indent="-285750" lvl="0" marL="285750" marR="0" rtl="0" algn="l">
              <a:lnSpc>
                <a:spcPct val="100000"/>
              </a:lnSpc>
              <a:spcBef>
                <a:spcPts val="600"/>
              </a:spcBef>
              <a:spcAft>
                <a:spcPts val="0"/>
              </a:spcAft>
              <a:buClr>
                <a:schemeClr val="dk1"/>
              </a:buClr>
              <a:buSzPts val="1800"/>
              <a:buFont typeface="Arial"/>
              <a:buChar char="•"/>
            </a:pPr>
            <a:r>
              <a:rPr b="1" i="0" lang="en-GB" sz="1800" u="none" cap="none" strike="noStrike">
                <a:solidFill>
                  <a:schemeClr val="dk1"/>
                </a:solidFill>
                <a:latin typeface="Tahoma"/>
                <a:ea typeface="Tahoma"/>
                <a:cs typeface="Tahoma"/>
                <a:sym typeface="Tahoma"/>
              </a:rPr>
              <a:t>Knowledge: </a:t>
            </a:r>
            <a:r>
              <a:rPr b="0" i="0" lang="en-GB" sz="1800" u="none" cap="none" strike="noStrike">
                <a:solidFill>
                  <a:schemeClr val="dk1"/>
                </a:solidFill>
                <a:latin typeface="Tahoma"/>
                <a:ea typeface="Tahoma"/>
                <a:cs typeface="Tahoma"/>
                <a:sym typeface="Tahoma"/>
              </a:rPr>
              <a:t>described as theoretical and/or factual.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1" i="0" lang="en-GB" sz="1800" u="none" cap="none" strike="noStrike">
                <a:solidFill>
                  <a:schemeClr val="dk1"/>
                </a:solidFill>
                <a:latin typeface="Tahoma"/>
                <a:ea typeface="Tahoma"/>
                <a:cs typeface="Tahoma"/>
                <a:sym typeface="Tahoma"/>
              </a:rPr>
              <a:t>Skills: </a:t>
            </a:r>
            <a:r>
              <a:rPr b="0" i="0" lang="en-GB" sz="1800" u="none" cap="none" strike="noStrike">
                <a:solidFill>
                  <a:schemeClr val="dk1"/>
                </a:solidFill>
                <a:latin typeface="Tahoma"/>
                <a:ea typeface="Tahoma"/>
                <a:cs typeface="Tahoma"/>
                <a:sym typeface="Tahoma"/>
              </a:rPr>
              <a:t>described as cognitive (involving the use of logical, intuitive and creative thinking) and practical (involving manual dexterity and the use of methods, materials, tools and instruments).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1" i="0" lang="en-GB" sz="1800" u="none" cap="none" strike="noStrike">
                <a:solidFill>
                  <a:schemeClr val="dk1"/>
                </a:solidFill>
                <a:latin typeface="Tahoma"/>
                <a:ea typeface="Tahoma"/>
                <a:cs typeface="Tahoma"/>
                <a:sym typeface="Tahoma"/>
              </a:rPr>
              <a:t>Responsibility and autonomy: </a:t>
            </a:r>
            <a:r>
              <a:rPr b="0" i="0" lang="en-GB" sz="1800" u="none" cap="none" strike="noStrike">
                <a:solidFill>
                  <a:schemeClr val="dk1"/>
                </a:solidFill>
                <a:latin typeface="Tahoma"/>
                <a:ea typeface="Tahoma"/>
                <a:cs typeface="Tahoma"/>
                <a:sym typeface="Tahoma"/>
              </a:rPr>
              <a:t>described as the ability of the learner to apply knowledge and skills autonomously and with responsibility. </a:t>
            </a:r>
            <a:endParaRPr b="0" i="0" sz="1800" u="none" cap="none" strike="noStrike">
              <a:solidFill>
                <a:schemeClr val="dk1"/>
              </a:solidFill>
              <a:latin typeface="Tahoma"/>
              <a:ea typeface="Tahoma"/>
              <a:cs typeface="Tahoma"/>
              <a:sym typeface="Tahoma"/>
            </a:endParaRPr>
          </a:p>
        </p:txBody>
      </p:sp>
      <p:sp>
        <p:nvSpPr>
          <p:cNvPr id="413" name="Google Shape;413;p25"/>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414" name="Google Shape;414;p25"/>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415" name="Google Shape;415;p25"/>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416" name="Google Shape;416;p25"/>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417" name="Google Shape;417;p25"/>
          <p:cNvSpPr txBox="1"/>
          <p:nvPr/>
        </p:nvSpPr>
        <p:spPr>
          <a:xfrm>
            <a:off x="854162" y="825831"/>
            <a:ext cx="7290557" cy="3974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0" i="0" lang="en-GB" sz="2400" u="none" cap="none" strike="noStrike">
                <a:solidFill>
                  <a:schemeClr val="dk1"/>
                </a:solidFill>
                <a:latin typeface="Tahoma"/>
                <a:ea typeface="Tahoma"/>
                <a:cs typeface="Tahoma"/>
                <a:sym typeface="Tahoma"/>
              </a:rPr>
              <a:t>LEARNING OUTCOMES – EQF (for Life-long Learning)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422" name="Shape 422"/>
        <p:cNvGrpSpPr/>
        <p:nvPr/>
      </p:nvGrpSpPr>
      <p:grpSpPr>
        <a:xfrm>
          <a:off x="0" y="0"/>
          <a:ext cx="0" cy="0"/>
          <a:chOff x="0" y="0"/>
          <a:chExt cx="0" cy="0"/>
        </a:xfrm>
      </p:grpSpPr>
      <p:sp>
        <p:nvSpPr>
          <p:cNvPr id="423" name="Google Shape;423;p36"/>
          <p:cNvSpPr txBox="1"/>
          <p:nvPr/>
        </p:nvSpPr>
        <p:spPr>
          <a:xfrm>
            <a:off x="304800" y="735547"/>
            <a:ext cx="8229600" cy="432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Tahoma"/>
              <a:ea typeface="Tahoma"/>
              <a:cs typeface="Tahoma"/>
              <a:sym typeface="Tahoma"/>
            </a:endParaRPr>
          </a:p>
        </p:txBody>
      </p:sp>
      <p:sp>
        <p:nvSpPr>
          <p:cNvPr id="424" name="Google Shape;424;p36"/>
          <p:cNvSpPr txBox="1"/>
          <p:nvPr>
            <p:ph idx="11" type="ftr"/>
          </p:nvPr>
        </p:nvSpPr>
        <p:spPr>
          <a:xfrm>
            <a:off x="971600" y="4836242"/>
            <a:ext cx="7632900" cy="27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425" name="Google Shape;425;p36"/>
          <p:cNvPicPr preferRelativeResize="0"/>
          <p:nvPr/>
        </p:nvPicPr>
        <p:blipFill rotWithShape="1">
          <a:blip r:embed="rId3">
            <a:alphaModFix/>
          </a:blip>
          <a:srcRect b="0" l="0" r="0" t="0"/>
          <a:stretch/>
        </p:blipFill>
        <p:spPr>
          <a:xfrm>
            <a:off x="539552" y="162534"/>
            <a:ext cx="1726405" cy="362938"/>
          </a:xfrm>
          <a:prstGeom prst="rect">
            <a:avLst/>
          </a:prstGeom>
          <a:noFill/>
          <a:ln>
            <a:noFill/>
          </a:ln>
        </p:spPr>
      </p:pic>
      <p:pic>
        <p:nvPicPr>
          <p:cNvPr descr="Sustainable Development Goals SDGs Goal 4: Quality, 48% OFF" id="426" name="Google Shape;426;p36"/>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427" name="Google Shape;427;p36"/>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428" name="Google Shape;428;p36"/>
          <p:cNvSpPr txBox="1"/>
          <p:nvPr/>
        </p:nvSpPr>
        <p:spPr>
          <a:xfrm>
            <a:off x="425054" y="386890"/>
            <a:ext cx="8179500" cy="78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1" i="0" lang="en-GB" sz="2400" u="none" cap="none" strike="noStrike">
                <a:solidFill>
                  <a:schemeClr val="dk1"/>
                </a:solidFill>
                <a:latin typeface="Tahoma"/>
                <a:ea typeface="Tahoma"/>
                <a:cs typeface="Tahoma"/>
                <a:sym typeface="Tahoma"/>
              </a:rPr>
              <a:t>Recognition of Prior Learning (RPL)</a:t>
            </a:r>
            <a:endParaRPr b="0" i="0" sz="1400" u="none" cap="none" strike="noStrike">
              <a:solidFill>
                <a:srgbClr val="000000"/>
              </a:solidFill>
              <a:latin typeface="Arial"/>
              <a:ea typeface="Arial"/>
              <a:cs typeface="Arial"/>
              <a:sym typeface="Arial"/>
            </a:endParaRPr>
          </a:p>
        </p:txBody>
      </p:sp>
      <p:sp>
        <p:nvSpPr>
          <p:cNvPr id="429" name="Google Shape;429;p36"/>
          <p:cNvSpPr txBox="1"/>
          <p:nvPr/>
        </p:nvSpPr>
        <p:spPr>
          <a:xfrm>
            <a:off x="251520" y="1377670"/>
            <a:ext cx="8049600" cy="3066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sp>
        <p:nvSpPr>
          <p:cNvPr id="430" name="Google Shape;430;p36"/>
          <p:cNvSpPr txBox="1"/>
          <p:nvPr/>
        </p:nvSpPr>
        <p:spPr>
          <a:xfrm>
            <a:off x="742439" y="1131589"/>
            <a:ext cx="7683000" cy="358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Tahoma"/>
              <a:ea typeface="Tahoma"/>
              <a:cs typeface="Tahoma"/>
              <a:sym typeface="Tahoma"/>
            </a:endParaRPr>
          </a:p>
        </p:txBody>
      </p:sp>
      <p:grpSp>
        <p:nvGrpSpPr>
          <p:cNvPr id="431" name="Google Shape;431;p36"/>
          <p:cNvGrpSpPr/>
          <p:nvPr/>
        </p:nvGrpSpPr>
        <p:grpSpPr>
          <a:xfrm>
            <a:off x="177502" y="986692"/>
            <a:ext cx="8661600" cy="3831900"/>
            <a:chOff x="0" y="17708"/>
            <a:chExt cx="8661600" cy="3831900"/>
          </a:xfrm>
        </p:grpSpPr>
        <p:sp>
          <p:nvSpPr>
            <p:cNvPr id="432" name="Google Shape;432;p36"/>
            <p:cNvSpPr/>
            <p:nvPr/>
          </p:nvSpPr>
          <p:spPr>
            <a:xfrm>
              <a:off x="0" y="17708"/>
              <a:ext cx="8661600" cy="449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6"/>
            <p:cNvSpPr txBox="1"/>
            <p:nvPr/>
          </p:nvSpPr>
          <p:spPr>
            <a:xfrm>
              <a:off x="21932" y="39640"/>
              <a:ext cx="8617800" cy="4053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Tahoma"/>
                <a:buNone/>
              </a:pPr>
              <a:r>
                <a:rPr b="1" i="0" lang="en-GB" sz="1600" u="none" cap="none" strike="noStrike">
                  <a:solidFill>
                    <a:schemeClr val="lt1"/>
                  </a:solidFill>
                  <a:latin typeface="Tahoma"/>
                  <a:ea typeface="Tahoma"/>
                  <a:cs typeface="Tahoma"/>
                  <a:sym typeface="Tahoma"/>
                </a:rPr>
                <a:t>Definition &amp; Purpose</a:t>
              </a:r>
              <a:endParaRPr b="0" i="0" sz="1600" u="none" cap="none" strike="noStrike">
                <a:solidFill>
                  <a:schemeClr val="lt1"/>
                </a:solidFill>
                <a:latin typeface="Tahoma"/>
                <a:ea typeface="Tahoma"/>
                <a:cs typeface="Tahoma"/>
                <a:sym typeface="Tahoma"/>
              </a:endParaRPr>
            </a:p>
          </p:txBody>
        </p:sp>
        <p:sp>
          <p:nvSpPr>
            <p:cNvPr id="434" name="Google Shape;434;p36"/>
            <p:cNvSpPr/>
            <p:nvPr/>
          </p:nvSpPr>
          <p:spPr>
            <a:xfrm>
              <a:off x="0" y="466988"/>
              <a:ext cx="8661600" cy="1068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6"/>
            <p:cNvSpPr txBox="1"/>
            <p:nvPr/>
          </p:nvSpPr>
          <p:spPr>
            <a:xfrm>
              <a:off x="0" y="466988"/>
              <a:ext cx="8661600" cy="1068000"/>
            </a:xfrm>
            <a:prstGeom prst="rect">
              <a:avLst/>
            </a:prstGeom>
            <a:noFill/>
            <a:ln>
              <a:noFill/>
            </a:ln>
          </p:spPr>
          <p:txBody>
            <a:bodyPr anchorCtr="0" anchor="t" bIns="17775" lIns="275000" spcFirstLastPara="1" rIns="99550" wrap="square" tIns="17775">
              <a:noAutofit/>
            </a:bodyPr>
            <a:lstStyle/>
            <a:p>
              <a:pPr indent="-114300" lvl="1" marL="114300" marR="0" rtl="0" algn="l">
                <a:lnSpc>
                  <a:spcPct val="90000"/>
                </a:lnSpc>
                <a:spcBef>
                  <a:spcPts val="0"/>
                </a:spcBef>
                <a:spcAft>
                  <a:spcPts val="0"/>
                </a:spcAft>
                <a:buClr>
                  <a:schemeClr val="dk1"/>
                </a:buClr>
                <a:buSzPts val="1400"/>
                <a:buFont typeface="Tahoma"/>
                <a:buChar char="•"/>
              </a:pPr>
              <a:r>
                <a:rPr b="1" i="0" lang="en-GB" sz="1400" u="none" cap="none" strike="noStrike">
                  <a:solidFill>
                    <a:schemeClr val="dk1"/>
                  </a:solidFill>
                  <a:latin typeface="Tahoma"/>
                  <a:ea typeface="Tahoma"/>
                  <a:cs typeface="Tahoma"/>
                  <a:sym typeface="Tahoma"/>
                </a:rPr>
                <a:t>Evidence-based</a:t>
              </a:r>
              <a:r>
                <a:rPr b="0" i="0" lang="en-GB" sz="1400" u="none" cap="none" strike="noStrike">
                  <a:solidFill>
                    <a:schemeClr val="dk1"/>
                  </a:solidFill>
                  <a:latin typeface="Tahoma"/>
                  <a:ea typeface="Tahoma"/>
                  <a:cs typeface="Tahoma"/>
                  <a:sym typeface="Tahoma"/>
                </a:rPr>
                <a:t> integration of previously acquired </a:t>
              </a:r>
              <a:r>
                <a:rPr b="1" i="0" lang="en-GB" sz="1400" u="none" cap="none" strike="noStrike">
                  <a:solidFill>
                    <a:schemeClr val="dk1"/>
                  </a:solidFill>
                  <a:latin typeface="Tahoma"/>
                  <a:ea typeface="Tahoma"/>
                  <a:cs typeface="Tahoma"/>
                  <a:sym typeface="Tahoma"/>
                </a:rPr>
                <a:t>knowledge, skills, and experience</a:t>
              </a:r>
              <a:r>
                <a:rPr b="0" i="0" lang="en-GB" sz="1400" u="none" cap="none" strike="noStrike">
                  <a:solidFill>
                    <a:schemeClr val="dk1"/>
                  </a:solidFill>
                  <a:latin typeface="Tahoma"/>
                  <a:ea typeface="Tahoma"/>
                  <a:cs typeface="Tahoma"/>
                  <a:sym typeface="Tahoma"/>
                </a:rPr>
                <a:t> into formal education.</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“A formal acknowledgement by a competent authority of the value of a foreign educational qualification with a view to access to educational and/or employment activities.” (Lisbon Recognition Convention retrieved from </a:t>
              </a:r>
              <a:r>
                <a:rPr b="0" i="1" lang="en-GB" sz="1000" u="sng" cap="none" strike="noStrike">
                  <a:solidFill>
                    <a:schemeClr val="dk1"/>
                  </a:solidFill>
                  <a:latin typeface="Tahoma"/>
                  <a:ea typeface="Tahoma"/>
                  <a:cs typeface="Tahoma"/>
                  <a:sym typeface="Tahoma"/>
                  <a:hlinkClick r:id="rId6">
                    <a:extLst>
                      <a:ext uri="{A12FA001-AC4F-418D-AE19-62706E023703}">
                        <ahyp:hlinkClr val="tx"/>
                      </a:ext>
                    </a:extLst>
                  </a:hlinkClick>
                </a:rPr>
                <a:t>https://ehea.info/media.ehea.info/file/Lisbon_Recognition_Convention/04/5/Lisbon_Recognition_Convention_579045.pdf</a:t>
              </a:r>
              <a:r>
                <a:rPr b="0" i="1" lang="en-GB" sz="1000" u="none" cap="none" strike="noStrike">
                  <a:solidFill>
                    <a:schemeClr val="dk1"/>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p:txBody>
        </p:sp>
        <p:sp>
          <p:nvSpPr>
            <p:cNvPr id="436" name="Google Shape;436;p36"/>
            <p:cNvSpPr/>
            <p:nvPr/>
          </p:nvSpPr>
          <p:spPr>
            <a:xfrm>
              <a:off x="0" y="1535108"/>
              <a:ext cx="8661600" cy="449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6"/>
            <p:cNvSpPr txBox="1"/>
            <p:nvPr/>
          </p:nvSpPr>
          <p:spPr>
            <a:xfrm>
              <a:off x="21932" y="1557040"/>
              <a:ext cx="8617800" cy="4053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Tahoma"/>
                <a:buNone/>
              </a:pPr>
              <a:r>
                <a:rPr b="1" i="0" lang="en-GB" sz="1600" u="none" cap="none" strike="noStrike">
                  <a:solidFill>
                    <a:schemeClr val="lt1"/>
                  </a:solidFill>
                  <a:latin typeface="Tahoma"/>
                  <a:ea typeface="Tahoma"/>
                  <a:cs typeface="Tahoma"/>
                  <a:sym typeface="Tahoma"/>
                </a:rPr>
                <a:t>Impact</a:t>
              </a:r>
              <a:endParaRPr b="0" i="0" sz="1600" u="none" cap="none" strike="noStrike">
                <a:solidFill>
                  <a:schemeClr val="lt1"/>
                </a:solidFill>
                <a:latin typeface="Tahoma"/>
                <a:ea typeface="Tahoma"/>
                <a:cs typeface="Tahoma"/>
                <a:sym typeface="Tahoma"/>
              </a:endParaRPr>
            </a:p>
          </p:txBody>
        </p:sp>
        <p:sp>
          <p:nvSpPr>
            <p:cNvPr id="438" name="Google Shape;438;p36"/>
            <p:cNvSpPr/>
            <p:nvPr/>
          </p:nvSpPr>
          <p:spPr>
            <a:xfrm>
              <a:off x="0" y="1984388"/>
              <a:ext cx="8661600" cy="708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6"/>
            <p:cNvSpPr txBox="1"/>
            <p:nvPr/>
          </p:nvSpPr>
          <p:spPr>
            <a:xfrm>
              <a:off x="0" y="1984388"/>
              <a:ext cx="8661600" cy="708000"/>
            </a:xfrm>
            <a:prstGeom prst="rect">
              <a:avLst/>
            </a:prstGeom>
            <a:noFill/>
            <a:ln>
              <a:noFill/>
            </a:ln>
          </p:spPr>
          <p:txBody>
            <a:bodyPr anchorCtr="0" anchor="t" bIns="17775" lIns="275000" spcFirstLastPara="1" rIns="99550" wrap="square" tIns="17775">
              <a:noAutofit/>
            </a:bodyPr>
            <a:lstStyle/>
            <a:p>
              <a:pPr indent="-114300" lvl="1" marL="114300" marR="0" rtl="0" algn="l">
                <a:lnSpc>
                  <a:spcPct val="90000"/>
                </a:lnSpc>
                <a:spcBef>
                  <a:spcPts val="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Enhances </a:t>
              </a:r>
              <a:r>
                <a:rPr b="1" i="0" lang="en-GB" sz="1400" u="none" cap="none" strike="noStrike">
                  <a:solidFill>
                    <a:schemeClr val="dk1"/>
                  </a:solidFill>
                  <a:latin typeface="Tahoma"/>
                  <a:ea typeface="Tahoma"/>
                  <a:cs typeface="Tahoma"/>
                  <a:sym typeface="Tahoma"/>
                </a:rPr>
                <a:t>Lifelong learning</a:t>
              </a:r>
              <a:r>
                <a:rPr b="0" i="0" lang="en-GB" sz="1400" u="none" cap="none" strike="noStrike">
                  <a:solidFill>
                    <a:schemeClr val="dk1"/>
                  </a:solidFill>
                  <a:latin typeface="Tahoma"/>
                  <a:ea typeface="Tahoma"/>
                  <a:cs typeface="Tahoma"/>
                  <a:sym typeface="Tahoma"/>
                </a:rPr>
                <a:t> and career mobility.</a:t>
              </a:r>
              <a:endParaRPr b="0" i="0" sz="1400" u="none" cap="none" strike="noStrike">
                <a:solidFill>
                  <a:schemeClr val="dk1"/>
                </a:solidFill>
                <a:latin typeface="Tahoma"/>
                <a:ea typeface="Tahoma"/>
                <a:cs typeface="Tahoma"/>
                <a:sym typeface="Tahoma"/>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Supports </a:t>
              </a:r>
              <a:r>
                <a:rPr b="1" i="0" lang="en-GB" sz="1400" u="none" cap="none" strike="noStrike">
                  <a:solidFill>
                    <a:schemeClr val="dk1"/>
                  </a:solidFill>
                  <a:latin typeface="Tahoma"/>
                  <a:ea typeface="Tahoma"/>
                  <a:cs typeface="Tahoma"/>
                  <a:sym typeface="Tahoma"/>
                </a:rPr>
                <a:t>flexible educational pathways</a:t>
              </a:r>
              <a:r>
                <a:rPr b="0" i="0" lang="en-GB" sz="1400" u="none" cap="none" strike="noStrike">
                  <a:solidFill>
                    <a:schemeClr val="dk1"/>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Promotes </a:t>
              </a:r>
              <a:r>
                <a:rPr b="1" i="0" lang="en-GB" sz="1400" u="none" cap="none" strike="noStrike">
                  <a:solidFill>
                    <a:schemeClr val="dk1"/>
                  </a:solidFill>
                  <a:latin typeface="Tahoma"/>
                  <a:ea typeface="Tahoma"/>
                  <a:cs typeface="Tahoma"/>
                  <a:sym typeface="Tahoma"/>
                </a:rPr>
                <a:t>diversity and inclusivity</a:t>
              </a:r>
              <a:r>
                <a:rPr b="0" i="0" lang="en-GB" sz="1400" u="none" cap="none" strike="noStrike">
                  <a:solidFill>
                    <a:schemeClr val="dk1"/>
                  </a:solidFill>
                  <a:latin typeface="Tahoma"/>
                  <a:ea typeface="Tahoma"/>
                  <a:cs typeface="Tahoma"/>
                  <a:sym typeface="Tahoma"/>
                </a:rPr>
                <a:t> in higher education.</a:t>
              </a:r>
              <a:endParaRPr b="0" i="0" sz="1400" u="none" cap="none" strike="noStrike">
                <a:solidFill>
                  <a:srgbClr val="000000"/>
                </a:solidFill>
                <a:latin typeface="Arial"/>
                <a:ea typeface="Arial"/>
                <a:cs typeface="Arial"/>
                <a:sym typeface="Arial"/>
              </a:endParaRPr>
            </a:p>
          </p:txBody>
        </p:sp>
        <p:sp>
          <p:nvSpPr>
            <p:cNvPr id="440" name="Google Shape;440;p36"/>
            <p:cNvSpPr/>
            <p:nvPr/>
          </p:nvSpPr>
          <p:spPr>
            <a:xfrm>
              <a:off x="0" y="2692328"/>
              <a:ext cx="8661600" cy="449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6"/>
            <p:cNvSpPr txBox="1"/>
            <p:nvPr/>
          </p:nvSpPr>
          <p:spPr>
            <a:xfrm>
              <a:off x="21932" y="2714260"/>
              <a:ext cx="8617800" cy="40530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Tahoma"/>
                <a:buNone/>
              </a:pPr>
              <a:r>
                <a:rPr b="1" i="0" lang="en-GB" sz="1600" u="none" cap="none" strike="noStrike">
                  <a:solidFill>
                    <a:schemeClr val="lt1"/>
                  </a:solidFill>
                  <a:latin typeface="Tahoma"/>
                  <a:ea typeface="Tahoma"/>
                  <a:cs typeface="Tahoma"/>
                  <a:sym typeface="Tahoma"/>
                </a:rPr>
                <a:t>Types</a:t>
              </a:r>
              <a:endParaRPr b="0" i="0" sz="1600" u="none" cap="none" strike="noStrike">
                <a:solidFill>
                  <a:schemeClr val="lt1"/>
                </a:solidFill>
                <a:latin typeface="Tahoma"/>
                <a:ea typeface="Tahoma"/>
                <a:cs typeface="Tahoma"/>
                <a:sym typeface="Tahoma"/>
              </a:endParaRPr>
            </a:p>
          </p:txBody>
        </p:sp>
        <p:sp>
          <p:nvSpPr>
            <p:cNvPr id="442" name="Google Shape;442;p36"/>
            <p:cNvSpPr/>
            <p:nvPr/>
          </p:nvSpPr>
          <p:spPr>
            <a:xfrm>
              <a:off x="0" y="3141608"/>
              <a:ext cx="8661600" cy="708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6"/>
            <p:cNvSpPr txBox="1"/>
            <p:nvPr/>
          </p:nvSpPr>
          <p:spPr>
            <a:xfrm>
              <a:off x="0" y="3141608"/>
              <a:ext cx="8661600" cy="708000"/>
            </a:xfrm>
            <a:prstGeom prst="rect">
              <a:avLst/>
            </a:prstGeom>
            <a:noFill/>
            <a:ln>
              <a:noFill/>
            </a:ln>
          </p:spPr>
          <p:txBody>
            <a:bodyPr anchorCtr="0" anchor="t" bIns="17775" lIns="275000" spcFirstLastPara="1" rIns="99550" wrap="square" tIns="17775">
              <a:noAutofit/>
            </a:bodyPr>
            <a:lstStyle/>
            <a:p>
              <a:pPr indent="-114300" lvl="1" marL="114300" marR="0" rtl="0" algn="l">
                <a:lnSpc>
                  <a:spcPct val="90000"/>
                </a:lnSpc>
                <a:spcBef>
                  <a:spcPts val="0"/>
                </a:spcBef>
                <a:spcAft>
                  <a:spcPts val="0"/>
                </a:spcAft>
                <a:buClr>
                  <a:schemeClr val="dk1"/>
                </a:buClr>
                <a:buSzPts val="1400"/>
                <a:buFont typeface="Tahoma"/>
                <a:buChar char="•"/>
              </a:pPr>
              <a:r>
                <a:rPr b="1" i="0" lang="en-GB" sz="1400" u="none" cap="none" strike="noStrike">
                  <a:solidFill>
                    <a:schemeClr val="dk1"/>
                  </a:solidFill>
                  <a:latin typeface="Tahoma"/>
                  <a:ea typeface="Tahoma"/>
                  <a:cs typeface="Tahoma"/>
                  <a:sym typeface="Tahoma"/>
                </a:rPr>
                <a:t>Formal</a:t>
              </a:r>
              <a:r>
                <a:rPr b="0" i="0" lang="en-GB" sz="1400" u="none" cap="none" strike="noStrike">
                  <a:solidFill>
                    <a:schemeClr val="dk1"/>
                  </a:solidFill>
                  <a:latin typeface="Tahoma"/>
                  <a:ea typeface="Tahoma"/>
                  <a:cs typeface="Tahoma"/>
                  <a:sym typeface="Tahoma"/>
                </a:rPr>
                <a:t> – accredited education and qualifications.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1" i="0" lang="en-GB" sz="1400" u="none" cap="none" strike="noStrike">
                  <a:solidFill>
                    <a:schemeClr val="dk1"/>
                  </a:solidFill>
                  <a:latin typeface="Tahoma"/>
                  <a:ea typeface="Tahoma"/>
                  <a:cs typeface="Tahoma"/>
                  <a:sym typeface="Tahoma"/>
                </a:rPr>
                <a:t>Non-Formal</a:t>
              </a:r>
              <a:r>
                <a:rPr b="0" i="0" lang="en-GB" sz="1400" u="none" cap="none" strike="noStrike">
                  <a:solidFill>
                    <a:schemeClr val="dk1"/>
                  </a:solidFill>
                  <a:latin typeface="Tahoma"/>
                  <a:ea typeface="Tahoma"/>
                  <a:cs typeface="Tahoma"/>
                  <a:sym typeface="Tahoma"/>
                </a:rPr>
                <a:t> – workplace training, professional certifications.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1" i="0" lang="en-GB" sz="1400" u="none" cap="none" strike="noStrike">
                  <a:solidFill>
                    <a:schemeClr val="dk1"/>
                  </a:solidFill>
                  <a:latin typeface="Tahoma"/>
                  <a:ea typeface="Tahoma"/>
                  <a:cs typeface="Tahoma"/>
                  <a:sym typeface="Tahoma"/>
                </a:rPr>
                <a:t>Informal</a:t>
              </a:r>
              <a:r>
                <a:rPr b="0" i="0" lang="en-GB" sz="1400" u="none" cap="none" strike="noStrike">
                  <a:solidFill>
                    <a:schemeClr val="dk1"/>
                  </a:solidFill>
                  <a:latin typeface="Tahoma"/>
                  <a:ea typeface="Tahoma"/>
                  <a:cs typeface="Tahoma"/>
                  <a:sym typeface="Tahoma"/>
                </a:rPr>
                <a:t> – Self-directed learning, work/life experience.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448" name="Shape 448"/>
        <p:cNvGrpSpPr/>
        <p:nvPr/>
      </p:nvGrpSpPr>
      <p:grpSpPr>
        <a:xfrm>
          <a:off x="0" y="0"/>
          <a:ext cx="0" cy="0"/>
          <a:chOff x="0" y="0"/>
          <a:chExt cx="0" cy="0"/>
        </a:xfrm>
      </p:grpSpPr>
      <p:sp>
        <p:nvSpPr>
          <p:cNvPr id="449" name="Google Shape;449;g35932bc4b34_0_25"/>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450" name="Google Shape;450;g35932bc4b34_0_25"/>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451" name="Google Shape;451;g35932bc4b34_0_25"/>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452" name="Google Shape;452;g35932bc4b34_0_25"/>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453" name="Google Shape;453;g35932bc4b34_0_25"/>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454" name="Google Shape;454;g35932bc4b34_0_25"/>
          <p:cNvSpPr/>
          <p:nvPr/>
        </p:nvSpPr>
        <p:spPr>
          <a:xfrm>
            <a:off x="342450" y="1010654"/>
            <a:ext cx="8229300" cy="322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GB" sz="3600">
                <a:latin typeface="Tahoma"/>
                <a:ea typeface="Tahoma"/>
                <a:cs typeface="Tahoma"/>
                <a:sym typeface="Tahoma"/>
              </a:rPr>
              <a:t>Program is ready.</a:t>
            </a:r>
            <a:endParaRPr sz="3600">
              <a:latin typeface="Tahoma"/>
              <a:ea typeface="Tahoma"/>
              <a:cs typeface="Tahoma"/>
              <a:sym typeface="Tahoma"/>
            </a:endParaRPr>
          </a:p>
          <a:p>
            <a:pPr indent="0" lvl="0" marL="0" marR="0" rtl="0" algn="ctr">
              <a:lnSpc>
                <a:spcPct val="100000"/>
              </a:lnSpc>
              <a:spcBef>
                <a:spcPts val="0"/>
              </a:spcBef>
              <a:spcAft>
                <a:spcPts val="0"/>
              </a:spcAft>
              <a:buClr>
                <a:srgbClr val="000000"/>
              </a:buClr>
              <a:buSzPts val="3600"/>
              <a:buFont typeface="Arial"/>
              <a:buNone/>
            </a:pPr>
            <a:r>
              <a:rPr lang="en-GB" sz="3600">
                <a:latin typeface="Tahoma"/>
                <a:ea typeface="Tahoma"/>
                <a:cs typeface="Tahoma"/>
                <a:sym typeface="Tahoma"/>
              </a:rPr>
              <a:t>What do we do next?</a:t>
            </a:r>
            <a:endParaRPr sz="3600">
              <a:latin typeface="Tahoma"/>
              <a:ea typeface="Tahoma"/>
              <a:cs typeface="Tahoma"/>
              <a:sym typeface="Tahoma"/>
            </a:endParaRPr>
          </a:p>
          <a:p>
            <a:pPr indent="0" lvl="0" marL="0" marR="0" rtl="0" algn="ctr">
              <a:lnSpc>
                <a:spcPct val="100000"/>
              </a:lnSpc>
              <a:spcBef>
                <a:spcPts val="0"/>
              </a:spcBef>
              <a:spcAft>
                <a:spcPts val="0"/>
              </a:spcAft>
              <a:buClr>
                <a:srgbClr val="000000"/>
              </a:buClr>
              <a:buSzPts val="3600"/>
              <a:buFont typeface="Arial"/>
              <a:buNone/>
            </a:pPr>
            <a:r>
              <a:t/>
            </a:r>
            <a:endParaRPr sz="3600">
              <a:latin typeface="Tahoma"/>
              <a:ea typeface="Tahoma"/>
              <a:cs typeface="Tahoma"/>
              <a:sym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459" name="Shape 459"/>
        <p:cNvGrpSpPr/>
        <p:nvPr/>
      </p:nvGrpSpPr>
      <p:grpSpPr>
        <a:xfrm>
          <a:off x="0" y="0"/>
          <a:ext cx="0" cy="0"/>
          <a:chOff x="0" y="0"/>
          <a:chExt cx="0" cy="0"/>
        </a:xfrm>
      </p:grpSpPr>
      <p:sp>
        <p:nvSpPr>
          <p:cNvPr id="460" name="Google Shape;460;g35932bc4b34_0_36"/>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461" name="Google Shape;461;g35932bc4b34_0_36"/>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462" name="Google Shape;462;g35932bc4b34_0_36"/>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463" name="Google Shape;463;g35932bc4b34_0_36"/>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464" name="Google Shape;464;g35932bc4b34_0_36"/>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465" name="Google Shape;465;g35932bc4b34_0_36"/>
          <p:cNvSpPr/>
          <p:nvPr/>
        </p:nvSpPr>
        <p:spPr>
          <a:xfrm>
            <a:off x="342450" y="1010654"/>
            <a:ext cx="8229300" cy="322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GB" sz="3600">
                <a:latin typeface="Tahoma"/>
                <a:ea typeface="Tahoma"/>
                <a:cs typeface="Tahoma"/>
                <a:sym typeface="Tahoma"/>
              </a:rPr>
              <a:t>Program is ready.</a:t>
            </a:r>
            <a:endParaRPr sz="3600">
              <a:latin typeface="Tahoma"/>
              <a:ea typeface="Tahoma"/>
              <a:cs typeface="Tahoma"/>
              <a:sym typeface="Tahoma"/>
            </a:endParaRPr>
          </a:p>
          <a:p>
            <a:pPr indent="0" lvl="0" marL="0" marR="0" rtl="0" algn="ctr">
              <a:lnSpc>
                <a:spcPct val="100000"/>
              </a:lnSpc>
              <a:spcBef>
                <a:spcPts val="0"/>
              </a:spcBef>
              <a:spcAft>
                <a:spcPts val="0"/>
              </a:spcAft>
              <a:buClr>
                <a:srgbClr val="000000"/>
              </a:buClr>
              <a:buSzPts val="3600"/>
              <a:buFont typeface="Arial"/>
              <a:buNone/>
            </a:pPr>
            <a:r>
              <a:rPr lang="en-GB" sz="3600">
                <a:latin typeface="Tahoma"/>
                <a:ea typeface="Tahoma"/>
                <a:cs typeface="Tahoma"/>
                <a:sym typeface="Tahoma"/>
              </a:rPr>
              <a:t>What do we do next?</a:t>
            </a:r>
            <a:endParaRPr sz="3600">
              <a:latin typeface="Tahoma"/>
              <a:ea typeface="Tahoma"/>
              <a:cs typeface="Tahoma"/>
              <a:sym typeface="Tahoma"/>
            </a:endParaRPr>
          </a:p>
          <a:p>
            <a:pPr indent="0" lvl="0" marL="0" marR="0" rtl="0" algn="ctr">
              <a:lnSpc>
                <a:spcPct val="100000"/>
              </a:lnSpc>
              <a:spcBef>
                <a:spcPts val="0"/>
              </a:spcBef>
              <a:spcAft>
                <a:spcPts val="0"/>
              </a:spcAft>
              <a:buClr>
                <a:srgbClr val="000000"/>
              </a:buClr>
              <a:buSzPts val="3600"/>
              <a:buFont typeface="Arial"/>
              <a:buNone/>
            </a:pPr>
            <a:r>
              <a:t/>
            </a:r>
            <a:endParaRPr sz="3600">
              <a:latin typeface="Tahoma"/>
              <a:ea typeface="Tahoma"/>
              <a:cs typeface="Tahoma"/>
              <a:sym typeface="Tahoma"/>
            </a:endParaRPr>
          </a:p>
        </p:txBody>
      </p:sp>
      <p:pic>
        <p:nvPicPr>
          <p:cNvPr id="466" name="Google Shape;466;g35932bc4b34_0_36"/>
          <p:cNvPicPr preferRelativeResize="0"/>
          <p:nvPr/>
        </p:nvPicPr>
        <p:blipFill>
          <a:blip r:embed="rId6">
            <a:alphaModFix/>
          </a:blip>
          <a:stretch>
            <a:fillRect/>
          </a:stretch>
        </p:blipFill>
        <p:spPr>
          <a:xfrm>
            <a:off x="40425" y="902258"/>
            <a:ext cx="9143998" cy="2532184"/>
          </a:xfrm>
          <a:prstGeom prst="rect">
            <a:avLst/>
          </a:prstGeom>
          <a:noFill/>
          <a:ln>
            <a:noFill/>
          </a:ln>
        </p:spPr>
      </p:pic>
      <p:sp>
        <p:nvSpPr>
          <p:cNvPr id="467" name="Google Shape;467;g35932bc4b34_0_36"/>
          <p:cNvSpPr txBox="1"/>
          <p:nvPr/>
        </p:nvSpPr>
        <p:spPr>
          <a:xfrm>
            <a:off x="1296900" y="2923500"/>
            <a:ext cx="63204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600">
                <a:solidFill>
                  <a:schemeClr val="dk1"/>
                </a:solidFill>
                <a:latin typeface="Tahoma"/>
                <a:ea typeface="Tahoma"/>
                <a:cs typeface="Tahoma"/>
                <a:sym typeface="Tahoma"/>
              </a:rPr>
              <a:t>What admission system do we need?</a:t>
            </a:r>
            <a:endParaRPr sz="3600">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472" name="Shape 472"/>
        <p:cNvGrpSpPr/>
        <p:nvPr/>
      </p:nvGrpSpPr>
      <p:grpSpPr>
        <a:xfrm>
          <a:off x="0" y="0"/>
          <a:ext cx="0" cy="0"/>
          <a:chOff x="0" y="0"/>
          <a:chExt cx="0" cy="0"/>
        </a:xfrm>
      </p:grpSpPr>
      <p:sp>
        <p:nvSpPr>
          <p:cNvPr id="473" name="Google Shape;473;p42"/>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474" name="Google Shape;474;p42"/>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475" name="Google Shape;475;p42"/>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476" name="Google Shape;476;p42"/>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477" name="Google Shape;477;p42"/>
          <p:cNvSpPr txBox="1"/>
          <p:nvPr/>
        </p:nvSpPr>
        <p:spPr>
          <a:xfrm>
            <a:off x="364925" y="548986"/>
            <a:ext cx="8414100" cy="78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1" i="0" lang="en-GB" sz="2400" u="none" cap="none" strike="noStrike">
                <a:solidFill>
                  <a:schemeClr val="dk1"/>
                </a:solidFill>
                <a:latin typeface="Tahoma"/>
                <a:ea typeface="Tahoma"/>
                <a:cs typeface="Tahoma"/>
                <a:sym typeface="Tahoma"/>
              </a:rPr>
              <a:t>SSL: Admission - Fair &amp; Transparent Access</a:t>
            </a:r>
            <a:endParaRPr b="0" i="0" sz="1400" u="none" cap="none" strike="noStrike">
              <a:solidFill>
                <a:srgbClr val="000000"/>
              </a:solidFill>
              <a:latin typeface="Arial"/>
              <a:ea typeface="Arial"/>
              <a:cs typeface="Arial"/>
              <a:sym typeface="Arial"/>
            </a:endParaRPr>
          </a:p>
        </p:txBody>
      </p:sp>
      <p:sp>
        <p:nvSpPr>
          <p:cNvPr id="478" name="Google Shape;478;p42"/>
          <p:cNvSpPr txBox="1"/>
          <p:nvPr/>
        </p:nvSpPr>
        <p:spPr>
          <a:xfrm>
            <a:off x="517543" y="1353203"/>
            <a:ext cx="8049472" cy="29971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sp>
        <p:nvSpPr>
          <p:cNvPr id="479" name="Google Shape;479;p42"/>
          <p:cNvSpPr/>
          <p:nvPr/>
        </p:nvSpPr>
        <p:spPr>
          <a:xfrm>
            <a:off x="338619" y="1400228"/>
            <a:ext cx="8466761" cy="31707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Tahoma"/>
                <a:ea typeface="Tahoma"/>
                <a:cs typeface="Tahoma"/>
                <a:sym typeface="Tahoma"/>
              </a:rPr>
              <a:t>Transparent Admission &amp; Entry Policies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Tahoma"/>
                <a:ea typeface="Tahoma"/>
                <a:cs typeface="Tahoma"/>
                <a:sym typeface="Tahoma"/>
              </a:rPr>
              <a:t>Admission criteria should be clear, publicly available, and consistently applied.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Tahoma"/>
                <a:ea typeface="Tahoma"/>
                <a:cs typeface="Tahoma"/>
                <a:sym typeface="Tahoma"/>
              </a:rPr>
              <a:t>Equal access for all applicants to maintain fairness and institutional credibility.</a:t>
            </a:r>
            <a:endParaRPr b="0" i="0" sz="20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Tahoma"/>
                <a:ea typeface="Tahoma"/>
                <a:cs typeface="Tahoma"/>
                <a:sym typeface="Tahoma"/>
              </a:rPr>
              <a:t>Accommodation to diverse application needs, including support for international applicants, applicants with disabilities, transfer students, students applying with RPL.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Tahoma"/>
                <a:ea typeface="Tahoma"/>
                <a:cs typeface="Tahoma"/>
                <a:sym typeface="Tahoma"/>
              </a:rPr>
              <a:t>Proper communication channels with applicants and prospective students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484" name="Shape 484"/>
        <p:cNvGrpSpPr/>
        <p:nvPr/>
      </p:nvGrpSpPr>
      <p:grpSpPr>
        <a:xfrm>
          <a:off x="0" y="0"/>
          <a:ext cx="0" cy="0"/>
          <a:chOff x="0" y="0"/>
          <a:chExt cx="0" cy="0"/>
        </a:xfrm>
      </p:grpSpPr>
      <p:sp>
        <p:nvSpPr>
          <p:cNvPr id="485" name="Google Shape;485;p43"/>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486" name="Google Shape;486;p43"/>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487" name="Google Shape;487;p43"/>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488" name="Google Shape;488;p43"/>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489" name="Google Shape;489;p43"/>
          <p:cNvSpPr txBox="1"/>
          <p:nvPr/>
        </p:nvSpPr>
        <p:spPr>
          <a:xfrm>
            <a:off x="304800" y="572498"/>
            <a:ext cx="8414146" cy="40766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ahoma"/>
              <a:buNone/>
            </a:pPr>
            <a:r>
              <a:rPr b="0" i="0" lang="en-GB" sz="1800" u="none" cap="none" strike="noStrike">
                <a:solidFill>
                  <a:schemeClr val="dk1"/>
                </a:solidFill>
                <a:latin typeface="Tahoma"/>
                <a:ea typeface="Tahoma"/>
                <a:cs typeface="Tahoma"/>
                <a:sym typeface="Tahoma"/>
              </a:rPr>
              <a:t>SSL: Student Induction &amp; Orientation</a:t>
            </a:r>
            <a:endParaRPr b="1" i="0" sz="2400" u="none" cap="none" strike="noStrike">
              <a:solidFill>
                <a:schemeClr val="dk1"/>
              </a:solidFill>
              <a:latin typeface="Tahoma"/>
              <a:ea typeface="Tahoma"/>
              <a:cs typeface="Tahoma"/>
              <a:sym typeface="Tahoma"/>
            </a:endParaRPr>
          </a:p>
        </p:txBody>
      </p:sp>
      <p:sp>
        <p:nvSpPr>
          <p:cNvPr id="490" name="Google Shape;490;p43"/>
          <p:cNvSpPr txBox="1"/>
          <p:nvPr/>
        </p:nvSpPr>
        <p:spPr>
          <a:xfrm>
            <a:off x="517543" y="1353203"/>
            <a:ext cx="8049472" cy="29971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grpSp>
        <p:nvGrpSpPr>
          <p:cNvPr id="491" name="Google Shape;491;p43"/>
          <p:cNvGrpSpPr/>
          <p:nvPr/>
        </p:nvGrpSpPr>
        <p:grpSpPr>
          <a:xfrm>
            <a:off x="250822" y="867310"/>
            <a:ext cx="8588377" cy="1150193"/>
            <a:chOff x="91126" y="366141"/>
            <a:chExt cx="8588377" cy="1150193"/>
          </a:xfrm>
        </p:grpSpPr>
        <p:sp>
          <p:nvSpPr>
            <p:cNvPr id="492" name="Google Shape;492;p43"/>
            <p:cNvSpPr/>
            <p:nvPr/>
          </p:nvSpPr>
          <p:spPr>
            <a:xfrm>
              <a:off x="819071" y="366141"/>
              <a:ext cx="7150791" cy="618246"/>
            </a:xfrm>
            <a:prstGeom prst="rightArrow">
              <a:avLst>
                <a:gd fmla="val 50000" name="adj1"/>
                <a:gd fmla="val 50000" name="adj2"/>
              </a:avLst>
            </a:prstGeom>
            <a:solidFill>
              <a:srgbClr val="CFD7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43"/>
            <p:cNvSpPr/>
            <p:nvPr/>
          </p:nvSpPr>
          <p:spPr>
            <a:xfrm>
              <a:off x="91126" y="581884"/>
              <a:ext cx="1530779" cy="93445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43"/>
            <p:cNvSpPr txBox="1"/>
            <p:nvPr/>
          </p:nvSpPr>
          <p:spPr>
            <a:xfrm>
              <a:off x="136742" y="627500"/>
              <a:ext cx="1439547" cy="84321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Pre-Arrival Support</a:t>
              </a:r>
              <a:r>
                <a:rPr b="0" i="0" lang="en-GB" sz="1200" u="none" cap="none" strike="noStrike">
                  <a:solidFill>
                    <a:schemeClr val="lt1"/>
                  </a:solidFill>
                  <a:latin typeface="Tahoma"/>
                  <a:ea typeface="Tahoma"/>
                  <a:cs typeface="Tahoma"/>
                  <a:sym typeface="Tahoma"/>
                </a:rPr>
                <a:t> </a:t>
              </a:r>
              <a:r>
                <a:rPr b="0" i="1" lang="en-GB" sz="1200" u="none" cap="none" strike="noStrike">
                  <a:solidFill>
                    <a:schemeClr val="lt1"/>
                  </a:solidFill>
                  <a:latin typeface="Tahoma"/>
                  <a:ea typeface="Tahoma"/>
                  <a:cs typeface="Tahoma"/>
                  <a:sym typeface="Tahoma"/>
                </a:rPr>
                <a:t>(</a:t>
              </a:r>
              <a:r>
                <a:rPr b="0" i="1" lang="en-GB" sz="1000" u="none" cap="none" strike="noStrike">
                  <a:solidFill>
                    <a:schemeClr val="lt1"/>
                  </a:solidFill>
                  <a:latin typeface="Tahoma"/>
                  <a:ea typeface="Tahoma"/>
                  <a:cs typeface="Tahoma"/>
                  <a:sym typeface="Tahoma"/>
                </a:rPr>
                <a:t>Before the Start of the Semester)</a:t>
              </a:r>
              <a:endParaRPr b="0" i="0" sz="1000" u="none" cap="none" strike="noStrike">
                <a:solidFill>
                  <a:schemeClr val="lt1"/>
                </a:solidFill>
                <a:latin typeface="Tahoma"/>
                <a:ea typeface="Tahoma"/>
                <a:cs typeface="Tahoma"/>
                <a:sym typeface="Tahoma"/>
              </a:endParaRPr>
            </a:p>
          </p:txBody>
        </p:sp>
        <p:sp>
          <p:nvSpPr>
            <p:cNvPr id="495" name="Google Shape;495;p43"/>
            <p:cNvSpPr/>
            <p:nvPr/>
          </p:nvSpPr>
          <p:spPr>
            <a:xfrm>
              <a:off x="1857472" y="581884"/>
              <a:ext cx="1530779" cy="93445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43"/>
            <p:cNvSpPr txBox="1"/>
            <p:nvPr/>
          </p:nvSpPr>
          <p:spPr>
            <a:xfrm>
              <a:off x="1903088" y="627500"/>
              <a:ext cx="1439547" cy="84321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Welcome Week Activities</a:t>
              </a:r>
              <a:r>
                <a:rPr b="0" i="0" lang="en-GB" sz="1200" u="none" cap="none" strike="noStrike">
                  <a:solidFill>
                    <a:schemeClr val="lt1"/>
                  </a:solidFill>
                  <a:latin typeface="Tahoma"/>
                  <a:ea typeface="Tahoma"/>
                  <a:cs typeface="Tahoma"/>
                  <a:sym typeface="Tahoma"/>
                </a:rPr>
                <a:t> </a:t>
              </a:r>
              <a:r>
                <a:rPr b="0" i="1" lang="en-GB" sz="1000" u="none" cap="none" strike="noStrike">
                  <a:solidFill>
                    <a:schemeClr val="lt1"/>
                  </a:solidFill>
                  <a:latin typeface="Tahoma"/>
                  <a:ea typeface="Tahoma"/>
                  <a:cs typeface="Tahoma"/>
                  <a:sym typeface="Tahoma"/>
                </a:rPr>
                <a:t>(First Week of Semester)</a:t>
              </a:r>
              <a:endParaRPr b="0" i="0" sz="1000" u="none" cap="none" strike="noStrike">
                <a:solidFill>
                  <a:schemeClr val="lt1"/>
                </a:solidFill>
                <a:latin typeface="Tahoma"/>
                <a:ea typeface="Tahoma"/>
                <a:cs typeface="Tahoma"/>
                <a:sym typeface="Tahoma"/>
              </a:endParaRPr>
            </a:p>
          </p:txBody>
        </p:sp>
        <p:sp>
          <p:nvSpPr>
            <p:cNvPr id="497" name="Google Shape;497;p43"/>
            <p:cNvSpPr/>
            <p:nvPr/>
          </p:nvSpPr>
          <p:spPr>
            <a:xfrm>
              <a:off x="3643382" y="581884"/>
              <a:ext cx="1530779" cy="93445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43"/>
            <p:cNvSpPr txBox="1"/>
            <p:nvPr/>
          </p:nvSpPr>
          <p:spPr>
            <a:xfrm>
              <a:off x="3688998" y="627500"/>
              <a:ext cx="1439547" cy="84321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Academic Orientation </a:t>
              </a:r>
              <a:r>
                <a:rPr b="0" i="1" lang="en-GB" sz="1000" u="none" cap="none" strike="noStrike">
                  <a:solidFill>
                    <a:schemeClr val="lt1"/>
                  </a:solidFill>
                  <a:latin typeface="Tahoma"/>
                  <a:ea typeface="Tahoma"/>
                  <a:cs typeface="Tahoma"/>
                  <a:sym typeface="Tahoma"/>
                </a:rPr>
                <a:t>(First Week of Semester)</a:t>
              </a:r>
              <a:endParaRPr b="0" i="0" sz="1000" u="none" cap="none" strike="noStrike">
                <a:solidFill>
                  <a:schemeClr val="lt1"/>
                </a:solidFill>
                <a:latin typeface="Tahoma"/>
                <a:ea typeface="Tahoma"/>
                <a:cs typeface="Tahoma"/>
                <a:sym typeface="Tahoma"/>
              </a:endParaRPr>
            </a:p>
          </p:txBody>
        </p:sp>
        <p:sp>
          <p:nvSpPr>
            <p:cNvPr id="499" name="Google Shape;499;p43"/>
            <p:cNvSpPr/>
            <p:nvPr/>
          </p:nvSpPr>
          <p:spPr>
            <a:xfrm>
              <a:off x="5409060" y="576268"/>
              <a:ext cx="1530779" cy="93445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43"/>
            <p:cNvSpPr txBox="1"/>
            <p:nvPr/>
          </p:nvSpPr>
          <p:spPr>
            <a:xfrm>
              <a:off x="5454676" y="621884"/>
              <a:ext cx="1439547" cy="84321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Student Wellbeing &amp; Support </a:t>
              </a:r>
              <a:r>
                <a:rPr b="0" i="1" lang="en-GB" sz="1000" u="none" cap="none" strike="noStrike">
                  <a:solidFill>
                    <a:schemeClr val="lt1"/>
                  </a:solidFill>
                  <a:latin typeface="Tahoma"/>
                  <a:ea typeface="Tahoma"/>
                  <a:cs typeface="Tahoma"/>
                  <a:sym typeface="Tahoma"/>
                </a:rPr>
                <a:t>(First Week of Semester)</a:t>
              </a:r>
              <a:endParaRPr b="0" i="0" sz="1000" u="none" cap="none" strike="noStrike">
                <a:solidFill>
                  <a:schemeClr val="lt1"/>
                </a:solidFill>
                <a:latin typeface="Tahoma"/>
                <a:ea typeface="Tahoma"/>
                <a:cs typeface="Tahoma"/>
                <a:sym typeface="Tahoma"/>
              </a:endParaRPr>
            </a:p>
          </p:txBody>
        </p:sp>
        <p:sp>
          <p:nvSpPr>
            <p:cNvPr id="501" name="Google Shape;501;p43"/>
            <p:cNvSpPr/>
            <p:nvPr/>
          </p:nvSpPr>
          <p:spPr>
            <a:xfrm>
              <a:off x="7148724" y="576268"/>
              <a:ext cx="1530779" cy="93445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43"/>
            <p:cNvSpPr txBox="1"/>
            <p:nvPr/>
          </p:nvSpPr>
          <p:spPr>
            <a:xfrm>
              <a:off x="7194340" y="621884"/>
              <a:ext cx="1439547" cy="84321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Ongoing Induction Support</a:t>
              </a:r>
              <a:r>
                <a:rPr b="0" i="0" lang="en-GB" sz="1200" u="none" cap="none" strike="noStrike">
                  <a:solidFill>
                    <a:schemeClr val="lt1"/>
                  </a:solidFill>
                  <a:latin typeface="Tahoma"/>
                  <a:ea typeface="Tahoma"/>
                  <a:cs typeface="Tahoma"/>
                  <a:sym typeface="Tahoma"/>
                </a:rPr>
                <a:t> </a:t>
              </a:r>
              <a:r>
                <a:rPr b="0" i="1" lang="en-GB" sz="1000" u="none" cap="none" strike="noStrike">
                  <a:solidFill>
                    <a:schemeClr val="lt1"/>
                  </a:solidFill>
                  <a:latin typeface="Tahoma"/>
                  <a:ea typeface="Tahoma"/>
                  <a:cs typeface="Tahoma"/>
                  <a:sym typeface="Tahoma"/>
                </a:rPr>
                <a:t>(Throughout the First Semester)</a:t>
              </a:r>
              <a:endParaRPr b="0" i="0" sz="1000" u="none" cap="none" strike="noStrike">
                <a:solidFill>
                  <a:schemeClr val="lt1"/>
                </a:solidFill>
                <a:latin typeface="Tahoma"/>
                <a:ea typeface="Tahoma"/>
                <a:cs typeface="Tahoma"/>
                <a:sym typeface="Tahoma"/>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507" name="Shape 507"/>
        <p:cNvGrpSpPr/>
        <p:nvPr/>
      </p:nvGrpSpPr>
      <p:grpSpPr>
        <a:xfrm>
          <a:off x="0" y="0"/>
          <a:ext cx="0" cy="0"/>
          <a:chOff x="0" y="0"/>
          <a:chExt cx="0" cy="0"/>
        </a:xfrm>
      </p:grpSpPr>
      <p:sp>
        <p:nvSpPr>
          <p:cNvPr id="508" name="Google Shape;508;g35932bc4b34_0_49"/>
          <p:cNvSpPr txBox="1"/>
          <p:nvPr>
            <p:ph idx="11" type="ftr"/>
          </p:nvPr>
        </p:nvSpPr>
        <p:spPr>
          <a:xfrm>
            <a:off x="971600" y="4836242"/>
            <a:ext cx="7632900" cy="27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509" name="Google Shape;509;g35932bc4b34_0_49"/>
          <p:cNvPicPr preferRelativeResize="0"/>
          <p:nvPr/>
        </p:nvPicPr>
        <p:blipFill rotWithShape="1">
          <a:blip r:embed="rId3">
            <a:alphaModFix/>
          </a:blip>
          <a:srcRect b="0" l="0" r="0" t="0"/>
          <a:stretch/>
        </p:blipFill>
        <p:spPr>
          <a:xfrm>
            <a:off x="539552" y="162534"/>
            <a:ext cx="1726405" cy="362938"/>
          </a:xfrm>
          <a:prstGeom prst="rect">
            <a:avLst/>
          </a:prstGeom>
          <a:noFill/>
          <a:ln>
            <a:noFill/>
          </a:ln>
        </p:spPr>
      </p:pic>
      <p:pic>
        <p:nvPicPr>
          <p:cNvPr descr="Sustainable Development Goals SDGs Goal 4: Quality, 48% OFF" id="510" name="Google Shape;510;g35932bc4b34_0_49"/>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511" name="Google Shape;511;g35932bc4b34_0_49"/>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512" name="Google Shape;512;g35932bc4b34_0_49"/>
          <p:cNvSpPr txBox="1"/>
          <p:nvPr/>
        </p:nvSpPr>
        <p:spPr>
          <a:xfrm>
            <a:off x="304800" y="572498"/>
            <a:ext cx="8414100" cy="40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ahoma"/>
              <a:buNone/>
            </a:pPr>
            <a:r>
              <a:rPr b="0" i="0" lang="en-GB" sz="1800" u="none" cap="none" strike="noStrike">
                <a:solidFill>
                  <a:schemeClr val="dk1"/>
                </a:solidFill>
                <a:latin typeface="Tahoma"/>
                <a:ea typeface="Tahoma"/>
                <a:cs typeface="Tahoma"/>
                <a:sym typeface="Tahoma"/>
              </a:rPr>
              <a:t>SSL: Student Induction &amp; Orientation</a:t>
            </a:r>
            <a:endParaRPr b="1" i="0" sz="2400" u="none" cap="none" strike="noStrike">
              <a:solidFill>
                <a:schemeClr val="dk1"/>
              </a:solidFill>
              <a:latin typeface="Tahoma"/>
              <a:ea typeface="Tahoma"/>
              <a:cs typeface="Tahoma"/>
              <a:sym typeface="Tahoma"/>
            </a:endParaRPr>
          </a:p>
        </p:txBody>
      </p:sp>
      <p:sp>
        <p:nvSpPr>
          <p:cNvPr id="513" name="Google Shape;513;g35932bc4b34_0_49"/>
          <p:cNvSpPr txBox="1"/>
          <p:nvPr/>
        </p:nvSpPr>
        <p:spPr>
          <a:xfrm>
            <a:off x="517543" y="1353203"/>
            <a:ext cx="8049600" cy="2997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grpSp>
        <p:nvGrpSpPr>
          <p:cNvPr id="514" name="Google Shape;514;g35932bc4b34_0_49"/>
          <p:cNvGrpSpPr/>
          <p:nvPr/>
        </p:nvGrpSpPr>
        <p:grpSpPr>
          <a:xfrm>
            <a:off x="250822" y="867310"/>
            <a:ext cx="8588498" cy="1150243"/>
            <a:chOff x="91126" y="366141"/>
            <a:chExt cx="8588498" cy="1150243"/>
          </a:xfrm>
        </p:grpSpPr>
        <p:sp>
          <p:nvSpPr>
            <p:cNvPr id="515" name="Google Shape;515;g35932bc4b34_0_49"/>
            <p:cNvSpPr/>
            <p:nvPr/>
          </p:nvSpPr>
          <p:spPr>
            <a:xfrm>
              <a:off x="819071" y="366141"/>
              <a:ext cx="7150800" cy="618300"/>
            </a:xfrm>
            <a:prstGeom prst="rightArrow">
              <a:avLst>
                <a:gd fmla="val 50000" name="adj1"/>
                <a:gd fmla="val 50000" name="adj2"/>
              </a:avLst>
            </a:prstGeom>
            <a:solidFill>
              <a:srgbClr val="CFD7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g35932bc4b34_0_49"/>
            <p:cNvSpPr/>
            <p:nvPr/>
          </p:nvSpPr>
          <p:spPr>
            <a:xfrm>
              <a:off x="91126" y="581884"/>
              <a:ext cx="1530900" cy="9345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35932bc4b34_0_49"/>
            <p:cNvSpPr txBox="1"/>
            <p:nvPr/>
          </p:nvSpPr>
          <p:spPr>
            <a:xfrm>
              <a:off x="136742" y="627500"/>
              <a:ext cx="1439400" cy="8433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Pre-Arrival Support</a:t>
              </a:r>
              <a:r>
                <a:rPr b="0" i="0" lang="en-GB" sz="1200" u="none" cap="none" strike="noStrike">
                  <a:solidFill>
                    <a:schemeClr val="lt1"/>
                  </a:solidFill>
                  <a:latin typeface="Tahoma"/>
                  <a:ea typeface="Tahoma"/>
                  <a:cs typeface="Tahoma"/>
                  <a:sym typeface="Tahoma"/>
                </a:rPr>
                <a:t> </a:t>
              </a:r>
              <a:r>
                <a:rPr b="0" i="1" lang="en-GB" sz="1200" u="none" cap="none" strike="noStrike">
                  <a:solidFill>
                    <a:schemeClr val="lt1"/>
                  </a:solidFill>
                  <a:latin typeface="Tahoma"/>
                  <a:ea typeface="Tahoma"/>
                  <a:cs typeface="Tahoma"/>
                  <a:sym typeface="Tahoma"/>
                </a:rPr>
                <a:t>(</a:t>
              </a:r>
              <a:r>
                <a:rPr b="0" i="1" lang="en-GB" sz="1000" u="none" cap="none" strike="noStrike">
                  <a:solidFill>
                    <a:schemeClr val="lt1"/>
                  </a:solidFill>
                  <a:latin typeface="Tahoma"/>
                  <a:ea typeface="Tahoma"/>
                  <a:cs typeface="Tahoma"/>
                  <a:sym typeface="Tahoma"/>
                </a:rPr>
                <a:t>Before the Start of the Semester)</a:t>
              </a:r>
              <a:endParaRPr b="0" i="0" sz="1000" u="none" cap="none" strike="noStrike">
                <a:solidFill>
                  <a:schemeClr val="lt1"/>
                </a:solidFill>
                <a:latin typeface="Tahoma"/>
                <a:ea typeface="Tahoma"/>
                <a:cs typeface="Tahoma"/>
                <a:sym typeface="Tahoma"/>
              </a:endParaRPr>
            </a:p>
          </p:txBody>
        </p:sp>
        <p:sp>
          <p:nvSpPr>
            <p:cNvPr id="518" name="Google Shape;518;g35932bc4b34_0_49"/>
            <p:cNvSpPr/>
            <p:nvPr/>
          </p:nvSpPr>
          <p:spPr>
            <a:xfrm>
              <a:off x="1857472" y="581884"/>
              <a:ext cx="1530900" cy="9345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35932bc4b34_0_49"/>
            <p:cNvSpPr txBox="1"/>
            <p:nvPr/>
          </p:nvSpPr>
          <p:spPr>
            <a:xfrm>
              <a:off x="1903088" y="627500"/>
              <a:ext cx="1439400" cy="8433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Welcome Week Activities</a:t>
              </a:r>
              <a:r>
                <a:rPr b="0" i="0" lang="en-GB" sz="1200" u="none" cap="none" strike="noStrike">
                  <a:solidFill>
                    <a:schemeClr val="lt1"/>
                  </a:solidFill>
                  <a:latin typeface="Tahoma"/>
                  <a:ea typeface="Tahoma"/>
                  <a:cs typeface="Tahoma"/>
                  <a:sym typeface="Tahoma"/>
                </a:rPr>
                <a:t> </a:t>
              </a:r>
              <a:r>
                <a:rPr b="0" i="1" lang="en-GB" sz="1000" u="none" cap="none" strike="noStrike">
                  <a:solidFill>
                    <a:schemeClr val="lt1"/>
                  </a:solidFill>
                  <a:latin typeface="Tahoma"/>
                  <a:ea typeface="Tahoma"/>
                  <a:cs typeface="Tahoma"/>
                  <a:sym typeface="Tahoma"/>
                </a:rPr>
                <a:t>(First Week of Semester)</a:t>
              </a:r>
              <a:endParaRPr b="0" i="0" sz="1000" u="none" cap="none" strike="noStrike">
                <a:solidFill>
                  <a:schemeClr val="lt1"/>
                </a:solidFill>
                <a:latin typeface="Tahoma"/>
                <a:ea typeface="Tahoma"/>
                <a:cs typeface="Tahoma"/>
                <a:sym typeface="Tahoma"/>
              </a:endParaRPr>
            </a:p>
          </p:txBody>
        </p:sp>
        <p:sp>
          <p:nvSpPr>
            <p:cNvPr id="520" name="Google Shape;520;g35932bc4b34_0_49"/>
            <p:cNvSpPr/>
            <p:nvPr/>
          </p:nvSpPr>
          <p:spPr>
            <a:xfrm>
              <a:off x="3643382" y="581884"/>
              <a:ext cx="1530900" cy="9345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g35932bc4b34_0_49"/>
            <p:cNvSpPr txBox="1"/>
            <p:nvPr/>
          </p:nvSpPr>
          <p:spPr>
            <a:xfrm>
              <a:off x="3688998" y="627500"/>
              <a:ext cx="1439400" cy="8433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Academic Orientation </a:t>
              </a:r>
              <a:r>
                <a:rPr b="0" i="1" lang="en-GB" sz="1000" u="none" cap="none" strike="noStrike">
                  <a:solidFill>
                    <a:schemeClr val="lt1"/>
                  </a:solidFill>
                  <a:latin typeface="Tahoma"/>
                  <a:ea typeface="Tahoma"/>
                  <a:cs typeface="Tahoma"/>
                  <a:sym typeface="Tahoma"/>
                </a:rPr>
                <a:t>(First Week of Semester)</a:t>
              </a:r>
              <a:endParaRPr b="0" i="0" sz="1000" u="none" cap="none" strike="noStrike">
                <a:solidFill>
                  <a:schemeClr val="lt1"/>
                </a:solidFill>
                <a:latin typeface="Tahoma"/>
                <a:ea typeface="Tahoma"/>
                <a:cs typeface="Tahoma"/>
                <a:sym typeface="Tahoma"/>
              </a:endParaRPr>
            </a:p>
          </p:txBody>
        </p:sp>
        <p:sp>
          <p:nvSpPr>
            <p:cNvPr id="522" name="Google Shape;522;g35932bc4b34_0_49"/>
            <p:cNvSpPr/>
            <p:nvPr/>
          </p:nvSpPr>
          <p:spPr>
            <a:xfrm>
              <a:off x="5409060" y="576268"/>
              <a:ext cx="1530900" cy="9345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35932bc4b34_0_49"/>
            <p:cNvSpPr txBox="1"/>
            <p:nvPr/>
          </p:nvSpPr>
          <p:spPr>
            <a:xfrm>
              <a:off x="5454676" y="621884"/>
              <a:ext cx="1439400" cy="8433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Student Wellbeing &amp; Support </a:t>
              </a:r>
              <a:r>
                <a:rPr b="0" i="1" lang="en-GB" sz="1000" u="none" cap="none" strike="noStrike">
                  <a:solidFill>
                    <a:schemeClr val="lt1"/>
                  </a:solidFill>
                  <a:latin typeface="Tahoma"/>
                  <a:ea typeface="Tahoma"/>
                  <a:cs typeface="Tahoma"/>
                  <a:sym typeface="Tahoma"/>
                </a:rPr>
                <a:t>(First Week of Semester)</a:t>
              </a:r>
              <a:endParaRPr b="0" i="0" sz="1000" u="none" cap="none" strike="noStrike">
                <a:solidFill>
                  <a:schemeClr val="lt1"/>
                </a:solidFill>
                <a:latin typeface="Tahoma"/>
                <a:ea typeface="Tahoma"/>
                <a:cs typeface="Tahoma"/>
                <a:sym typeface="Tahoma"/>
              </a:endParaRPr>
            </a:p>
          </p:txBody>
        </p:sp>
        <p:sp>
          <p:nvSpPr>
            <p:cNvPr id="524" name="Google Shape;524;g35932bc4b34_0_49"/>
            <p:cNvSpPr/>
            <p:nvPr/>
          </p:nvSpPr>
          <p:spPr>
            <a:xfrm>
              <a:off x="7148724" y="576268"/>
              <a:ext cx="1530900" cy="9345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g35932bc4b34_0_49"/>
            <p:cNvSpPr txBox="1"/>
            <p:nvPr/>
          </p:nvSpPr>
          <p:spPr>
            <a:xfrm>
              <a:off x="7194340" y="621884"/>
              <a:ext cx="1439400" cy="8433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Ongoing Induction Support</a:t>
              </a:r>
              <a:r>
                <a:rPr b="0" i="0" lang="en-GB" sz="1200" u="none" cap="none" strike="noStrike">
                  <a:solidFill>
                    <a:schemeClr val="lt1"/>
                  </a:solidFill>
                  <a:latin typeface="Tahoma"/>
                  <a:ea typeface="Tahoma"/>
                  <a:cs typeface="Tahoma"/>
                  <a:sym typeface="Tahoma"/>
                </a:rPr>
                <a:t> </a:t>
              </a:r>
              <a:r>
                <a:rPr b="0" i="1" lang="en-GB" sz="1000" u="none" cap="none" strike="noStrike">
                  <a:solidFill>
                    <a:schemeClr val="lt1"/>
                  </a:solidFill>
                  <a:latin typeface="Tahoma"/>
                  <a:ea typeface="Tahoma"/>
                  <a:cs typeface="Tahoma"/>
                  <a:sym typeface="Tahoma"/>
                </a:rPr>
                <a:t>(Throughout the First Semester)</a:t>
              </a:r>
              <a:endParaRPr b="0" i="0" sz="1000" u="none" cap="none" strike="noStrike">
                <a:solidFill>
                  <a:schemeClr val="lt1"/>
                </a:solidFill>
                <a:latin typeface="Tahoma"/>
                <a:ea typeface="Tahoma"/>
                <a:cs typeface="Tahoma"/>
                <a:sym typeface="Tahoma"/>
              </a:endParaRPr>
            </a:p>
          </p:txBody>
        </p:sp>
      </p:grpSp>
      <p:graphicFrame>
        <p:nvGraphicFramePr>
          <p:cNvPr id="526" name="Google Shape;526;g35932bc4b34_0_49"/>
          <p:cNvGraphicFramePr/>
          <p:nvPr/>
        </p:nvGraphicFramePr>
        <p:xfrm>
          <a:off x="181269" y="2078766"/>
          <a:ext cx="3000000" cy="3000000"/>
        </p:xfrm>
        <a:graphic>
          <a:graphicData uri="http://schemas.openxmlformats.org/drawingml/2006/table">
            <a:tbl>
              <a:tblPr bandRow="1" firstRow="1">
                <a:noFill/>
                <a:tableStyleId>{7508554D-1ECD-4D24-86B6-2B7D73161642}</a:tableStyleId>
              </a:tblPr>
              <a:tblGrid>
                <a:gridCol w="1440150"/>
                <a:gridCol w="2035450"/>
                <a:gridCol w="1737800"/>
                <a:gridCol w="1813800"/>
                <a:gridCol w="1661800"/>
              </a:tblGrid>
              <a:tr h="2757475">
                <a:tc>
                  <a:txBody>
                    <a:bodyPr/>
                    <a:lstStyle/>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Access to online orientation materials (videos, handbooks, FAQs).</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Virtual Q&amp;A sessions with faculty and student mentors.</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Completion of introductory academic skills modules.</a:t>
                      </a:r>
                      <a:endParaRPr sz="1400" u="none" cap="none" strike="noStrike"/>
                    </a:p>
                    <a:p>
                      <a:pPr indent="0" lvl="0" marL="0" marR="0" rtl="0" algn="l">
                        <a:lnSpc>
                          <a:spcPct val="100000"/>
                        </a:lnSpc>
                        <a:spcBef>
                          <a:spcPts val="0"/>
                        </a:spcBef>
                        <a:spcAft>
                          <a:spcPts val="0"/>
                        </a:spcAft>
                        <a:buClr>
                          <a:schemeClr val="dk1"/>
                        </a:buClr>
                        <a:buSzPts val="1200"/>
                        <a:buFont typeface="Calibri"/>
                        <a:buNone/>
                      </a:pPr>
                      <a:r>
                        <a:t/>
                      </a:r>
                      <a:endParaRPr b="0" sz="1200" u="none" cap="none" strike="noStrike">
                        <a:solidFill>
                          <a:schemeClr val="dk1"/>
                        </a:solidFill>
                        <a:latin typeface="Tahoma"/>
                        <a:ea typeface="Tahoma"/>
                        <a:cs typeface="Tahoma"/>
                        <a:sym typeface="Tahoma"/>
                      </a:endParaRPr>
                    </a:p>
                  </a:txBody>
                  <a:tcPr marT="45725" marB="45725" marR="91450" marL="91450">
                    <a:solidFill>
                      <a:srgbClr val="DAE5F1"/>
                    </a:solidFill>
                  </a:tcPr>
                </a:tc>
                <a:tc>
                  <a:txBody>
                    <a:bodyPr/>
                    <a:lstStyle/>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University Introduction: Overview of mission, values, and academic culture.</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Campus &amp; Facilities Tour: Library, IT services, student support centres, career offices.</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Meet Your Faculty: Introduction to department heads, tutors, and key academic staff.</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Social Integration: Ice-breaking activities, student clubs, networking events.</a:t>
                      </a:r>
                      <a:endParaRPr sz="1400" u="none" cap="none" strike="noStrike"/>
                    </a:p>
                  </a:txBody>
                  <a:tcPr marT="45725" marB="45725" marR="91450" marL="91450">
                    <a:solidFill>
                      <a:srgbClr val="DAE5F1"/>
                    </a:solidFill>
                  </a:tcPr>
                </a:tc>
                <a:tc>
                  <a:txBody>
                    <a:bodyPr/>
                    <a:lstStyle/>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Understanding Programme Structure: Modules, credits, assessments, and progression pathways.</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Academic Integrity &amp; Expectations: Plagiarism policies, research ethics, referencing guidelines.</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Learning Support Services: Study skills workshops, tutoring, language support.</a:t>
                      </a:r>
                      <a:endParaRPr sz="1400" u="none" cap="none" strike="noStrike"/>
                    </a:p>
                  </a:txBody>
                  <a:tcPr marT="45725" marB="45725" marR="91450" marL="91450">
                    <a:solidFill>
                      <a:srgbClr val="DAE5F1"/>
                    </a:solidFill>
                  </a:tcPr>
                </a:tc>
                <a:tc>
                  <a:txBody>
                    <a:bodyPr/>
                    <a:lstStyle/>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Overview of counselling services.</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Guidance on financial aid, housing, and student welfare programmes.</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Safety briefing and emergency contact procedures.</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Student Career Services for internship and placements.</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Erasmus+ mobility opportunities.</a:t>
                      </a:r>
                      <a:endParaRPr sz="1400" u="none" cap="none" strike="noStrike"/>
                    </a:p>
                  </a:txBody>
                  <a:tcPr marT="45725" marB="45725" marR="91450" marL="91450">
                    <a:solidFill>
                      <a:srgbClr val="DAE5F1"/>
                    </a:solidFill>
                  </a:tcPr>
                </a:tc>
                <a:tc>
                  <a:txBody>
                    <a:bodyPr/>
                    <a:lstStyle/>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Regular check-ins with academic advisors or personal tutors.</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Peer mentoring programmes for continued support.</a:t>
                      </a:r>
                      <a:endParaRPr sz="1400" u="none" cap="none" strike="noStrike"/>
                    </a:p>
                    <a:p>
                      <a:pPr indent="0" lvl="0" marL="0" marR="0" rtl="0" algn="l">
                        <a:lnSpc>
                          <a:spcPct val="100000"/>
                        </a:lnSpc>
                        <a:spcBef>
                          <a:spcPts val="0"/>
                        </a:spcBef>
                        <a:spcAft>
                          <a:spcPts val="0"/>
                        </a:spcAft>
                        <a:buClr>
                          <a:schemeClr val="dk1"/>
                        </a:buClr>
                        <a:buSzPts val="1200"/>
                        <a:buFont typeface="Tahoma"/>
                        <a:buChar char="•"/>
                      </a:pPr>
                      <a:r>
                        <a:rPr b="0" lang="en-GB" sz="1200" u="none" cap="none" strike="noStrike">
                          <a:solidFill>
                            <a:schemeClr val="dk1"/>
                          </a:solidFill>
                          <a:latin typeface="Tahoma"/>
                          <a:ea typeface="Tahoma"/>
                          <a:cs typeface="Tahoma"/>
                          <a:sym typeface="Tahoma"/>
                        </a:rPr>
                        <a:t>Mid-semester review session to address challenges and feedback.</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b="0" sz="1200" u="none" cap="none" strike="noStrike">
                        <a:solidFill>
                          <a:schemeClr val="dk1"/>
                        </a:solidFill>
                        <a:latin typeface="Tahoma"/>
                        <a:ea typeface="Tahoma"/>
                        <a:cs typeface="Tahoma"/>
                        <a:sym typeface="Tahoma"/>
                      </a:endParaRPr>
                    </a:p>
                  </a:txBody>
                  <a:tcPr marT="45725" marB="45725" marR="91450" marL="91450">
                    <a:solidFill>
                      <a:srgbClr val="DAE5F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121" name="Shape 121"/>
        <p:cNvGrpSpPr/>
        <p:nvPr/>
      </p:nvGrpSpPr>
      <p:grpSpPr>
        <a:xfrm>
          <a:off x="0" y="0"/>
          <a:ext cx="0" cy="0"/>
          <a:chOff x="0" y="0"/>
          <a:chExt cx="0" cy="0"/>
        </a:xfrm>
      </p:grpSpPr>
      <p:sp>
        <p:nvSpPr>
          <p:cNvPr id="122" name="Google Shape;122;g35900f73a48_0_6"/>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123" name="Google Shape;123;g35900f73a48_0_6"/>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124" name="Google Shape;124;g35900f73a48_0_6"/>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125" name="Google Shape;125;g35900f73a48_0_6"/>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126" name="Google Shape;126;g35900f73a48_0_6"/>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127" name="Google Shape;127;g35900f73a48_0_6"/>
          <p:cNvSpPr/>
          <p:nvPr/>
        </p:nvSpPr>
        <p:spPr>
          <a:xfrm>
            <a:off x="342444" y="1010736"/>
            <a:ext cx="8229300" cy="431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GB" sz="3600">
                <a:latin typeface="Tahoma"/>
                <a:ea typeface="Tahoma"/>
                <a:cs typeface="Tahoma"/>
                <a:sym typeface="Tahoma"/>
              </a:rPr>
              <a:t>The Best Higher Educational Institution</a:t>
            </a:r>
            <a:endParaRPr b="0" i="0" sz="3600" u="none" cap="none" strike="noStrike">
              <a:solidFill>
                <a:schemeClr val="dk1"/>
              </a:solidFill>
              <a:latin typeface="Arial"/>
              <a:ea typeface="Arial"/>
              <a:cs typeface="Arial"/>
              <a:sym typeface="Arial"/>
            </a:endParaRPr>
          </a:p>
        </p:txBody>
      </p:sp>
      <p:sp>
        <p:nvSpPr>
          <p:cNvPr id="128" name="Google Shape;128;g35900f73a48_0_6"/>
          <p:cNvSpPr/>
          <p:nvPr/>
        </p:nvSpPr>
        <p:spPr>
          <a:xfrm>
            <a:off x="703770" y="1911475"/>
            <a:ext cx="4132200" cy="1983600"/>
          </a:xfrm>
          <a:prstGeom prst="rect">
            <a:avLst/>
          </a:prstGeom>
          <a:noFill/>
          <a:ln>
            <a:noFill/>
          </a:ln>
        </p:spPr>
        <p:txBody>
          <a:bodyPr anchorCtr="0" anchor="t" bIns="45000" lIns="90000" spcFirstLastPara="1" rIns="90000" wrap="square" tIns="45000">
            <a:noAutofit/>
          </a:bodyPr>
          <a:lstStyle/>
          <a:p>
            <a:pPr indent="-387170" lvl="0" marL="343080" marR="0" rtl="0" algn="just">
              <a:lnSpc>
                <a:spcPct val="100000"/>
              </a:lnSpc>
              <a:spcBef>
                <a:spcPts val="601"/>
              </a:spcBef>
              <a:spcAft>
                <a:spcPts val="0"/>
              </a:spcAft>
              <a:buClr>
                <a:srgbClr val="000000"/>
              </a:buClr>
              <a:buSzPts val="2500"/>
              <a:buFont typeface="Arial"/>
              <a:buChar char="•"/>
            </a:pPr>
            <a:r>
              <a:rPr lang="en-GB" sz="2100"/>
              <a:t>How do you see the best university?</a:t>
            </a:r>
            <a:endParaRPr sz="2100"/>
          </a:p>
          <a:p>
            <a:pPr indent="-361770" lvl="0" marL="343080" marR="0" rtl="0" algn="just">
              <a:lnSpc>
                <a:spcPct val="100000"/>
              </a:lnSpc>
              <a:spcBef>
                <a:spcPts val="601"/>
              </a:spcBef>
              <a:spcAft>
                <a:spcPts val="0"/>
              </a:spcAft>
              <a:buSzPts val="2100"/>
              <a:buChar char="•"/>
            </a:pPr>
            <a:r>
              <a:rPr lang="en-GB" sz="2100"/>
              <a:t>Can you mention its features </a:t>
            </a:r>
            <a:endParaRPr sz="2100"/>
          </a:p>
        </p:txBody>
      </p:sp>
      <p:pic>
        <p:nvPicPr>
          <p:cNvPr id="129" name="Google Shape;129;g35900f73a48_0_6"/>
          <p:cNvPicPr preferRelativeResize="0"/>
          <p:nvPr/>
        </p:nvPicPr>
        <p:blipFill>
          <a:blip r:embed="rId6">
            <a:alphaModFix/>
          </a:blip>
          <a:stretch>
            <a:fillRect/>
          </a:stretch>
        </p:blipFill>
        <p:spPr>
          <a:xfrm>
            <a:off x="4988377" y="1594821"/>
            <a:ext cx="3683025" cy="2230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531" name="Shape 531"/>
        <p:cNvGrpSpPr/>
        <p:nvPr/>
      </p:nvGrpSpPr>
      <p:grpSpPr>
        <a:xfrm>
          <a:off x="0" y="0"/>
          <a:ext cx="0" cy="0"/>
          <a:chOff x="0" y="0"/>
          <a:chExt cx="0" cy="0"/>
        </a:xfrm>
      </p:grpSpPr>
      <p:sp>
        <p:nvSpPr>
          <p:cNvPr id="532" name="Google Shape;532;g35932bc4b34_0_72"/>
          <p:cNvSpPr txBox="1"/>
          <p:nvPr>
            <p:ph idx="11" type="ftr"/>
          </p:nvPr>
        </p:nvSpPr>
        <p:spPr>
          <a:xfrm>
            <a:off x="971600" y="4836242"/>
            <a:ext cx="7632900" cy="27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533" name="Google Shape;533;g35932bc4b34_0_72"/>
          <p:cNvPicPr preferRelativeResize="0"/>
          <p:nvPr/>
        </p:nvPicPr>
        <p:blipFill rotWithShape="1">
          <a:blip r:embed="rId3">
            <a:alphaModFix/>
          </a:blip>
          <a:srcRect b="0" l="0" r="0" t="0"/>
          <a:stretch/>
        </p:blipFill>
        <p:spPr>
          <a:xfrm>
            <a:off x="539552" y="162534"/>
            <a:ext cx="1726405" cy="362938"/>
          </a:xfrm>
          <a:prstGeom prst="rect">
            <a:avLst/>
          </a:prstGeom>
          <a:noFill/>
          <a:ln>
            <a:noFill/>
          </a:ln>
        </p:spPr>
      </p:pic>
      <p:pic>
        <p:nvPicPr>
          <p:cNvPr descr="Sustainable Development Goals SDGs Goal 4: Quality, 48% OFF" id="534" name="Google Shape;534;g35932bc4b34_0_72"/>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535" name="Google Shape;535;g35932bc4b34_0_72"/>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536" name="Google Shape;536;g35932bc4b34_0_72"/>
          <p:cNvSpPr txBox="1"/>
          <p:nvPr/>
        </p:nvSpPr>
        <p:spPr>
          <a:xfrm>
            <a:off x="251520" y="439535"/>
            <a:ext cx="8414100" cy="78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0" i="0" lang="en-GB" sz="2400" u="none" cap="none" strike="noStrike">
                <a:solidFill>
                  <a:schemeClr val="dk1"/>
                </a:solidFill>
                <a:latin typeface="Tahoma"/>
                <a:ea typeface="Tahoma"/>
                <a:cs typeface="Tahoma"/>
                <a:sym typeface="Tahoma"/>
              </a:rPr>
              <a:t>SSL: Monitoring Student Progression</a:t>
            </a:r>
            <a:endParaRPr b="0" i="0" sz="1400" u="none" cap="none" strike="noStrike">
              <a:solidFill>
                <a:srgbClr val="000000"/>
              </a:solidFill>
              <a:latin typeface="Arial"/>
              <a:ea typeface="Arial"/>
              <a:cs typeface="Arial"/>
              <a:sym typeface="Arial"/>
            </a:endParaRPr>
          </a:p>
        </p:txBody>
      </p:sp>
      <p:sp>
        <p:nvSpPr>
          <p:cNvPr id="537" name="Google Shape;537;g35932bc4b34_0_72"/>
          <p:cNvSpPr txBox="1"/>
          <p:nvPr/>
        </p:nvSpPr>
        <p:spPr>
          <a:xfrm>
            <a:off x="100254" y="1353203"/>
            <a:ext cx="8466900" cy="2997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sp>
        <p:nvSpPr>
          <p:cNvPr id="538" name="Google Shape;538;g35932bc4b34_0_72"/>
          <p:cNvSpPr/>
          <p:nvPr/>
        </p:nvSpPr>
        <p:spPr>
          <a:xfrm>
            <a:off x="88919" y="1107309"/>
            <a:ext cx="8943600" cy="360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Tahoma"/>
                <a:ea typeface="Tahoma"/>
                <a:cs typeface="Tahoma"/>
                <a:sym typeface="Tahoma"/>
              </a:rPr>
              <a:t>Institutions should implement robust mechanisms to monitor and support student progress.</a:t>
            </a:r>
            <a:endParaRPr b="0" i="0" sz="1400" u="none" cap="none" strike="noStrike">
              <a:solidFill>
                <a:srgbClr val="000000"/>
              </a:solidFill>
              <a:latin typeface="Arial"/>
              <a:ea typeface="Arial"/>
              <a:cs typeface="Arial"/>
              <a:sym typeface="Arial"/>
            </a:endParaRPr>
          </a:p>
        </p:txBody>
      </p:sp>
      <p:grpSp>
        <p:nvGrpSpPr>
          <p:cNvPr id="539" name="Google Shape;539;g35932bc4b34_0_72"/>
          <p:cNvGrpSpPr/>
          <p:nvPr/>
        </p:nvGrpSpPr>
        <p:grpSpPr>
          <a:xfrm>
            <a:off x="111589" y="1444784"/>
            <a:ext cx="8565300" cy="3136200"/>
            <a:chOff x="0" y="1500"/>
            <a:chExt cx="8565300" cy="3136200"/>
          </a:xfrm>
        </p:grpSpPr>
        <p:sp>
          <p:nvSpPr>
            <p:cNvPr id="540" name="Google Shape;540;g35932bc4b34_0_72"/>
            <p:cNvSpPr/>
            <p:nvPr/>
          </p:nvSpPr>
          <p:spPr>
            <a:xfrm>
              <a:off x="0" y="1500"/>
              <a:ext cx="8565300" cy="449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g35932bc4b34_0_72"/>
            <p:cNvSpPr txBox="1"/>
            <p:nvPr/>
          </p:nvSpPr>
          <p:spPr>
            <a:xfrm>
              <a:off x="21932" y="23432"/>
              <a:ext cx="8521500" cy="4053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Regular Monitoring and Reporting</a:t>
              </a:r>
              <a:endParaRPr b="0" i="0" sz="1200" u="none" cap="none" strike="noStrike">
                <a:solidFill>
                  <a:schemeClr val="lt1"/>
                </a:solidFill>
                <a:latin typeface="Tahoma"/>
                <a:ea typeface="Tahoma"/>
                <a:cs typeface="Tahoma"/>
                <a:sym typeface="Tahoma"/>
              </a:endParaRPr>
            </a:p>
          </p:txBody>
        </p:sp>
        <p:sp>
          <p:nvSpPr>
            <p:cNvPr id="542" name="Google Shape;542;g35932bc4b34_0_72"/>
            <p:cNvSpPr/>
            <p:nvPr/>
          </p:nvSpPr>
          <p:spPr>
            <a:xfrm>
              <a:off x="0" y="450780"/>
              <a:ext cx="8565300" cy="60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g35932bc4b34_0_72"/>
            <p:cNvSpPr txBox="1"/>
            <p:nvPr/>
          </p:nvSpPr>
          <p:spPr>
            <a:xfrm>
              <a:off x="0" y="450780"/>
              <a:ext cx="8565300" cy="608700"/>
            </a:xfrm>
            <a:prstGeom prst="rect">
              <a:avLst/>
            </a:prstGeom>
            <a:noFill/>
            <a:ln>
              <a:noFill/>
            </a:ln>
          </p:spPr>
          <p:txBody>
            <a:bodyPr anchorCtr="0" anchor="t" bIns="15225" lIns="271950" spcFirstLastPara="1" rIns="85325" wrap="square" tIns="15225">
              <a:noAutofit/>
            </a:bodyPr>
            <a:lstStyle/>
            <a:p>
              <a:pPr indent="-114300" lvl="1" marL="114300" marR="0" rtl="0" algn="l">
                <a:lnSpc>
                  <a:spcPct val="90000"/>
                </a:lnSpc>
                <a:spcBef>
                  <a:spcPts val="0"/>
                </a:spcBef>
                <a:spcAft>
                  <a:spcPts val="0"/>
                </a:spcAft>
                <a:buClr>
                  <a:schemeClr val="dk1"/>
                </a:buClr>
                <a:buSzPts val="1200"/>
                <a:buFont typeface="Tahoma"/>
                <a:buChar char="•"/>
              </a:pPr>
              <a:r>
                <a:t/>
              </a:r>
              <a:endParaRPr b="0" i="0" sz="1400" u="none" cap="none" strike="noStrike">
                <a:solidFill>
                  <a:srgbClr val="000000"/>
                </a:solidFill>
                <a:latin typeface="Arial"/>
                <a:ea typeface="Arial"/>
                <a:cs typeface="Arial"/>
                <a:sym typeface="Arial"/>
              </a:endParaRPr>
            </a:p>
          </p:txBody>
        </p:sp>
        <p:sp>
          <p:nvSpPr>
            <p:cNvPr id="544" name="Google Shape;544;g35932bc4b34_0_72"/>
            <p:cNvSpPr/>
            <p:nvPr/>
          </p:nvSpPr>
          <p:spPr>
            <a:xfrm>
              <a:off x="0" y="1059360"/>
              <a:ext cx="8565300" cy="449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35932bc4b34_0_72"/>
            <p:cNvSpPr txBox="1"/>
            <p:nvPr/>
          </p:nvSpPr>
          <p:spPr>
            <a:xfrm>
              <a:off x="21932" y="1081292"/>
              <a:ext cx="8521500" cy="4053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Proactive Support Mechanisms</a:t>
              </a:r>
              <a:endParaRPr b="0" i="0" sz="1200" u="none" cap="none" strike="noStrike">
                <a:solidFill>
                  <a:schemeClr val="lt1"/>
                </a:solidFill>
                <a:latin typeface="Tahoma"/>
                <a:ea typeface="Tahoma"/>
                <a:cs typeface="Tahoma"/>
                <a:sym typeface="Tahoma"/>
              </a:endParaRPr>
            </a:p>
          </p:txBody>
        </p:sp>
        <p:sp>
          <p:nvSpPr>
            <p:cNvPr id="546" name="Google Shape;546;g35932bc4b34_0_72"/>
            <p:cNvSpPr/>
            <p:nvPr/>
          </p:nvSpPr>
          <p:spPr>
            <a:xfrm>
              <a:off x="0" y="1508640"/>
              <a:ext cx="8565300" cy="60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g35932bc4b34_0_72"/>
            <p:cNvSpPr txBox="1"/>
            <p:nvPr/>
          </p:nvSpPr>
          <p:spPr>
            <a:xfrm>
              <a:off x="0" y="1508640"/>
              <a:ext cx="8565300" cy="608700"/>
            </a:xfrm>
            <a:prstGeom prst="rect">
              <a:avLst/>
            </a:prstGeom>
            <a:noFill/>
            <a:ln>
              <a:noFill/>
            </a:ln>
          </p:spPr>
          <p:txBody>
            <a:bodyPr anchorCtr="0" anchor="t" bIns="15225" lIns="271950" spcFirstLastPara="1" rIns="85325" wrap="square" tIns="15225">
              <a:noAutofit/>
            </a:bodyPr>
            <a:lstStyle/>
            <a:p>
              <a:pPr indent="-114300" lvl="1" marL="114300" marR="0" rtl="0" algn="l">
                <a:lnSpc>
                  <a:spcPct val="90000"/>
                </a:lnSpc>
                <a:spcBef>
                  <a:spcPts val="0"/>
                </a:spcBef>
                <a:spcAft>
                  <a:spcPts val="0"/>
                </a:spcAft>
                <a:buClr>
                  <a:schemeClr val="dk1"/>
                </a:buClr>
                <a:buSzPts val="1200"/>
                <a:buFont typeface="Tahoma"/>
                <a:buChar char="•"/>
              </a:pPr>
              <a:r>
                <a:t/>
              </a:r>
              <a:endParaRPr b="0" i="0" sz="1200" u="none" cap="none" strike="noStrike">
                <a:solidFill>
                  <a:schemeClr val="dk1"/>
                </a:solidFill>
                <a:latin typeface="Tahoma"/>
                <a:ea typeface="Tahoma"/>
                <a:cs typeface="Tahoma"/>
                <a:sym typeface="Tahoma"/>
              </a:endParaRPr>
            </a:p>
          </p:txBody>
        </p:sp>
        <p:sp>
          <p:nvSpPr>
            <p:cNvPr id="548" name="Google Shape;548;g35932bc4b34_0_72"/>
            <p:cNvSpPr/>
            <p:nvPr/>
          </p:nvSpPr>
          <p:spPr>
            <a:xfrm>
              <a:off x="0" y="2117220"/>
              <a:ext cx="8565300" cy="449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35932bc4b34_0_72"/>
            <p:cNvSpPr txBox="1"/>
            <p:nvPr/>
          </p:nvSpPr>
          <p:spPr>
            <a:xfrm>
              <a:off x="21932" y="2139152"/>
              <a:ext cx="8521500" cy="4053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Institutional Interventions</a:t>
              </a:r>
              <a:endParaRPr b="0" i="0" sz="1200" u="none" cap="none" strike="noStrike">
                <a:solidFill>
                  <a:schemeClr val="lt1"/>
                </a:solidFill>
                <a:latin typeface="Tahoma"/>
                <a:ea typeface="Tahoma"/>
                <a:cs typeface="Tahoma"/>
                <a:sym typeface="Tahoma"/>
              </a:endParaRPr>
            </a:p>
          </p:txBody>
        </p:sp>
        <p:sp>
          <p:nvSpPr>
            <p:cNvPr id="550" name="Google Shape;550;g35932bc4b34_0_72"/>
            <p:cNvSpPr/>
            <p:nvPr/>
          </p:nvSpPr>
          <p:spPr>
            <a:xfrm>
              <a:off x="0" y="2566500"/>
              <a:ext cx="8565300" cy="571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g35932bc4b34_0_72"/>
            <p:cNvSpPr txBox="1"/>
            <p:nvPr/>
          </p:nvSpPr>
          <p:spPr>
            <a:xfrm>
              <a:off x="0" y="2566500"/>
              <a:ext cx="8565300" cy="571200"/>
            </a:xfrm>
            <a:prstGeom prst="rect">
              <a:avLst/>
            </a:prstGeom>
            <a:noFill/>
            <a:ln>
              <a:noFill/>
            </a:ln>
          </p:spPr>
          <p:txBody>
            <a:bodyPr anchorCtr="0" anchor="t" bIns="15225" lIns="271950" spcFirstLastPara="1" rIns="85325" wrap="square" tIns="15225">
              <a:noAutofit/>
            </a:bodyPr>
            <a:lstStyle/>
            <a:p>
              <a:pPr indent="-114300" lvl="1" marL="114300" marR="0" rtl="0" algn="l">
                <a:lnSpc>
                  <a:spcPct val="90000"/>
                </a:lnSpc>
                <a:spcBef>
                  <a:spcPts val="0"/>
                </a:spcBef>
                <a:spcAft>
                  <a:spcPts val="0"/>
                </a:spcAft>
                <a:buClr>
                  <a:schemeClr val="dk1"/>
                </a:buClr>
                <a:buSzPts val="1200"/>
                <a:buFont typeface="Arial"/>
                <a:buChar char="•"/>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556" name="Shape 556"/>
        <p:cNvGrpSpPr/>
        <p:nvPr/>
      </p:nvGrpSpPr>
      <p:grpSpPr>
        <a:xfrm>
          <a:off x="0" y="0"/>
          <a:ext cx="0" cy="0"/>
          <a:chOff x="0" y="0"/>
          <a:chExt cx="0" cy="0"/>
        </a:xfrm>
      </p:grpSpPr>
      <p:sp>
        <p:nvSpPr>
          <p:cNvPr id="557" name="Google Shape;557;p44"/>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558" name="Google Shape;558;p44"/>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559" name="Google Shape;559;p44"/>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560" name="Google Shape;560;p44"/>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561" name="Google Shape;561;p44"/>
          <p:cNvSpPr txBox="1"/>
          <p:nvPr/>
        </p:nvSpPr>
        <p:spPr>
          <a:xfrm>
            <a:off x="251520" y="439535"/>
            <a:ext cx="8414146" cy="78070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0" i="0" lang="en-GB" sz="2400" u="none" cap="none" strike="noStrike">
                <a:solidFill>
                  <a:schemeClr val="dk1"/>
                </a:solidFill>
                <a:latin typeface="Tahoma"/>
                <a:ea typeface="Tahoma"/>
                <a:cs typeface="Tahoma"/>
                <a:sym typeface="Tahoma"/>
              </a:rPr>
              <a:t>SSL: Monitoring Student Progression</a:t>
            </a:r>
            <a:endParaRPr b="0" i="0" sz="1400" u="none" cap="none" strike="noStrike">
              <a:solidFill>
                <a:srgbClr val="000000"/>
              </a:solidFill>
              <a:latin typeface="Arial"/>
              <a:ea typeface="Arial"/>
              <a:cs typeface="Arial"/>
              <a:sym typeface="Arial"/>
            </a:endParaRPr>
          </a:p>
        </p:txBody>
      </p:sp>
      <p:sp>
        <p:nvSpPr>
          <p:cNvPr id="562" name="Google Shape;562;p44"/>
          <p:cNvSpPr txBox="1"/>
          <p:nvPr/>
        </p:nvSpPr>
        <p:spPr>
          <a:xfrm>
            <a:off x="100254" y="1353203"/>
            <a:ext cx="8466761" cy="29971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sp>
        <p:nvSpPr>
          <p:cNvPr id="563" name="Google Shape;563;p44"/>
          <p:cNvSpPr/>
          <p:nvPr/>
        </p:nvSpPr>
        <p:spPr>
          <a:xfrm>
            <a:off x="88919" y="1107309"/>
            <a:ext cx="8943492" cy="360340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Tahoma"/>
                <a:ea typeface="Tahoma"/>
                <a:cs typeface="Tahoma"/>
                <a:sym typeface="Tahoma"/>
              </a:rPr>
              <a:t>Institutions should implement robust mechanisms to monitor and support student progress.</a:t>
            </a:r>
            <a:endParaRPr b="0" i="0" sz="1400" u="none" cap="none" strike="noStrike">
              <a:solidFill>
                <a:srgbClr val="000000"/>
              </a:solidFill>
              <a:latin typeface="Arial"/>
              <a:ea typeface="Arial"/>
              <a:cs typeface="Arial"/>
              <a:sym typeface="Arial"/>
            </a:endParaRPr>
          </a:p>
        </p:txBody>
      </p:sp>
      <p:grpSp>
        <p:nvGrpSpPr>
          <p:cNvPr id="564" name="Google Shape;564;p44"/>
          <p:cNvGrpSpPr/>
          <p:nvPr/>
        </p:nvGrpSpPr>
        <p:grpSpPr>
          <a:xfrm>
            <a:off x="111589" y="1444784"/>
            <a:ext cx="8565413" cy="3136320"/>
            <a:chOff x="0" y="1500"/>
            <a:chExt cx="8565413" cy="3136320"/>
          </a:xfrm>
        </p:grpSpPr>
        <p:sp>
          <p:nvSpPr>
            <p:cNvPr id="565" name="Google Shape;565;p44"/>
            <p:cNvSpPr/>
            <p:nvPr/>
          </p:nvSpPr>
          <p:spPr>
            <a:xfrm>
              <a:off x="0" y="1500"/>
              <a:ext cx="8565413" cy="44928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44"/>
            <p:cNvSpPr txBox="1"/>
            <p:nvPr/>
          </p:nvSpPr>
          <p:spPr>
            <a:xfrm>
              <a:off x="21932" y="23432"/>
              <a:ext cx="8521549" cy="405416"/>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Regular Monitoring and Reporting</a:t>
              </a:r>
              <a:endParaRPr b="0" i="0" sz="1200" u="none" cap="none" strike="noStrike">
                <a:solidFill>
                  <a:schemeClr val="lt1"/>
                </a:solidFill>
                <a:latin typeface="Tahoma"/>
                <a:ea typeface="Tahoma"/>
                <a:cs typeface="Tahoma"/>
                <a:sym typeface="Tahoma"/>
              </a:endParaRPr>
            </a:p>
          </p:txBody>
        </p:sp>
        <p:sp>
          <p:nvSpPr>
            <p:cNvPr id="567" name="Google Shape;567;p44"/>
            <p:cNvSpPr/>
            <p:nvPr/>
          </p:nvSpPr>
          <p:spPr>
            <a:xfrm>
              <a:off x="0" y="450780"/>
              <a:ext cx="8565413" cy="6085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44"/>
            <p:cNvSpPr txBox="1"/>
            <p:nvPr/>
          </p:nvSpPr>
          <p:spPr>
            <a:xfrm>
              <a:off x="0" y="450780"/>
              <a:ext cx="8565413" cy="608580"/>
            </a:xfrm>
            <a:prstGeom prst="rect">
              <a:avLst/>
            </a:prstGeom>
            <a:noFill/>
            <a:ln>
              <a:noFill/>
            </a:ln>
          </p:spPr>
          <p:txBody>
            <a:bodyPr anchorCtr="0" anchor="t" bIns="15225" lIns="271950" spcFirstLastPara="1" rIns="85325" wrap="square" tIns="15225">
              <a:noAutofit/>
            </a:bodyPr>
            <a:lstStyle/>
            <a:p>
              <a:pPr indent="-114300" lvl="1" marL="114300" marR="0" rtl="0" algn="l">
                <a:lnSpc>
                  <a:spcPct val="90000"/>
                </a:lnSpc>
                <a:spcBef>
                  <a:spcPts val="0"/>
                </a:spcBef>
                <a:spcAft>
                  <a:spcPts val="0"/>
                </a:spcAft>
                <a:buClr>
                  <a:schemeClr val="dk1"/>
                </a:buClr>
                <a:buSzPts val="1200"/>
                <a:buFont typeface="Tahoma"/>
                <a:buChar char="•"/>
              </a:pPr>
              <a:r>
                <a:rPr b="0" i="0" lang="en-GB" sz="1200" u="none" cap="none" strike="noStrike">
                  <a:solidFill>
                    <a:schemeClr val="dk1"/>
                  </a:solidFill>
                  <a:latin typeface="Tahoma"/>
                  <a:ea typeface="Tahoma"/>
                  <a:cs typeface="Tahoma"/>
                  <a:sym typeface="Tahoma"/>
                </a:rPr>
                <a:t>Early Risk Identification: Weekly or monthly attendance tracking to detect at-risk students.</a:t>
              </a:r>
              <a:br>
                <a:rPr b="0" i="0" lang="en-GB" sz="1200" u="none" cap="none" strike="noStrike">
                  <a:solidFill>
                    <a:schemeClr val="dk1"/>
                  </a:solidFill>
                  <a:latin typeface="Tahoma"/>
                  <a:ea typeface="Tahoma"/>
                  <a:cs typeface="Tahoma"/>
                  <a:sym typeface="Tahoma"/>
                </a:rPr>
              </a:br>
              <a:r>
                <a:rPr b="0" i="0" lang="en-GB" sz="1200" u="none" cap="none" strike="noStrike">
                  <a:solidFill>
                    <a:schemeClr val="dk1"/>
                  </a:solidFill>
                  <a:latin typeface="Tahoma"/>
                  <a:ea typeface="Tahoma"/>
                  <a:cs typeface="Tahoma"/>
                  <a:sym typeface="Tahoma"/>
                </a:rPr>
                <a:t>Performance Reviews: Continuous academic evaluations (e.g., mid-term progress reports, formative assessments).</a:t>
              </a:r>
              <a:br>
                <a:rPr b="0" i="0" lang="en-GB" sz="1200" u="none" cap="none" strike="noStrike">
                  <a:solidFill>
                    <a:schemeClr val="dk1"/>
                  </a:solidFill>
                  <a:latin typeface="Tahoma"/>
                  <a:ea typeface="Tahoma"/>
                  <a:cs typeface="Tahoma"/>
                  <a:sym typeface="Tahoma"/>
                </a:rPr>
              </a:br>
              <a:r>
                <a:rPr b="0" i="0" lang="en-GB" sz="1200" u="none" cap="none" strike="noStrike">
                  <a:solidFill>
                    <a:schemeClr val="dk1"/>
                  </a:solidFill>
                  <a:latin typeface="Tahoma"/>
                  <a:ea typeface="Tahoma"/>
                  <a:cs typeface="Tahoma"/>
                  <a:sym typeface="Tahoma"/>
                </a:rPr>
                <a:t>Engagement Analytics: Tracking student participation in online platforms, discussion forums, and coursework.</a:t>
              </a:r>
              <a:endParaRPr b="0" i="0" sz="1400" u="none" cap="none" strike="noStrike">
                <a:solidFill>
                  <a:srgbClr val="000000"/>
                </a:solidFill>
                <a:latin typeface="Arial"/>
                <a:ea typeface="Arial"/>
                <a:cs typeface="Arial"/>
                <a:sym typeface="Arial"/>
              </a:endParaRPr>
            </a:p>
          </p:txBody>
        </p:sp>
        <p:sp>
          <p:nvSpPr>
            <p:cNvPr id="569" name="Google Shape;569;p44"/>
            <p:cNvSpPr/>
            <p:nvPr/>
          </p:nvSpPr>
          <p:spPr>
            <a:xfrm>
              <a:off x="0" y="1059360"/>
              <a:ext cx="8565413" cy="44928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44"/>
            <p:cNvSpPr txBox="1"/>
            <p:nvPr/>
          </p:nvSpPr>
          <p:spPr>
            <a:xfrm>
              <a:off x="21932" y="1081292"/>
              <a:ext cx="8521549" cy="405416"/>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Proactive Support Mechanisms</a:t>
              </a:r>
              <a:endParaRPr b="0" i="0" sz="1200" u="none" cap="none" strike="noStrike">
                <a:solidFill>
                  <a:schemeClr val="lt1"/>
                </a:solidFill>
                <a:latin typeface="Tahoma"/>
                <a:ea typeface="Tahoma"/>
                <a:cs typeface="Tahoma"/>
                <a:sym typeface="Tahoma"/>
              </a:endParaRPr>
            </a:p>
          </p:txBody>
        </p:sp>
        <p:sp>
          <p:nvSpPr>
            <p:cNvPr id="571" name="Google Shape;571;p44"/>
            <p:cNvSpPr/>
            <p:nvPr/>
          </p:nvSpPr>
          <p:spPr>
            <a:xfrm>
              <a:off x="0" y="1508640"/>
              <a:ext cx="8565413" cy="6085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44"/>
            <p:cNvSpPr txBox="1"/>
            <p:nvPr/>
          </p:nvSpPr>
          <p:spPr>
            <a:xfrm>
              <a:off x="0" y="1508640"/>
              <a:ext cx="8565413" cy="608580"/>
            </a:xfrm>
            <a:prstGeom prst="rect">
              <a:avLst/>
            </a:prstGeom>
            <a:noFill/>
            <a:ln>
              <a:noFill/>
            </a:ln>
          </p:spPr>
          <p:txBody>
            <a:bodyPr anchorCtr="0" anchor="t" bIns="15225" lIns="271950" spcFirstLastPara="1" rIns="85325" wrap="square" tIns="15225">
              <a:noAutofit/>
            </a:bodyPr>
            <a:lstStyle/>
            <a:p>
              <a:pPr indent="-114300" lvl="1" marL="114300" marR="0" rtl="0" algn="l">
                <a:lnSpc>
                  <a:spcPct val="90000"/>
                </a:lnSpc>
                <a:spcBef>
                  <a:spcPts val="0"/>
                </a:spcBef>
                <a:spcAft>
                  <a:spcPts val="0"/>
                </a:spcAft>
                <a:buClr>
                  <a:schemeClr val="dk1"/>
                </a:buClr>
                <a:buSzPts val="1200"/>
                <a:buFont typeface="Tahoma"/>
                <a:buChar char="•"/>
              </a:pPr>
              <a:r>
                <a:rPr b="0" i="0" lang="en-GB" sz="1200" u="none" cap="none" strike="noStrike">
                  <a:solidFill>
                    <a:schemeClr val="dk1"/>
                  </a:solidFill>
                  <a:latin typeface="Tahoma"/>
                  <a:ea typeface="Tahoma"/>
                  <a:cs typeface="Tahoma"/>
                  <a:sym typeface="Tahoma"/>
                </a:rPr>
                <a:t>Advisory meetings: One-on-one or group mentoring sessions every month with academic advisors.</a:t>
              </a:r>
              <a:br>
                <a:rPr b="0" i="0" lang="en-GB" sz="1200" u="none" cap="none" strike="noStrike">
                  <a:solidFill>
                    <a:schemeClr val="dk1"/>
                  </a:solidFill>
                  <a:latin typeface="Tahoma"/>
                  <a:ea typeface="Tahoma"/>
                  <a:cs typeface="Tahoma"/>
                  <a:sym typeface="Tahoma"/>
                </a:rPr>
              </a:br>
              <a:r>
                <a:rPr b="0" i="0" lang="en-GB" sz="1200" u="none" cap="none" strike="noStrike">
                  <a:solidFill>
                    <a:schemeClr val="dk1"/>
                  </a:solidFill>
                  <a:latin typeface="Tahoma"/>
                  <a:ea typeface="Tahoma"/>
                  <a:cs typeface="Tahoma"/>
                  <a:sym typeface="Tahoma"/>
                </a:rPr>
                <a:t>Data-driven alerts: Systems that flag at-risk students (declining grades, low attendance, disengagement).</a:t>
              </a:r>
              <a:br>
                <a:rPr b="0" i="0" lang="en-GB" sz="1200" u="none" cap="none" strike="noStrike">
                  <a:solidFill>
                    <a:schemeClr val="dk1"/>
                  </a:solidFill>
                  <a:latin typeface="Tahoma"/>
                  <a:ea typeface="Tahoma"/>
                  <a:cs typeface="Tahoma"/>
                  <a:sym typeface="Tahoma"/>
                </a:rPr>
              </a:br>
              <a:r>
                <a:rPr b="0" i="0" lang="en-GB" sz="1200" u="none" cap="none" strike="noStrike">
                  <a:solidFill>
                    <a:schemeClr val="dk1"/>
                  </a:solidFill>
                  <a:latin typeface="Tahoma"/>
                  <a:ea typeface="Tahoma"/>
                  <a:cs typeface="Tahoma"/>
                  <a:sym typeface="Tahoma"/>
                </a:rPr>
                <a:t>Student feedback surveys: Regular check-ins on learning experience, workload, and support needs.</a:t>
              </a:r>
              <a:endParaRPr b="0" i="0" sz="1200" u="none" cap="none" strike="noStrike">
                <a:solidFill>
                  <a:schemeClr val="dk1"/>
                </a:solidFill>
                <a:latin typeface="Tahoma"/>
                <a:ea typeface="Tahoma"/>
                <a:cs typeface="Tahoma"/>
                <a:sym typeface="Tahoma"/>
              </a:endParaRPr>
            </a:p>
          </p:txBody>
        </p:sp>
        <p:sp>
          <p:nvSpPr>
            <p:cNvPr id="573" name="Google Shape;573;p44"/>
            <p:cNvSpPr/>
            <p:nvPr/>
          </p:nvSpPr>
          <p:spPr>
            <a:xfrm>
              <a:off x="0" y="2117220"/>
              <a:ext cx="8565413" cy="44928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44"/>
            <p:cNvSpPr txBox="1"/>
            <p:nvPr/>
          </p:nvSpPr>
          <p:spPr>
            <a:xfrm>
              <a:off x="21932" y="2139152"/>
              <a:ext cx="8521549" cy="405416"/>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chemeClr val="lt1"/>
                </a:buClr>
                <a:buSzPts val="1200"/>
                <a:buFont typeface="Tahoma"/>
                <a:buNone/>
              </a:pPr>
              <a:r>
                <a:rPr b="1" i="0" lang="en-GB" sz="1200" u="none" cap="none" strike="noStrike">
                  <a:solidFill>
                    <a:schemeClr val="lt1"/>
                  </a:solidFill>
                  <a:latin typeface="Tahoma"/>
                  <a:ea typeface="Tahoma"/>
                  <a:cs typeface="Tahoma"/>
                  <a:sym typeface="Tahoma"/>
                </a:rPr>
                <a:t>Institutional Interventions</a:t>
              </a:r>
              <a:endParaRPr b="0" i="0" sz="1200" u="none" cap="none" strike="noStrike">
                <a:solidFill>
                  <a:schemeClr val="lt1"/>
                </a:solidFill>
                <a:latin typeface="Tahoma"/>
                <a:ea typeface="Tahoma"/>
                <a:cs typeface="Tahoma"/>
                <a:sym typeface="Tahoma"/>
              </a:endParaRPr>
            </a:p>
          </p:txBody>
        </p:sp>
        <p:sp>
          <p:nvSpPr>
            <p:cNvPr id="575" name="Google Shape;575;p44"/>
            <p:cNvSpPr/>
            <p:nvPr/>
          </p:nvSpPr>
          <p:spPr>
            <a:xfrm>
              <a:off x="0" y="2566500"/>
              <a:ext cx="8565413" cy="5713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44"/>
            <p:cNvSpPr txBox="1"/>
            <p:nvPr/>
          </p:nvSpPr>
          <p:spPr>
            <a:xfrm>
              <a:off x="0" y="2566500"/>
              <a:ext cx="8565413" cy="571320"/>
            </a:xfrm>
            <a:prstGeom prst="rect">
              <a:avLst/>
            </a:prstGeom>
            <a:noFill/>
            <a:ln>
              <a:noFill/>
            </a:ln>
          </p:spPr>
          <p:txBody>
            <a:bodyPr anchorCtr="0" anchor="t" bIns="15225" lIns="271950" spcFirstLastPara="1" rIns="85325" wrap="square" tIns="15225">
              <a:noAutofit/>
            </a:bodyPr>
            <a:lstStyle/>
            <a:p>
              <a:pPr indent="-114300" lvl="1" marL="114300" marR="0" rtl="0" algn="l">
                <a:lnSpc>
                  <a:spcPct val="90000"/>
                </a:lnSpc>
                <a:spcBef>
                  <a:spcPts val="0"/>
                </a:spcBef>
                <a:spcAft>
                  <a:spcPts val="0"/>
                </a:spcAft>
                <a:buClr>
                  <a:schemeClr val="dk1"/>
                </a:buClr>
                <a:buSzPts val="1200"/>
                <a:buFont typeface="Arial"/>
                <a:buChar char="•"/>
              </a:pPr>
              <a:r>
                <a:rPr b="0" i="0" lang="en-GB" sz="1200" u="none" cap="none" strike="noStrike">
                  <a:solidFill>
                    <a:schemeClr val="dk1"/>
                  </a:solidFill>
                  <a:latin typeface="Tahoma"/>
                  <a:ea typeface="Tahoma"/>
                  <a:cs typeface="Tahoma"/>
                  <a:sym typeface="Tahoma"/>
                </a:rPr>
                <a:t>Flexible learning pathways: Alternative routes for students requiring extra academic support.</a:t>
              </a:r>
              <a:br>
                <a:rPr b="0" i="0" lang="en-GB" sz="1200" u="none" cap="none" strike="noStrike">
                  <a:solidFill>
                    <a:schemeClr val="dk1"/>
                  </a:solidFill>
                  <a:latin typeface="Tahoma"/>
                  <a:ea typeface="Tahoma"/>
                  <a:cs typeface="Tahoma"/>
                  <a:sym typeface="Tahoma"/>
                </a:rPr>
              </a:br>
              <a:r>
                <a:rPr b="0" i="0" lang="en-GB" sz="1200" u="none" cap="none" strike="noStrike">
                  <a:solidFill>
                    <a:schemeClr val="dk1"/>
                  </a:solidFill>
                  <a:latin typeface="Tahoma"/>
                  <a:ea typeface="Tahoma"/>
                  <a:cs typeface="Tahoma"/>
                  <a:sym typeface="Tahoma"/>
                </a:rPr>
                <a:t>Faculty collaboration: Coordinated efforts between academic staff, student affairs, and career services to enhance support systems.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581" name="Shape 581"/>
        <p:cNvGrpSpPr/>
        <p:nvPr/>
      </p:nvGrpSpPr>
      <p:grpSpPr>
        <a:xfrm>
          <a:off x="0" y="0"/>
          <a:ext cx="0" cy="0"/>
          <a:chOff x="0" y="0"/>
          <a:chExt cx="0" cy="0"/>
        </a:xfrm>
      </p:grpSpPr>
      <p:sp>
        <p:nvSpPr>
          <p:cNvPr id="582" name="Google Shape;582;p45"/>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583" name="Google Shape;583;p45"/>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584" name="Google Shape;584;p45"/>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585" name="Google Shape;585;p45"/>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586" name="Google Shape;586;p45"/>
          <p:cNvSpPr txBox="1"/>
          <p:nvPr/>
        </p:nvSpPr>
        <p:spPr>
          <a:xfrm>
            <a:off x="347747" y="714240"/>
            <a:ext cx="8414146" cy="78070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1" i="0" lang="en-GB" sz="2400" u="none" cap="none" strike="noStrike">
                <a:solidFill>
                  <a:schemeClr val="dk1"/>
                </a:solidFill>
                <a:latin typeface="Tahoma"/>
                <a:ea typeface="Tahoma"/>
                <a:cs typeface="Tahoma"/>
                <a:sym typeface="Tahoma"/>
              </a:rPr>
              <a:t>SSL: Facilitating Mobility &amp; Recognition</a:t>
            </a:r>
            <a:endParaRPr b="0" i="0" sz="1400" u="none" cap="none" strike="noStrike">
              <a:solidFill>
                <a:srgbClr val="000000"/>
              </a:solidFill>
              <a:latin typeface="Arial"/>
              <a:ea typeface="Arial"/>
              <a:cs typeface="Arial"/>
              <a:sym typeface="Arial"/>
            </a:endParaRPr>
          </a:p>
        </p:txBody>
      </p:sp>
      <p:sp>
        <p:nvSpPr>
          <p:cNvPr id="587" name="Google Shape;587;p45"/>
          <p:cNvSpPr txBox="1"/>
          <p:nvPr/>
        </p:nvSpPr>
        <p:spPr>
          <a:xfrm>
            <a:off x="100254" y="1353203"/>
            <a:ext cx="8466761" cy="29971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sp>
        <p:nvSpPr>
          <p:cNvPr id="588" name="Google Shape;588;p45"/>
          <p:cNvSpPr/>
          <p:nvPr/>
        </p:nvSpPr>
        <p:spPr>
          <a:xfrm>
            <a:off x="485268" y="1851670"/>
            <a:ext cx="8648211" cy="23056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Tahoma"/>
                <a:ea typeface="Tahoma"/>
                <a:cs typeface="Tahoma"/>
                <a:sym typeface="Tahoma"/>
              </a:rPr>
              <a:t>Recognition of qualifications and learning periods is key to student mobility.</a:t>
            </a:r>
            <a:endParaRPr b="0" i="0" sz="20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Tahoma"/>
                <a:ea typeface="Tahoma"/>
                <a:cs typeface="Tahoma"/>
                <a:sym typeface="Tahoma"/>
              </a:rPr>
              <a:t>Ensures a coherent recognition in cooperation with national and international QA agencies (EU context ENIC/NARIC centres), and international partners.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593" name="Shape 593"/>
        <p:cNvGrpSpPr/>
        <p:nvPr/>
      </p:nvGrpSpPr>
      <p:grpSpPr>
        <a:xfrm>
          <a:off x="0" y="0"/>
          <a:ext cx="0" cy="0"/>
          <a:chOff x="0" y="0"/>
          <a:chExt cx="0" cy="0"/>
        </a:xfrm>
      </p:grpSpPr>
      <p:sp>
        <p:nvSpPr>
          <p:cNvPr id="594" name="Google Shape;594;p46"/>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595" name="Google Shape;595;p46"/>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596" name="Google Shape;596;p46"/>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597" name="Google Shape;597;p46"/>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598" name="Google Shape;598;p46"/>
          <p:cNvSpPr txBox="1"/>
          <p:nvPr/>
        </p:nvSpPr>
        <p:spPr>
          <a:xfrm>
            <a:off x="304800" y="520378"/>
            <a:ext cx="8414146" cy="78070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1" i="0" lang="en-GB" sz="2400" u="none" cap="none" strike="noStrike">
                <a:solidFill>
                  <a:schemeClr val="dk1"/>
                </a:solidFill>
                <a:latin typeface="Tahoma"/>
                <a:ea typeface="Tahoma"/>
                <a:cs typeface="Tahoma"/>
                <a:sym typeface="Tahoma"/>
              </a:rPr>
              <a:t>ENIC-NARIC NETWORKS</a:t>
            </a:r>
            <a:endParaRPr b="0" i="0" sz="1400" u="none" cap="none" strike="noStrike">
              <a:solidFill>
                <a:srgbClr val="000000"/>
              </a:solidFill>
              <a:latin typeface="Arial"/>
              <a:ea typeface="Arial"/>
              <a:cs typeface="Arial"/>
              <a:sym typeface="Arial"/>
            </a:endParaRPr>
          </a:p>
        </p:txBody>
      </p:sp>
      <p:sp>
        <p:nvSpPr>
          <p:cNvPr id="599" name="Google Shape;599;p46"/>
          <p:cNvSpPr txBox="1"/>
          <p:nvPr/>
        </p:nvSpPr>
        <p:spPr>
          <a:xfrm>
            <a:off x="100254" y="1353203"/>
            <a:ext cx="8466761" cy="29971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sp>
        <p:nvSpPr>
          <p:cNvPr id="600" name="Google Shape;600;p46"/>
          <p:cNvSpPr/>
          <p:nvPr/>
        </p:nvSpPr>
        <p:spPr>
          <a:xfrm>
            <a:off x="383134" y="1050056"/>
            <a:ext cx="8466761" cy="36034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ahoma"/>
              <a:ea typeface="Tahoma"/>
              <a:cs typeface="Tahoma"/>
              <a:sym typeface="Tahoma"/>
            </a:endParaRPr>
          </a:p>
        </p:txBody>
      </p:sp>
      <p:graphicFrame>
        <p:nvGraphicFramePr>
          <p:cNvPr id="601" name="Google Shape;601;p46"/>
          <p:cNvGraphicFramePr/>
          <p:nvPr/>
        </p:nvGraphicFramePr>
        <p:xfrm>
          <a:off x="294105" y="1556574"/>
          <a:ext cx="3000000" cy="3000000"/>
        </p:xfrm>
        <a:graphic>
          <a:graphicData uri="http://schemas.openxmlformats.org/drawingml/2006/table">
            <a:tbl>
              <a:tblPr bandRow="1" firstRow="1">
                <a:noFill/>
                <a:tableStyleId>{7508554D-1ECD-4D24-86B6-2B7D73161642}</a:tableStyleId>
              </a:tblPr>
              <a:tblGrid>
                <a:gridCol w="1857850"/>
                <a:gridCol w="3339250"/>
                <a:gridCol w="3522050"/>
              </a:tblGrid>
              <a:tr h="4633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Tahoma"/>
                          <a:ea typeface="Tahoma"/>
                          <a:cs typeface="Tahoma"/>
                          <a:sym typeface="Tahoma"/>
                        </a:rPr>
                        <a:t>What they do:</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sng" cap="none" strike="noStrike">
                          <a:solidFill>
                            <a:srgbClr val="000000"/>
                          </a:solidFill>
                          <a:latin typeface="Tahoma"/>
                          <a:ea typeface="Tahoma"/>
                          <a:cs typeface="Tahoma"/>
                          <a:sym typeface="Tahoma"/>
                          <a:hlinkClick r:id="rId6">
                            <a:extLst>
                              <a:ext uri="{A12FA001-AC4F-418D-AE19-62706E023703}">
                                <ahyp:hlinkClr val="tx"/>
                              </a:ext>
                            </a:extLst>
                          </a:hlinkClick>
                        </a:rPr>
                        <a:t>https://www.enic-naric.net</a:t>
                      </a:r>
                      <a:endParaRPr sz="1000" u="none" cap="none" strike="noStrike">
                        <a:solidFill>
                          <a:srgbClr val="000000"/>
                        </a:solidFill>
                        <a:latin typeface="Tahoma"/>
                        <a:ea typeface="Tahoma"/>
                        <a:cs typeface="Tahoma"/>
                        <a:sym typeface="Tahoma"/>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Tahoma"/>
                          <a:ea typeface="Tahoma"/>
                          <a:cs typeface="Tahoma"/>
                          <a:sym typeface="Tahoma"/>
                        </a:rPr>
                        <a:t>Key Functions</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Tahoma"/>
                          <a:ea typeface="Tahoma"/>
                          <a:cs typeface="Tahoma"/>
                          <a:sym typeface="Tahoma"/>
                        </a:rPr>
                        <a:t>Who can use ENIC/NARIC Services</a:t>
                      </a:r>
                      <a:endParaRPr sz="1400" u="none" cap="none" strike="noStrike"/>
                    </a:p>
                  </a:txBody>
                  <a:tcPr marT="45725" marB="45725" marR="91450" marL="91450">
                    <a:solidFill>
                      <a:schemeClr val="lt2"/>
                    </a:solidFill>
                  </a:tcPr>
                </a:tc>
              </a:tr>
              <a:tr h="736700">
                <a:tc rowSpan="4">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Tahoma"/>
                          <a:ea typeface="Tahoma"/>
                          <a:cs typeface="Tahoma"/>
                          <a:sym typeface="Tahoma"/>
                        </a:rPr>
                        <a:t>Oversee and facilitate fair, consistent and transparent recognition of academic qualifications across countries</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GB" sz="1400" u="none" cap="none" strike="noStrike">
                          <a:solidFill>
                            <a:srgbClr val="000000"/>
                          </a:solidFill>
                          <a:latin typeface="Tahoma"/>
                          <a:ea typeface="Tahoma"/>
                          <a:cs typeface="Tahoma"/>
                          <a:sym typeface="Tahoma"/>
                        </a:rPr>
                        <a:t>Recognition of Foreign Qualifications </a:t>
                      </a:r>
                      <a:r>
                        <a:rPr b="0" i="0" lang="en-GB" sz="1400" u="none" cap="none" strike="noStrike">
                          <a:solidFill>
                            <a:srgbClr val="000000"/>
                          </a:solidFill>
                          <a:latin typeface="Tahoma"/>
                          <a:ea typeface="Tahoma"/>
                          <a:cs typeface="Tahoma"/>
                          <a:sym typeface="Tahoma"/>
                        </a:rPr>
                        <a:t>operating under the principles of the </a:t>
                      </a:r>
                      <a:r>
                        <a:rPr b="0" i="1" lang="en-GB" sz="1400" u="sng" cap="none" strike="noStrike">
                          <a:solidFill>
                            <a:srgbClr val="000000"/>
                          </a:solidFill>
                          <a:latin typeface="Tahoma"/>
                          <a:ea typeface="Tahoma"/>
                          <a:cs typeface="Tahoma"/>
                          <a:sym typeface="Tahoma"/>
                          <a:hlinkClick r:id="rId7">
                            <a:extLst>
                              <a:ext uri="{A12FA001-AC4F-418D-AE19-62706E023703}">
                                <ahyp:hlinkClr val="tx"/>
                              </a:ext>
                            </a:extLst>
                          </a:hlinkClick>
                        </a:rPr>
                        <a:t>Lisbon Recognition Convention</a:t>
                      </a:r>
                      <a:r>
                        <a:rPr b="0" i="1" lang="en-GB" sz="1400" u="none" cap="none" strike="noStrike">
                          <a:solidFill>
                            <a:srgbClr val="000000"/>
                          </a:solidFill>
                          <a:latin typeface="Tahoma"/>
                          <a:ea typeface="Tahoma"/>
                          <a:cs typeface="Tahoma"/>
                          <a:sym typeface="Tahoma"/>
                        </a:rPr>
                        <a:t> </a:t>
                      </a:r>
                      <a:endParaRPr b="0" i="1" sz="1400" u="none" cap="none" strike="noStrike">
                        <a:solidFill>
                          <a:srgbClr val="000000"/>
                        </a:solidFill>
                        <a:latin typeface="Tahoma"/>
                        <a:ea typeface="Tahoma"/>
                        <a:cs typeface="Tahoma"/>
                        <a:sym typeface="Tahoma"/>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Tahoma"/>
                          <a:ea typeface="Tahoma"/>
                          <a:cs typeface="Tahoma"/>
                          <a:sym typeface="Tahoma"/>
                        </a:rPr>
                        <a:t>Students seeking degree recognition abroad.</a:t>
                      </a:r>
                      <a:endParaRPr sz="1400" u="none" cap="none" strike="noStrike"/>
                    </a:p>
                  </a:txBody>
                  <a:tcPr marT="45725" marB="45725" marR="91450" marL="91450">
                    <a:solidFill>
                      <a:schemeClr val="lt2"/>
                    </a:solidFill>
                  </a:tcPr>
                </a:tc>
              </a:tr>
              <a:tr h="643500">
                <a:tc vMerge="1"/>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Tahoma"/>
                          <a:ea typeface="Tahoma"/>
                          <a:cs typeface="Tahoma"/>
                          <a:sym typeface="Tahoma"/>
                        </a:rPr>
                        <a:t>Support for Academic Mobility &amp; Student Transfers</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Tahoma"/>
                          <a:ea typeface="Tahoma"/>
                          <a:cs typeface="Tahoma"/>
                          <a:sym typeface="Tahoma"/>
                        </a:rPr>
                        <a:t>Universities evaluating international student applications. </a:t>
                      </a:r>
                      <a:endParaRPr sz="1400" u="none" cap="none" strike="noStrike"/>
                    </a:p>
                  </a:txBody>
                  <a:tcPr marT="45725" marB="45725" marR="91450" marL="91450">
                    <a:solidFill>
                      <a:schemeClr val="lt2"/>
                    </a:solidFill>
                  </a:tcPr>
                </a:tc>
              </a:tr>
              <a:tr h="553050">
                <a:tc vMerge="1"/>
                <a:tc rowSpan="2">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Tahoma"/>
                          <a:ea typeface="Tahoma"/>
                          <a:cs typeface="Tahoma"/>
                          <a:sym typeface="Tahoma"/>
                        </a:rPr>
                        <a:t>Cooperation with Governments &amp; Universities</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Tahoma"/>
                          <a:ea typeface="Tahoma"/>
                          <a:cs typeface="Tahoma"/>
                          <a:sym typeface="Tahoma"/>
                        </a:rPr>
                        <a:t>Government agencies ensuring compliance with education agreements.</a:t>
                      </a:r>
                      <a:endParaRPr sz="1400" u="none" cap="none" strike="noStrike"/>
                    </a:p>
                  </a:txBody>
                  <a:tcPr marT="45725" marB="45725" marR="91450" marL="91450">
                    <a:solidFill>
                      <a:schemeClr val="lt2"/>
                    </a:solidFill>
                  </a:tcPr>
                </a:tc>
              </a:tr>
              <a:tr h="669250">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Tahoma"/>
                          <a:ea typeface="Tahoma"/>
                          <a:cs typeface="Tahoma"/>
                          <a:sym typeface="Tahoma"/>
                        </a:rPr>
                        <a:t>Employers verifying foreign academic credentials.</a:t>
                      </a:r>
                      <a:endParaRPr sz="1400" u="none" cap="none" strike="noStrike"/>
                    </a:p>
                  </a:txBody>
                  <a:tcPr marT="45725" marB="45725" marR="91450" marL="91450">
                    <a:solidFill>
                      <a:schemeClr val="lt2"/>
                    </a:solidFill>
                  </a:tcPr>
                </a:tc>
              </a:tr>
            </a:tbl>
          </a:graphicData>
        </a:graphic>
      </p:graphicFrame>
      <p:sp>
        <p:nvSpPr>
          <p:cNvPr id="602" name="Google Shape;602;p46"/>
          <p:cNvSpPr txBox="1"/>
          <p:nvPr/>
        </p:nvSpPr>
        <p:spPr>
          <a:xfrm>
            <a:off x="304800" y="980146"/>
            <a:ext cx="871912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ENIC</a:t>
            </a:r>
            <a:r>
              <a:rPr b="0" i="0" lang="en-GB" sz="1800" u="none" cap="none" strike="noStrike">
                <a:solidFill>
                  <a:schemeClr val="dk1"/>
                </a:solidFill>
                <a:latin typeface="Calibri"/>
                <a:ea typeface="Calibri"/>
                <a:cs typeface="Calibri"/>
                <a:sym typeface="Calibri"/>
              </a:rPr>
              <a:t> (European Network of Information Centres)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NARIC</a:t>
            </a:r>
            <a:r>
              <a:rPr b="0" i="0" lang="en-GB" sz="1800" u="none" cap="none" strike="noStrike">
                <a:solidFill>
                  <a:schemeClr val="dk1"/>
                </a:solidFill>
                <a:latin typeface="Calibri"/>
                <a:ea typeface="Calibri"/>
                <a:cs typeface="Calibri"/>
                <a:sym typeface="Calibri"/>
              </a:rPr>
              <a:t> (National Academic Recognition Information Centres in the 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607" name="Shape 607"/>
        <p:cNvGrpSpPr/>
        <p:nvPr/>
      </p:nvGrpSpPr>
      <p:grpSpPr>
        <a:xfrm>
          <a:off x="0" y="0"/>
          <a:ext cx="0" cy="0"/>
          <a:chOff x="0" y="0"/>
          <a:chExt cx="0" cy="0"/>
        </a:xfrm>
      </p:grpSpPr>
      <p:sp>
        <p:nvSpPr>
          <p:cNvPr id="608" name="Google Shape;608;p47"/>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609" name="Google Shape;609;p47"/>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610" name="Google Shape;610;p47"/>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611" name="Google Shape;611;p47"/>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612" name="Google Shape;612;p47"/>
          <p:cNvSpPr txBox="1"/>
          <p:nvPr/>
        </p:nvSpPr>
        <p:spPr>
          <a:xfrm>
            <a:off x="251520" y="439535"/>
            <a:ext cx="8414146" cy="78070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1" i="0" lang="en-GB" sz="2400" u="none" cap="none" strike="noStrike">
                <a:solidFill>
                  <a:schemeClr val="dk1"/>
                </a:solidFill>
                <a:latin typeface="Tahoma"/>
                <a:ea typeface="Tahoma"/>
                <a:cs typeface="Tahoma"/>
                <a:sym typeface="Tahoma"/>
              </a:rPr>
              <a:t>SSL: Certification &amp; Graduation</a:t>
            </a:r>
            <a:endParaRPr b="0" i="0" sz="1400" u="none" cap="none" strike="noStrike">
              <a:solidFill>
                <a:srgbClr val="000000"/>
              </a:solidFill>
              <a:latin typeface="Arial"/>
              <a:ea typeface="Arial"/>
              <a:cs typeface="Arial"/>
              <a:sym typeface="Arial"/>
            </a:endParaRPr>
          </a:p>
        </p:txBody>
      </p:sp>
      <p:sp>
        <p:nvSpPr>
          <p:cNvPr id="613" name="Google Shape;613;p47"/>
          <p:cNvSpPr txBox="1"/>
          <p:nvPr/>
        </p:nvSpPr>
        <p:spPr>
          <a:xfrm>
            <a:off x="100254" y="1353203"/>
            <a:ext cx="8466761" cy="29971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grpSp>
        <p:nvGrpSpPr>
          <p:cNvPr id="614" name="Google Shape;614;p47"/>
          <p:cNvGrpSpPr/>
          <p:nvPr/>
        </p:nvGrpSpPr>
        <p:grpSpPr>
          <a:xfrm>
            <a:off x="60717" y="1462261"/>
            <a:ext cx="8943405" cy="2434071"/>
            <a:chOff x="43" y="188231"/>
            <a:chExt cx="8943405" cy="2434071"/>
          </a:xfrm>
        </p:grpSpPr>
        <p:sp>
          <p:nvSpPr>
            <p:cNvPr id="615" name="Google Shape;615;p47"/>
            <p:cNvSpPr/>
            <p:nvPr/>
          </p:nvSpPr>
          <p:spPr>
            <a:xfrm>
              <a:off x="43" y="188231"/>
              <a:ext cx="4179161" cy="80135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47"/>
            <p:cNvSpPr txBox="1"/>
            <p:nvPr/>
          </p:nvSpPr>
          <p:spPr>
            <a:xfrm>
              <a:off x="43" y="188231"/>
              <a:ext cx="4179161" cy="801355"/>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Calibri"/>
                <a:buNone/>
              </a:pPr>
              <a:r>
                <a:rPr b="0" i="0" lang="en-GB" sz="1600" u="none" cap="none" strike="noStrike">
                  <a:solidFill>
                    <a:schemeClr val="lt1"/>
                  </a:solidFill>
                  <a:latin typeface="Calibri"/>
                  <a:ea typeface="Calibri"/>
                  <a:cs typeface="Calibri"/>
                  <a:sym typeface="Calibri"/>
                </a:rPr>
                <a:t>Upon graduation, students must receive clear, standardised documentation that verifies their qualifications:</a:t>
              </a:r>
              <a:endParaRPr b="0" i="0" sz="1400" u="none" cap="none" strike="noStrike">
                <a:solidFill>
                  <a:srgbClr val="000000"/>
                </a:solidFill>
                <a:latin typeface="Arial"/>
                <a:ea typeface="Arial"/>
                <a:cs typeface="Arial"/>
                <a:sym typeface="Arial"/>
              </a:endParaRPr>
            </a:p>
          </p:txBody>
        </p:sp>
        <p:sp>
          <p:nvSpPr>
            <p:cNvPr id="617" name="Google Shape;617;p47"/>
            <p:cNvSpPr/>
            <p:nvPr/>
          </p:nvSpPr>
          <p:spPr>
            <a:xfrm>
              <a:off x="15130" y="991772"/>
              <a:ext cx="4179161" cy="1630530"/>
            </a:xfrm>
            <a:prstGeom prst="rect">
              <a:avLst/>
            </a:prstGeom>
            <a:solidFill>
              <a:srgbClr val="CFD7E7">
                <a:alpha val="89411"/>
              </a:srgbClr>
            </a:solidFill>
            <a:ln cap="flat" cmpd="sng" w="25400">
              <a:solidFill>
                <a:srgbClr val="CFD7E7">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47"/>
            <p:cNvSpPr txBox="1"/>
            <p:nvPr/>
          </p:nvSpPr>
          <p:spPr>
            <a:xfrm>
              <a:off x="15130" y="991772"/>
              <a:ext cx="4179161" cy="163053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Degree Award (Diploma)</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Certificate of Completion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Diploma Supplement (DS)*</a:t>
              </a:r>
              <a:endParaRPr b="0" i="0" sz="1400" u="none" cap="none" strike="noStrike">
                <a:solidFill>
                  <a:srgbClr val="000000"/>
                </a:solidFill>
                <a:latin typeface="Arial"/>
                <a:ea typeface="Arial"/>
                <a:cs typeface="Arial"/>
                <a:sym typeface="Arial"/>
              </a:endParaRPr>
            </a:p>
          </p:txBody>
        </p:sp>
        <p:sp>
          <p:nvSpPr>
            <p:cNvPr id="619" name="Google Shape;619;p47"/>
            <p:cNvSpPr/>
            <p:nvPr/>
          </p:nvSpPr>
          <p:spPr>
            <a:xfrm>
              <a:off x="4764287" y="188231"/>
              <a:ext cx="4179161" cy="80135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47"/>
            <p:cNvSpPr txBox="1"/>
            <p:nvPr/>
          </p:nvSpPr>
          <p:spPr>
            <a:xfrm>
              <a:off x="4764287" y="188231"/>
              <a:ext cx="4179161" cy="801355"/>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Calibri"/>
                <a:buNone/>
              </a:pPr>
              <a:r>
                <a:rPr b="0" i="0" lang="en-GB" sz="1600" u="none" cap="none" strike="noStrike">
                  <a:solidFill>
                    <a:schemeClr val="lt1"/>
                  </a:solidFill>
                  <a:latin typeface="Calibri"/>
                  <a:ea typeface="Calibri"/>
                  <a:cs typeface="Calibri"/>
                  <a:sym typeface="Calibri"/>
                </a:rPr>
                <a:t>The graduation documents should provide detailed information about the qualification, including:</a:t>
              </a:r>
              <a:endParaRPr b="0" i="0" sz="1400" u="none" cap="none" strike="noStrike">
                <a:solidFill>
                  <a:srgbClr val="000000"/>
                </a:solidFill>
                <a:latin typeface="Arial"/>
                <a:ea typeface="Arial"/>
                <a:cs typeface="Arial"/>
                <a:sym typeface="Arial"/>
              </a:endParaRPr>
            </a:p>
          </p:txBody>
        </p:sp>
        <p:sp>
          <p:nvSpPr>
            <p:cNvPr id="621" name="Google Shape;621;p47"/>
            <p:cNvSpPr/>
            <p:nvPr/>
          </p:nvSpPr>
          <p:spPr>
            <a:xfrm>
              <a:off x="4764287" y="989587"/>
              <a:ext cx="4179161" cy="1630530"/>
            </a:xfrm>
            <a:prstGeom prst="rect">
              <a:avLst/>
            </a:prstGeom>
            <a:solidFill>
              <a:srgbClr val="CFD7E7">
                <a:alpha val="89411"/>
              </a:srgbClr>
            </a:solidFill>
            <a:ln cap="flat" cmpd="sng" w="25400">
              <a:solidFill>
                <a:srgbClr val="CFD7E7">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47"/>
            <p:cNvSpPr txBox="1"/>
            <p:nvPr/>
          </p:nvSpPr>
          <p:spPr>
            <a:xfrm>
              <a:off x="4764287" y="989587"/>
              <a:ext cx="4179161" cy="163053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Learning outcomes achieved</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Qualification level and academic content</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Status of the awarded degree within the national and international education system (including referencing in DS to International Standard Classification of Education (</a:t>
              </a:r>
              <a:r>
                <a:rPr b="0" i="0" lang="en-GB" sz="1600" u="sng" cap="none" strike="noStrike">
                  <a:solidFill>
                    <a:schemeClr val="dk1"/>
                  </a:solidFill>
                  <a:latin typeface="Calibri"/>
                  <a:ea typeface="Calibri"/>
                  <a:cs typeface="Calibri"/>
                  <a:sym typeface="Calibri"/>
                  <a:hlinkClick r:id="rId6">
                    <a:extLst>
                      <a:ext uri="{A12FA001-AC4F-418D-AE19-62706E023703}">
                        <ahyp:hlinkClr val="tx"/>
                      </a:ext>
                    </a:extLst>
                  </a:hlinkClick>
                </a:rPr>
                <a:t>ISCED</a:t>
              </a:r>
              <a:r>
                <a:rPr b="0" i="0" lang="en-GB" sz="1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sp>
        <p:nvSpPr>
          <p:cNvPr id="623" name="Google Shape;623;p47"/>
          <p:cNvSpPr txBox="1"/>
          <p:nvPr/>
        </p:nvSpPr>
        <p:spPr>
          <a:xfrm>
            <a:off x="478334" y="1092990"/>
            <a:ext cx="8414146" cy="40425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GB" sz="1800" u="none" cap="none" strike="noStrike">
                <a:solidFill>
                  <a:schemeClr val="dk1"/>
                </a:solidFill>
                <a:latin typeface="Calibri"/>
                <a:ea typeface="Calibri"/>
                <a:cs typeface="Calibri"/>
                <a:sym typeface="Calibri"/>
              </a:rPr>
              <a:t>Ensuring Qualification Transparency and Recognition Beyond Graduation</a:t>
            </a:r>
            <a:endParaRPr b="0" i="0" sz="1800" u="none" cap="none" strike="noStrike">
              <a:solidFill>
                <a:schemeClr val="dk1"/>
              </a:solidFill>
              <a:latin typeface="Calibri"/>
              <a:ea typeface="Calibri"/>
              <a:cs typeface="Calibri"/>
              <a:sym typeface="Calibri"/>
            </a:endParaRPr>
          </a:p>
        </p:txBody>
      </p:sp>
      <p:sp>
        <p:nvSpPr>
          <p:cNvPr id="624" name="Google Shape;624;p47"/>
          <p:cNvSpPr txBox="1"/>
          <p:nvPr/>
        </p:nvSpPr>
        <p:spPr>
          <a:xfrm>
            <a:off x="65880" y="4082379"/>
            <a:ext cx="8943492" cy="788819"/>
          </a:xfrm>
          <a:prstGeom prst="rect">
            <a:avLst/>
          </a:prstGeom>
          <a:noFill/>
          <a:ln>
            <a:noFill/>
          </a:ln>
        </p:spPr>
        <p:txBody>
          <a:bodyPr anchorCtr="0" anchor="ctr" bIns="44700" lIns="78225" spcFirstLastPara="1" rIns="78225" wrap="square" tIns="44700">
            <a:noAutofit/>
          </a:bodyPr>
          <a:lstStyle/>
          <a:p>
            <a:pPr indent="0" lvl="0" marL="0" marR="0" rtl="0" algn="l">
              <a:lnSpc>
                <a:spcPct val="9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*Detailed information and a template for a </a:t>
            </a:r>
            <a:r>
              <a:rPr b="0" i="1" lang="en-GB" sz="1100" u="none" cap="none" strike="noStrike">
                <a:solidFill>
                  <a:schemeClr val="dk1"/>
                </a:solidFill>
                <a:latin typeface="Calibri"/>
                <a:ea typeface="Calibri"/>
                <a:cs typeface="Calibri"/>
                <a:sym typeface="Calibri"/>
              </a:rPr>
              <a:t>European Diploma Supplement </a:t>
            </a:r>
            <a:r>
              <a:rPr b="0" i="0" lang="en-GB" sz="1100" u="none" cap="none" strike="noStrike">
                <a:solidFill>
                  <a:schemeClr val="dk1"/>
                </a:solidFill>
                <a:latin typeface="Calibri"/>
                <a:ea typeface="Calibri"/>
                <a:cs typeface="Calibri"/>
                <a:sym typeface="Calibri"/>
              </a:rPr>
              <a:t>can be found on the EUROPASS website: </a:t>
            </a:r>
            <a:r>
              <a:rPr b="0" i="0" lang="en-GB" sz="1100" u="sng" cap="none" strike="noStrike">
                <a:solidFill>
                  <a:schemeClr val="lt1"/>
                </a:solidFill>
                <a:latin typeface="Calibri"/>
                <a:ea typeface="Calibri"/>
                <a:cs typeface="Calibri"/>
                <a:sym typeface="Calibri"/>
                <a:hlinkClick r:id="rId7">
                  <a:extLst>
                    <a:ext uri="{A12FA001-AC4F-418D-AE19-62706E023703}">
                      <ahyp:hlinkClr val="tx"/>
                    </a:ext>
                  </a:extLst>
                </a:hlinkClick>
              </a:rPr>
              <a:t>https://europass.europa.eu/en/diploma-supplement-example-documents</a:t>
            </a:r>
            <a:endParaRPr b="0" i="0" sz="1100" u="none" cap="none" strike="noStrike">
              <a:solidFill>
                <a:schemeClr val="lt1"/>
              </a:solidFill>
              <a:latin typeface="Calibri"/>
              <a:ea typeface="Calibri"/>
              <a:cs typeface="Calibri"/>
              <a:sym typeface="Calibri"/>
            </a:endParaRPr>
          </a:p>
          <a:p>
            <a:pPr indent="0" lvl="0" marL="0" marR="0" rtl="0" algn="l">
              <a:lnSpc>
                <a:spcPct val="90000"/>
              </a:lnSpc>
              <a:spcBef>
                <a:spcPts val="385"/>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a:t>
            </a:r>
            <a:r>
              <a:rPr b="0" i="1" lang="en-GB" sz="1100" u="none" cap="none" strike="noStrike">
                <a:solidFill>
                  <a:schemeClr val="dk1"/>
                </a:solidFill>
                <a:latin typeface="Calibri"/>
                <a:ea typeface="Calibri"/>
                <a:cs typeface="Calibri"/>
                <a:sym typeface="Calibri"/>
              </a:rPr>
              <a:t>ISCED 2011 </a:t>
            </a:r>
            <a:r>
              <a:rPr b="0" i="0" lang="en-GB" sz="1100" u="none" cap="none" strike="noStrike">
                <a:solidFill>
                  <a:schemeClr val="dk1"/>
                </a:solidFill>
                <a:latin typeface="Calibri"/>
                <a:ea typeface="Calibri"/>
                <a:cs typeface="Calibri"/>
                <a:sym typeface="Calibri"/>
              </a:rPr>
              <a:t>and</a:t>
            </a:r>
            <a:r>
              <a:rPr b="0" i="1" lang="en-GB" sz="1100" u="none" cap="none" strike="noStrike">
                <a:solidFill>
                  <a:schemeClr val="dk1"/>
                </a:solidFill>
                <a:latin typeface="Calibri"/>
                <a:ea typeface="Calibri"/>
                <a:cs typeface="Calibri"/>
                <a:sym typeface="Calibri"/>
              </a:rPr>
              <a:t> ISCED Fields of Education and Training 2013 </a:t>
            </a:r>
            <a:r>
              <a:rPr b="0" i="0" lang="en-GB" sz="1100" u="none" cap="none" strike="noStrike">
                <a:solidFill>
                  <a:schemeClr val="dk1"/>
                </a:solidFill>
                <a:latin typeface="Calibri"/>
                <a:ea typeface="Calibri"/>
                <a:cs typeface="Calibri"/>
                <a:sym typeface="Calibri"/>
              </a:rPr>
              <a:t>details also available at </a:t>
            </a:r>
            <a:r>
              <a:rPr b="0" i="0" lang="en-GB" sz="1100" u="sng" cap="none" strike="noStrike">
                <a:solidFill>
                  <a:schemeClr val="dk1"/>
                </a:solidFill>
                <a:latin typeface="Calibri"/>
                <a:ea typeface="Calibri"/>
                <a:cs typeface="Calibri"/>
                <a:sym typeface="Calibri"/>
                <a:hlinkClick r:id="rId8">
                  <a:extLst>
                    <a:ext uri="{A12FA001-AC4F-418D-AE19-62706E023703}">
                      <ahyp:hlinkClr val="tx"/>
                    </a:ext>
                  </a:extLst>
                </a:hlinkClick>
              </a:rPr>
              <a:t>https://ec.europa.eu/eurostat/statistics-explained/index.php?title=International_Standard_Classification_of_Education_(ISCED)</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629" name="Shape 629"/>
        <p:cNvGrpSpPr/>
        <p:nvPr/>
      </p:nvGrpSpPr>
      <p:grpSpPr>
        <a:xfrm>
          <a:off x="0" y="0"/>
          <a:ext cx="0" cy="0"/>
          <a:chOff x="0" y="0"/>
          <a:chExt cx="0" cy="0"/>
        </a:xfrm>
      </p:grpSpPr>
      <p:sp>
        <p:nvSpPr>
          <p:cNvPr id="630" name="Google Shape;630;p48"/>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631" name="Google Shape;631;p48"/>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632" name="Google Shape;632;p48"/>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633" name="Google Shape;633;p48"/>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634" name="Google Shape;634;p48"/>
          <p:cNvSpPr txBox="1"/>
          <p:nvPr/>
        </p:nvSpPr>
        <p:spPr>
          <a:xfrm>
            <a:off x="251520" y="439535"/>
            <a:ext cx="8414146" cy="78070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1" i="0" lang="en-GB" sz="2400" u="none" cap="none" strike="noStrike">
                <a:solidFill>
                  <a:schemeClr val="dk1"/>
                </a:solidFill>
                <a:latin typeface="Tahoma"/>
                <a:ea typeface="Tahoma"/>
                <a:cs typeface="Tahoma"/>
                <a:sym typeface="Tahoma"/>
              </a:rPr>
              <a:t>SSL: Transparency of Regulations</a:t>
            </a:r>
            <a:endParaRPr b="0" i="0" sz="1400" u="none" cap="none" strike="noStrike">
              <a:solidFill>
                <a:srgbClr val="000000"/>
              </a:solidFill>
              <a:latin typeface="Arial"/>
              <a:ea typeface="Arial"/>
              <a:cs typeface="Arial"/>
              <a:sym typeface="Arial"/>
            </a:endParaRPr>
          </a:p>
        </p:txBody>
      </p:sp>
      <p:sp>
        <p:nvSpPr>
          <p:cNvPr id="635" name="Google Shape;635;p48"/>
          <p:cNvSpPr txBox="1"/>
          <p:nvPr/>
        </p:nvSpPr>
        <p:spPr>
          <a:xfrm>
            <a:off x="100254" y="1353203"/>
            <a:ext cx="8466761" cy="29971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grpSp>
        <p:nvGrpSpPr>
          <p:cNvPr id="636" name="Google Shape;636;p48"/>
          <p:cNvGrpSpPr/>
          <p:nvPr/>
        </p:nvGrpSpPr>
        <p:grpSpPr>
          <a:xfrm>
            <a:off x="100254" y="1160055"/>
            <a:ext cx="8881690" cy="3543120"/>
            <a:chOff x="0" y="788"/>
            <a:chExt cx="8881690" cy="3543120"/>
          </a:xfrm>
        </p:grpSpPr>
        <p:sp>
          <p:nvSpPr>
            <p:cNvPr id="637" name="Google Shape;637;p48"/>
            <p:cNvSpPr/>
            <p:nvPr/>
          </p:nvSpPr>
          <p:spPr>
            <a:xfrm>
              <a:off x="0" y="788"/>
              <a:ext cx="8881690" cy="35568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48"/>
            <p:cNvSpPr txBox="1"/>
            <p:nvPr/>
          </p:nvSpPr>
          <p:spPr>
            <a:xfrm>
              <a:off x="17363" y="18151"/>
              <a:ext cx="8846964" cy="3209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Tahoma"/>
                <a:buNone/>
              </a:pPr>
              <a:r>
                <a:rPr b="1" i="0" lang="en-GB" sz="1400" u="none" cap="none" strike="noStrike">
                  <a:solidFill>
                    <a:schemeClr val="lt1"/>
                  </a:solidFill>
                  <a:latin typeface="Tahoma"/>
                  <a:ea typeface="Tahoma"/>
                  <a:cs typeface="Tahoma"/>
                  <a:sym typeface="Tahoma"/>
                </a:rPr>
                <a:t>HEIs should published their regulations pertinent to all phases of the Student Lifecycle:</a:t>
              </a:r>
              <a:endParaRPr b="0" i="0" sz="1400" u="none" cap="none" strike="noStrike">
                <a:solidFill>
                  <a:schemeClr val="lt1"/>
                </a:solidFill>
                <a:latin typeface="Tahoma"/>
                <a:ea typeface="Tahoma"/>
                <a:cs typeface="Tahoma"/>
                <a:sym typeface="Tahoma"/>
              </a:endParaRPr>
            </a:p>
          </p:txBody>
        </p:sp>
        <p:sp>
          <p:nvSpPr>
            <p:cNvPr id="639" name="Google Shape;639;p48"/>
            <p:cNvSpPr/>
            <p:nvPr/>
          </p:nvSpPr>
          <p:spPr>
            <a:xfrm>
              <a:off x="0" y="356468"/>
              <a:ext cx="8881690" cy="4719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48"/>
            <p:cNvSpPr txBox="1"/>
            <p:nvPr/>
          </p:nvSpPr>
          <p:spPr>
            <a:xfrm>
              <a:off x="0" y="356468"/>
              <a:ext cx="8881690" cy="471960"/>
            </a:xfrm>
            <a:prstGeom prst="rect">
              <a:avLst/>
            </a:prstGeom>
            <a:noFill/>
            <a:ln>
              <a:noFill/>
            </a:ln>
          </p:spPr>
          <p:txBody>
            <a:bodyPr anchorCtr="0" anchor="t" bIns="17775" lIns="281975" spcFirstLastPara="1" rIns="99550" wrap="square" tIns="17775">
              <a:noAutofit/>
            </a:bodyPr>
            <a:lstStyle/>
            <a:p>
              <a:pPr indent="-114300" lvl="1" marL="114300" marR="0" rtl="0" algn="l">
                <a:lnSpc>
                  <a:spcPct val="90000"/>
                </a:lnSpc>
                <a:spcBef>
                  <a:spcPts val="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on the University website</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in the Programme Handbooks</a:t>
              </a:r>
              <a:endParaRPr b="0" i="0" sz="1400" u="none" cap="none" strike="noStrike">
                <a:solidFill>
                  <a:srgbClr val="000000"/>
                </a:solidFill>
                <a:latin typeface="Arial"/>
                <a:ea typeface="Arial"/>
                <a:cs typeface="Arial"/>
                <a:sym typeface="Arial"/>
              </a:endParaRPr>
            </a:p>
          </p:txBody>
        </p:sp>
        <p:sp>
          <p:nvSpPr>
            <p:cNvPr id="641" name="Google Shape;641;p48"/>
            <p:cNvSpPr/>
            <p:nvPr/>
          </p:nvSpPr>
          <p:spPr>
            <a:xfrm>
              <a:off x="0" y="828428"/>
              <a:ext cx="8881690" cy="35568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48"/>
            <p:cNvSpPr txBox="1"/>
            <p:nvPr/>
          </p:nvSpPr>
          <p:spPr>
            <a:xfrm>
              <a:off x="17363" y="845791"/>
              <a:ext cx="8846964" cy="3209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Tahoma"/>
                <a:buNone/>
              </a:pPr>
              <a:r>
                <a:rPr b="1" i="0" lang="en-GB" sz="1400" u="none" cap="none" strike="noStrike">
                  <a:solidFill>
                    <a:schemeClr val="lt1"/>
                  </a:solidFill>
                  <a:latin typeface="Tahoma"/>
                  <a:ea typeface="Tahoma"/>
                  <a:cs typeface="Tahoma"/>
                  <a:sym typeface="Tahoma"/>
                </a:rPr>
                <a:t>Essential Information should include:</a:t>
              </a:r>
              <a:endParaRPr b="0" i="0" sz="1400" u="none" cap="none" strike="noStrike">
                <a:solidFill>
                  <a:schemeClr val="lt1"/>
                </a:solidFill>
                <a:latin typeface="Tahoma"/>
                <a:ea typeface="Tahoma"/>
                <a:cs typeface="Tahoma"/>
                <a:sym typeface="Tahoma"/>
              </a:endParaRPr>
            </a:p>
          </p:txBody>
        </p:sp>
        <p:sp>
          <p:nvSpPr>
            <p:cNvPr id="643" name="Google Shape;643;p48"/>
            <p:cNvSpPr/>
            <p:nvPr/>
          </p:nvSpPr>
          <p:spPr>
            <a:xfrm>
              <a:off x="0" y="1184108"/>
              <a:ext cx="8881690" cy="2359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48"/>
            <p:cNvSpPr txBox="1"/>
            <p:nvPr/>
          </p:nvSpPr>
          <p:spPr>
            <a:xfrm>
              <a:off x="0" y="1184108"/>
              <a:ext cx="8881690" cy="2359800"/>
            </a:xfrm>
            <a:prstGeom prst="rect">
              <a:avLst/>
            </a:prstGeom>
            <a:noFill/>
            <a:ln>
              <a:noFill/>
            </a:ln>
          </p:spPr>
          <p:txBody>
            <a:bodyPr anchorCtr="0" anchor="t" bIns="17775" lIns="281975" spcFirstLastPara="1" rIns="99550" wrap="square" tIns="17775">
              <a:noAutofit/>
            </a:bodyPr>
            <a:lstStyle/>
            <a:p>
              <a:pPr indent="-114300" lvl="1" marL="114300" marR="0" rtl="0" algn="l">
                <a:lnSpc>
                  <a:spcPct val="90000"/>
                </a:lnSpc>
                <a:spcBef>
                  <a:spcPts val="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RPL Regulations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Student Support Services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Appeals, Complaints and Academic Regulations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Induction</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Fees, scholarships, and student loans (if applicable)</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Accommodation</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Learning Centre Services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Student Representatives, Student Union, Student Charter</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Progression and Transfer Opportunities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Health and Safety</a:t>
              </a:r>
              <a:endParaRPr b="0" i="0" sz="1400" u="none" cap="none" strike="noStrike">
                <a:solidFill>
                  <a:schemeClr val="dk1"/>
                </a:solidFill>
                <a:latin typeface="Tahoma"/>
                <a:ea typeface="Tahoma"/>
                <a:cs typeface="Tahoma"/>
                <a:sym typeface="Tahoma"/>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649" name="Shape 649"/>
        <p:cNvGrpSpPr/>
        <p:nvPr/>
      </p:nvGrpSpPr>
      <p:grpSpPr>
        <a:xfrm>
          <a:off x="0" y="0"/>
          <a:ext cx="0" cy="0"/>
          <a:chOff x="0" y="0"/>
          <a:chExt cx="0" cy="0"/>
        </a:xfrm>
      </p:grpSpPr>
      <p:sp>
        <p:nvSpPr>
          <p:cNvPr id="650" name="Google Shape;650;g35932bc4b34_0_96"/>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651" name="Google Shape;651;g35932bc4b34_0_96"/>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652" name="Google Shape;652;g35932bc4b34_0_96"/>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653" name="Google Shape;653;g35932bc4b34_0_96"/>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654" name="Google Shape;654;g35932bc4b34_0_96"/>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655" name="Google Shape;655;g35932bc4b34_0_96"/>
          <p:cNvSpPr/>
          <p:nvPr/>
        </p:nvSpPr>
        <p:spPr>
          <a:xfrm>
            <a:off x="342450" y="1010695"/>
            <a:ext cx="8229300" cy="1626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GB" sz="3600">
                <a:latin typeface="Tahoma"/>
                <a:ea typeface="Tahoma"/>
                <a:cs typeface="Tahoma"/>
                <a:sym typeface="Tahoma"/>
              </a:rPr>
              <a:t>How can we build our dream university?</a:t>
            </a:r>
            <a:endParaRPr b="0" i="0" sz="3600" u="none" cap="none" strike="noStrike">
              <a:solidFill>
                <a:schemeClr val="dk1"/>
              </a:solidFill>
              <a:latin typeface="Arial"/>
              <a:ea typeface="Arial"/>
              <a:cs typeface="Arial"/>
              <a:sym typeface="Arial"/>
            </a:endParaRPr>
          </a:p>
        </p:txBody>
      </p:sp>
      <p:sp>
        <p:nvSpPr>
          <p:cNvPr id="656" name="Google Shape;656;g35932bc4b34_0_96"/>
          <p:cNvSpPr/>
          <p:nvPr/>
        </p:nvSpPr>
        <p:spPr>
          <a:xfrm>
            <a:off x="703764" y="1911484"/>
            <a:ext cx="8064300" cy="1983600"/>
          </a:xfrm>
          <a:prstGeom prst="rect">
            <a:avLst/>
          </a:prstGeom>
          <a:noFill/>
          <a:ln>
            <a:noFill/>
          </a:ln>
        </p:spPr>
        <p:txBody>
          <a:bodyPr anchorCtr="0" anchor="t" bIns="45000" lIns="90000" spcFirstLastPara="1" rIns="90000" wrap="square" tIns="45000">
            <a:noAutofit/>
          </a:bodyPr>
          <a:lstStyle/>
          <a:p>
            <a:pPr indent="-342720" lvl="0" marL="343080" marR="0" rtl="0" algn="just">
              <a:lnSpc>
                <a:spcPct val="100000"/>
              </a:lnSpc>
              <a:spcBef>
                <a:spcPts val="601"/>
              </a:spcBef>
              <a:spcAft>
                <a:spcPts val="0"/>
              </a:spcAft>
              <a:buClr>
                <a:srgbClr val="000000"/>
              </a:buClr>
              <a:buSzPts val="1800"/>
              <a:buFont typeface="Arial"/>
              <a:buChar char="•"/>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661" name="Shape 661"/>
        <p:cNvGrpSpPr/>
        <p:nvPr/>
      </p:nvGrpSpPr>
      <p:grpSpPr>
        <a:xfrm>
          <a:off x="0" y="0"/>
          <a:ext cx="0" cy="0"/>
          <a:chOff x="0" y="0"/>
          <a:chExt cx="0" cy="0"/>
        </a:xfrm>
      </p:grpSpPr>
      <p:sp>
        <p:nvSpPr>
          <p:cNvPr id="662" name="Google Shape;662;p66"/>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663" name="Google Shape;663;p66"/>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664" name="Google Shape;664;p66"/>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665" name="Google Shape;665;p66"/>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666" name="Google Shape;666;p66"/>
          <p:cNvSpPr txBox="1"/>
          <p:nvPr/>
        </p:nvSpPr>
        <p:spPr>
          <a:xfrm>
            <a:off x="222370" y="652196"/>
            <a:ext cx="8414146" cy="78070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1" i="0" lang="en-GB" sz="2400" u="none" cap="none" strike="noStrike">
                <a:solidFill>
                  <a:schemeClr val="dk1"/>
                </a:solidFill>
                <a:latin typeface="Tahoma"/>
                <a:ea typeface="Tahoma"/>
                <a:cs typeface="Tahoma"/>
                <a:sym typeface="Tahoma"/>
              </a:rPr>
              <a:t>Sustaining Quality: Assurance and Continuous Improvement</a:t>
            </a:r>
            <a:endParaRPr b="0" i="0" sz="1400" u="none" cap="none" strike="noStrike">
              <a:solidFill>
                <a:srgbClr val="000000"/>
              </a:solidFill>
              <a:latin typeface="Arial"/>
              <a:ea typeface="Arial"/>
              <a:cs typeface="Arial"/>
              <a:sym typeface="Arial"/>
            </a:endParaRPr>
          </a:p>
        </p:txBody>
      </p:sp>
      <p:sp>
        <p:nvSpPr>
          <p:cNvPr id="667" name="Google Shape;667;p66"/>
          <p:cNvSpPr txBox="1"/>
          <p:nvPr/>
        </p:nvSpPr>
        <p:spPr>
          <a:xfrm>
            <a:off x="100254" y="1353203"/>
            <a:ext cx="8466761" cy="29971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grpSp>
        <p:nvGrpSpPr>
          <p:cNvPr id="668" name="Google Shape;668;p66"/>
          <p:cNvGrpSpPr/>
          <p:nvPr/>
        </p:nvGrpSpPr>
        <p:grpSpPr>
          <a:xfrm>
            <a:off x="808726" y="1226912"/>
            <a:ext cx="7793857" cy="3609330"/>
            <a:chOff x="1862" y="0"/>
            <a:chExt cx="7793857" cy="3609330"/>
          </a:xfrm>
        </p:grpSpPr>
        <p:sp>
          <p:nvSpPr>
            <p:cNvPr id="669" name="Google Shape;669;p66"/>
            <p:cNvSpPr/>
            <p:nvPr/>
          </p:nvSpPr>
          <p:spPr>
            <a:xfrm>
              <a:off x="569044" y="0"/>
              <a:ext cx="6627945" cy="3609330"/>
            </a:xfrm>
            <a:prstGeom prst="rightArrow">
              <a:avLst>
                <a:gd fmla="val 50000" name="adj1"/>
                <a:gd fmla="val 50000" name="adj2"/>
              </a:avLst>
            </a:prstGeom>
            <a:solidFill>
              <a:srgbClr val="D8D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66"/>
            <p:cNvSpPr/>
            <p:nvPr/>
          </p:nvSpPr>
          <p:spPr>
            <a:xfrm>
              <a:off x="1862" y="1082799"/>
              <a:ext cx="1139351" cy="1443732"/>
            </a:xfrm>
            <a:prstGeom prst="roundRect">
              <a:avLst>
                <a:gd fmla="val 16667" name="adj"/>
              </a:avLst>
            </a:prstGeom>
            <a:solidFill>
              <a:srgbClr val="BF504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66"/>
            <p:cNvSpPr txBox="1"/>
            <p:nvPr/>
          </p:nvSpPr>
          <p:spPr>
            <a:xfrm>
              <a:off x="57481" y="1138418"/>
              <a:ext cx="1028113" cy="1332494"/>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GB" sz="1500" u="none" cap="none" strike="noStrike">
                  <a:solidFill>
                    <a:schemeClr val="lt1"/>
                  </a:solidFill>
                  <a:latin typeface="Arial"/>
                  <a:ea typeface="Arial"/>
                  <a:cs typeface="Arial"/>
                  <a:sym typeface="Arial"/>
                </a:rPr>
                <a:t>Monitoring</a:t>
              </a:r>
              <a:endParaRPr b="0" i="0" sz="1500" u="none" cap="none" strike="noStrike">
                <a:solidFill>
                  <a:schemeClr val="lt1"/>
                </a:solidFill>
                <a:latin typeface="Arial"/>
                <a:ea typeface="Arial"/>
                <a:cs typeface="Arial"/>
                <a:sym typeface="Arial"/>
              </a:endParaRPr>
            </a:p>
          </p:txBody>
        </p:sp>
        <p:sp>
          <p:nvSpPr>
            <p:cNvPr id="672" name="Google Shape;672;p66"/>
            <p:cNvSpPr/>
            <p:nvPr/>
          </p:nvSpPr>
          <p:spPr>
            <a:xfrm>
              <a:off x="1245221" y="1075897"/>
              <a:ext cx="1232357" cy="1443732"/>
            </a:xfrm>
            <a:prstGeom prst="roundRect">
              <a:avLst>
                <a:gd fmla="val 16667" name="adj"/>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66"/>
            <p:cNvSpPr txBox="1"/>
            <p:nvPr/>
          </p:nvSpPr>
          <p:spPr>
            <a:xfrm>
              <a:off x="1305380" y="1136056"/>
              <a:ext cx="1112039" cy="1323414"/>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GB" sz="1500" u="none" cap="none" strike="noStrike">
                  <a:solidFill>
                    <a:schemeClr val="lt1"/>
                  </a:solidFill>
                  <a:latin typeface="Arial"/>
                  <a:ea typeface="Arial"/>
                  <a:cs typeface="Arial"/>
                  <a:sym typeface="Arial"/>
                </a:rPr>
                <a:t>Evidence</a:t>
              </a:r>
              <a:endParaRPr b="0" i="0" sz="1400" u="none" cap="none" strike="noStrike">
                <a:solidFill>
                  <a:srgbClr val="000000"/>
                </a:solidFill>
                <a:latin typeface="Arial"/>
                <a:ea typeface="Arial"/>
                <a:cs typeface="Arial"/>
                <a:sym typeface="Arial"/>
              </a:endParaRPr>
            </a:p>
          </p:txBody>
        </p:sp>
        <p:sp>
          <p:nvSpPr>
            <p:cNvPr id="674" name="Google Shape;674;p66"/>
            <p:cNvSpPr/>
            <p:nvPr/>
          </p:nvSpPr>
          <p:spPr>
            <a:xfrm>
              <a:off x="2570658" y="1082799"/>
              <a:ext cx="1232357" cy="1443732"/>
            </a:xfrm>
            <a:prstGeom prst="roundRect">
              <a:avLst>
                <a:gd fmla="val 16667" name="adj"/>
              </a:avLst>
            </a:prstGeom>
            <a:solidFill>
              <a:schemeClr val="accent4"/>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66"/>
            <p:cNvSpPr txBox="1"/>
            <p:nvPr/>
          </p:nvSpPr>
          <p:spPr>
            <a:xfrm>
              <a:off x="2630817" y="1142958"/>
              <a:ext cx="1112039" cy="1323414"/>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GB" sz="1500" u="none" cap="none" strike="noStrike">
                  <a:solidFill>
                    <a:schemeClr val="lt1"/>
                  </a:solidFill>
                  <a:latin typeface="Arial"/>
                  <a:ea typeface="Arial"/>
                  <a:cs typeface="Arial"/>
                  <a:sym typeface="Arial"/>
                </a:rPr>
                <a:t>Review</a:t>
              </a:r>
              <a:endParaRPr b="0" i="0" sz="1400" u="none" cap="none" strike="noStrike">
                <a:solidFill>
                  <a:srgbClr val="000000"/>
                </a:solidFill>
                <a:latin typeface="Arial"/>
                <a:ea typeface="Arial"/>
                <a:cs typeface="Arial"/>
                <a:sym typeface="Arial"/>
              </a:endParaRPr>
            </a:p>
          </p:txBody>
        </p:sp>
        <p:sp>
          <p:nvSpPr>
            <p:cNvPr id="676" name="Google Shape;676;p66"/>
            <p:cNvSpPr/>
            <p:nvPr/>
          </p:nvSpPr>
          <p:spPr>
            <a:xfrm>
              <a:off x="3901560" y="1082799"/>
              <a:ext cx="1232357" cy="1443732"/>
            </a:xfrm>
            <a:prstGeom prst="roundRect">
              <a:avLst>
                <a:gd fmla="val 16667" name="adj"/>
              </a:avLst>
            </a:prstGeom>
            <a:solidFill>
              <a:srgbClr val="49ACC5"/>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66"/>
            <p:cNvSpPr txBox="1"/>
            <p:nvPr/>
          </p:nvSpPr>
          <p:spPr>
            <a:xfrm>
              <a:off x="3961719" y="1142958"/>
              <a:ext cx="1112039" cy="1323414"/>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GB" sz="1500" u="none" cap="none" strike="noStrike">
                  <a:solidFill>
                    <a:schemeClr val="lt1"/>
                  </a:solidFill>
                  <a:latin typeface="Arial"/>
                  <a:ea typeface="Arial"/>
                  <a:cs typeface="Arial"/>
                  <a:sym typeface="Arial"/>
                </a:rPr>
                <a:t>Analysis</a:t>
              </a:r>
              <a:endParaRPr b="0" i="0" sz="1500" u="none" cap="none" strike="noStrike">
                <a:solidFill>
                  <a:schemeClr val="lt1"/>
                </a:solidFill>
                <a:latin typeface="Arial"/>
                <a:ea typeface="Arial"/>
                <a:cs typeface="Arial"/>
                <a:sym typeface="Arial"/>
              </a:endParaRPr>
            </a:p>
          </p:txBody>
        </p:sp>
        <p:sp>
          <p:nvSpPr>
            <p:cNvPr id="678" name="Google Shape;678;p66"/>
            <p:cNvSpPr/>
            <p:nvPr/>
          </p:nvSpPr>
          <p:spPr>
            <a:xfrm>
              <a:off x="5232461" y="1082799"/>
              <a:ext cx="1232357" cy="1443732"/>
            </a:xfrm>
            <a:prstGeom prst="roundRect">
              <a:avLst>
                <a:gd fmla="val 16667" name="adj"/>
              </a:avLst>
            </a:prstGeom>
            <a:solidFill>
              <a:srgbClr val="F7954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66"/>
            <p:cNvSpPr txBox="1"/>
            <p:nvPr/>
          </p:nvSpPr>
          <p:spPr>
            <a:xfrm>
              <a:off x="5292620" y="1142958"/>
              <a:ext cx="1112039" cy="1323414"/>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GB" sz="1500" u="none" cap="none" strike="noStrike">
                  <a:solidFill>
                    <a:schemeClr val="lt1"/>
                  </a:solidFill>
                  <a:latin typeface="Arial"/>
                  <a:ea typeface="Arial"/>
                  <a:cs typeface="Arial"/>
                  <a:sym typeface="Arial"/>
                </a:rPr>
                <a:t>Report</a:t>
              </a:r>
              <a:endParaRPr b="0" i="0" sz="1500" u="none" cap="none" strike="noStrike">
                <a:solidFill>
                  <a:schemeClr val="lt1"/>
                </a:solidFill>
                <a:latin typeface="Arial"/>
                <a:ea typeface="Arial"/>
                <a:cs typeface="Arial"/>
                <a:sym typeface="Arial"/>
              </a:endParaRPr>
            </a:p>
          </p:txBody>
        </p:sp>
        <p:sp>
          <p:nvSpPr>
            <p:cNvPr id="680" name="Google Shape;680;p66"/>
            <p:cNvSpPr/>
            <p:nvPr/>
          </p:nvSpPr>
          <p:spPr>
            <a:xfrm>
              <a:off x="6563362" y="1082799"/>
              <a:ext cx="1232357" cy="1443732"/>
            </a:xfrm>
            <a:prstGeom prst="roundRect">
              <a:avLst>
                <a:gd fmla="val 16667" name="adj"/>
              </a:avLst>
            </a:prstGeom>
            <a:solidFill>
              <a:srgbClr val="BF504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66"/>
            <p:cNvSpPr txBox="1"/>
            <p:nvPr/>
          </p:nvSpPr>
          <p:spPr>
            <a:xfrm>
              <a:off x="6623521" y="1142958"/>
              <a:ext cx="1112039" cy="1323414"/>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GB" sz="1500" u="none" cap="none" strike="noStrike">
                  <a:solidFill>
                    <a:schemeClr val="lt1"/>
                  </a:solidFill>
                  <a:latin typeface="Arial"/>
                  <a:ea typeface="Arial"/>
                  <a:cs typeface="Arial"/>
                  <a:sym typeface="Arial"/>
                </a:rPr>
                <a:t>Action plan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686" name="Shape 686"/>
        <p:cNvGrpSpPr/>
        <p:nvPr/>
      </p:nvGrpSpPr>
      <p:grpSpPr>
        <a:xfrm>
          <a:off x="0" y="0"/>
          <a:ext cx="0" cy="0"/>
          <a:chOff x="0" y="0"/>
          <a:chExt cx="0" cy="0"/>
        </a:xfrm>
      </p:grpSpPr>
      <p:sp>
        <p:nvSpPr>
          <p:cNvPr id="687" name="Google Shape;687;p73"/>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688" name="Google Shape;688;p73"/>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689" name="Google Shape;689;p73"/>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690" name="Google Shape;690;p73"/>
          <p:cNvPicPr preferRelativeResize="0"/>
          <p:nvPr/>
        </p:nvPicPr>
        <p:blipFill rotWithShape="1">
          <a:blip r:embed="rId5">
            <a:alphaModFix/>
          </a:blip>
          <a:srcRect b="0" l="0" r="0" t="0"/>
          <a:stretch/>
        </p:blipFill>
        <p:spPr>
          <a:xfrm>
            <a:off x="3868104" y="117804"/>
            <a:ext cx="1407792" cy="407668"/>
          </a:xfrm>
          <a:prstGeom prst="rect">
            <a:avLst/>
          </a:prstGeom>
          <a:noFill/>
          <a:ln>
            <a:noFill/>
          </a:ln>
        </p:spPr>
      </p:pic>
      <p:sp>
        <p:nvSpPr>
          <p:cNvPr id="691" name="Google Shape;691;p73"/>
          <p:cNvSpPr txBox="1"/>
          <p:nvPr/>
        </p:nvSpPr>
        <p:spPr>
          <a:xfrm>
            <a:off x="100254" y="1353203"/>
            <a:ext cx="8466761" cy="29971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Tahoma"/>
              <a:ea typeface="Tahoma"/>
              <a:cs typeface="Tahoma"/>
              <a:sym typeface="Tahoma"/>
            </a:endParaRPr>
          </a:p>
        </p:txBody>
      </p:sp>
      <p:sp>
        <p:nvSpPr>
          <p:cNvPr id="692" name="Google Shape;692;p73"/>
          <p:cNvSpPr txBox="1"/>
          <p:nvPr/>
        </p:nvSpPr>
        <p:spPr>
          <a:xfrm>
            <a:off x="215516" y="644237"/>
            <a:ext cx="8712968" cy="45397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Tahoma"/>
                <a:ea typeface="Tahoma"/>
                <a:cs typeface="Tahoma"/>
                <a:sym typeface="Tahoma"/>
              </a:rPr>
              <a:t>References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Anderson, L. W., Krathwohl, D. R., Airasian, P. W., Cruikshank, K. A., Mayer, R. E., Pintrich, P. R., Raths, J., &amp; Wittrock, M. C. (2001). A taxonomy for learning, teaching, and assessing: A revision of Bloom's taxonomy of educational objectives. Longman. Retrieved from </a:t>
            </a:r>
            <a:r>
              <a:rPr b="0" i="0" lang="en-GB" sz="900" u="sng" cap="none" strike="noStrike">
                <a:solidFill>
                  <a:schemeClr val="dk1"/>
                </a:solidFill>
                <a:latin typeface="Tahoma"/>
                <a:ea typeface="Tahoma"/>
                <a:cs typeface="Tahoma"/>
                <a:sym typeface="Tahoma"/>
                <a:hlinkClick r:id="rId6">
                  <a:extLst>
                    <a:ext uri="{A12FA001-AC4F-418D-AE19-62706E023703}">
                      <ahyp:hlinkClr val="tx"/>
                    </a:ext>
                  </a:extLst>
                </a:hlinkClick>
              </a:rPr>
              <a:t>https://www.researchgate.net/publication/235465787_A_Taxonomy_for_Learning_Teaching_and_Assessing_A_Revision_of_Bloom's_Taxonomy_of_Educational_Objectives</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Azusa Pacific University. (n.d.). Bloom’s taxonomy action verbs. Retrieved from </a:t>
            </a:r>
            <a:r>
              <a:rPr b="0" i="0" lang="en-GB" sz="900" u="sng" cap="none" strike="noStrike">
                <a:solidFill>
                  <a:schemeClr val="dk1"/>
                </a:solidFill>
                <a:latin typeface="Tahoma"/>
                <a:ea typeface="Tahoma"/>
                <a:cs typeface="Tahoma"/>
                <a:sym typeface="Tahoma"/>
                <a:hlinkClick r:id="rId7">
                  <a:extLst>
                    <a:ext uri="{A12FA001-AC4F-418D-AE19-62706E023703}">
                      <ahyp:hlinkClr val="tx"/>
                    </a:ext>
                  </a:extLst>
                </a:hlinkClick>
              </a:rPr>
              <a:t>https://www.apu.edu/live_data/files/333/blooms_taxonomy_action_verbs.pdf</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Bologna Hub Peer Support II. (2025). </a:t>
            </a:r>
            <a:r>
              <a:rPr b="0" i="1" lang="en-GB" sz="900" u="none" cap="none" strike="noStrike">
                <a:solidFill>
                  <a:schemeClr val="dk1"/>
                </a:solidFill>
                <a:latin typeface="Tahoma"/>
                <a:ea typeface="Tahoma"/>
                <a:cs typeface="Tahoma"/>
                <a:sym typeface="Tahoma"/>
              </a:rPr>
              <a:t>Final conference</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8">
                  <a:extLst>
                    <a:ext uri="{A12FA001-AC4F-418D-AE19-62706E023703}">
                      <ahyp:hlinkClr val="tx"/>
                    </a:ext>
                  </a:extLst>
                </a:hlinkClick>
              </a:rPr>
              <a:t>https://esu-online.org/projects/bhps-ii-bologna-hub-peer-support-ii/</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Bologna With Student Eyes. (2020). </a:t>
            </a:r>
            <a:r>
              <a:rPr b="0" i="1" lang="en-GB" sz="900" u="none" cap="none" strike="noStrike">
                <a:solidFill>
                  <a:schemeClr val="dk1"/>
                </a:solidFill>
                <a:latin typeface="Tahoma"/>
                <a:ea typeface="Tahoma"/>
                <a:cs typeface="Tahoma"/>
                <a:sym typeface="Tahoma"/>
              </a:rPr>
              <a:t>Bologna with student eyes 2020</a:t>
            </a:r>
            <a:r>
              <a:rPr b="0" i="0" lang="en-GB" sz="900" u="none" cap="none" strike="noStrike">
                <a:solidFill>
                  <a:schemeClr val="dk1"/>
                </a:solidFill>
                <a:latin typeface="Tahoma"/>
                <a:ea typeface="Tahoma"/>
                <a:cs typeface="Tahoma"/>
                <a:sym typeface="Tahoma"/>
              </a:rPr>
              <a:t>. European Students' Union. Retrieved from </a:t>
            </a:r>
            <a:r>
              <a:rPr b="0" i="0" lang="en-GB" sz="900" u="sng" cap="none" strike="noStrike">
                <a:solidFill>
                  <a:srgbClr val="0563C1"/>
                </a:solidFill>
                <a:latin typeface="Tahoma"/>
                <a:ea typeface="Tahoma"/>
                <a:cs typeface="Tahoma"/>
                <a:sym typeface="Tahoma"/>
                <a:hlinkClick r:id="rId9">
                  <a:extLst>
                    <a:ext uri="{A12FA001-AC4F-418D-AE19-62706E023703}">
                      <ahyp:hlinkClr val="tx"/>
                    </a:ext>
                  </a:extLst>
                </a:hlinkClick>
              </a:rPr>
              <a:t>https://www.esu-online.org/wp-content/uploads/2021/01/BWSE2020-Publication_WEB2.pdf</a:t>
            </a:r>
            <a:endParaRPr b="0" i="0" sz="900" u="sng" cap="none" strike="noStrike">
              <a:solidFill>
                <a:srgbClr val="0563C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Calibri"/>
                <a:ea typeface="Calibri"/>
                <a:cs typeface="Calibri"/>
                <a:sym typeface="Calibri"/>
              </a:rPr>
              <a:t>European Centre for the Development of Vocational Training. (2008). European university charter for lifelong learning adopted by EUA. </a:t>
            </a:r>
            <a:r>
              <a:rPr b="0" i="0" lang="en-GB" sz="900" u="sng" cap="none" strike="noStrike">
                <a:solidFill>
                  <a:schemeClr val="dk1"/>
                </a:solidFill>
                <a:latin typeface="Calibri"/>
                <a:ea typeface="Calibri"/>
                <a:cs typeface="Calibri"/>
                <a:sym typeface="Calibri"/>
                <a:hlinkClick r:id="rId10">
                  <a:extLst>
                    <a:ext uri="{A12FA001-AC4F-418D-AE19-62706E023703}">
                      <ahyp:hlinkClr val="tx"/>
                    </a:ext>
                  </a:extLst>
                </a:hlinkClick>
              </a:rPr>
              <a:t>https://www.cedefop.europa.eu/en/news/european-university-charter-lifelong-learning-adopted-eua</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European Commission. (2022). </a:t>
            </a:r>
            <a:r>
              <a:rPr b="0" i="1" lang="en-GB" sz="900" u="none" cap="none" strike="noStrike">
                <a:solidFill>
                  <a:schemeClr val="dk1"/>
                </a:solidFill>
                <a:latin typeface="Tahoma"/>
                <a:ea typeface="Tahoma"/>
                <a:cs typeface="Tahoma"/>
                <a:sym typeface="Tahoma"/>
              </a:rPr>
              <a:t>Recognition of prior learning in Europe</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11">
                  <a:extLst>
                    <a:ext uri="{A12FA001-AC4F-418D-AE19-62706E023703}">
                      <ahyp:hlinkClr val="tx"/>
                    </a:ext>
                  </a:extLst>
                </a:hlinkClick>
              </a:rPr>
              <a:t>https://education.ec.europa.eu/news/recognition-of-prior-learning-in-europe</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European Commission. (n.d.). </a:t>
            </a:r>
            <a:r>
              <a:rPr b="0" i="1" lang="en-GB" sz="900" u="none" cap="none" strike="noStrike">
                <a:solidFill>
                  <a:schemeClr val="dk1"/>
                </a:solidFill>
                <a:latin typeface="Tahoma"/>
                <a:ea typeface="Tahoma"/>
                <a:cs typeface="Tahoma"/>
                <a:sym typeface="Tahoma"/>
              </a:rPr>
              <a:t>National qualifications framework (NQF) regulations</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12">
                  <a:extLst>
                    <a:ext uri="{A12FA001-AC4F-418D-AE19-62706E023703}">
                      <ahyp:hlinkClr val="tx"/>
                    </a:ext>
                  </a:extLst>
                </a:hlinkClick>
              </a:rPr>
              <a:t>https://ec.europa.eu/programmes/erasmus-plus/project-result-content/af62df3c-7888-4f6d-8a92-370ed92c4658/General_Regulations_NQF_final_eng.pdf</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European Higher Education Area (EHEA). (2009). </a:t>
            </a:r>
            <a:r>
              <a:rPr b="0" i="1" lang="en-GB" sz="900" u="none" cap="none" strike="noStrike">
                <a:solidFill>
                  <a:schemeClr val="dk1"/>
                </a:solidFill>
                <a:latin typeface="Tahoma"/>
                <a:ea typeface="Tahoma"/>
                <a:cs typeface="Tahoma"/>
                <a:sym typeface="Tahoma"/>
              </a:rPr>
              <a:t>Overarching framework for qualifications in the EHEA</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13">
                  <a:extLst>
                    <a:ext uri="{A12FA001-AC4F-418D-AE19-62706E023703}">
                      <ahyp:hlinkClr val="tx"/>
                    </a:ext>
                  </a:extLst>
                </a:hlinkClick>
              </a:rPr>
              <a:t>https://ehea.info/cid102843/overarching-framework-qualifications-the-ehea-2009.html</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European Higher Education Area (EHEA). (2015). </a:t>
            </a:r>
            <a:r>
              <a:rPr b="0" i="1" lang="en-GB" sz="900" u="none" cap="none" strike="noStrike">
                <a:solidFill>
                  <a:schemeClr val="dk1"/>
                </a:solidFill>
                <a:latin typeface="Tahoma"/>
                <a:ea typeface="Tahoma"/>
                <a:cs typeface="Tahoma"/>
                <a:sym typeface="Tahoma"/>
              </a:rPr>
              <a:t>ECTS Users’ Guide</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14">
                  <a:extLst>
                    <a:ext uri="{A12FA001-AC4F-418D-AE19-62706E023703}">
                      <ahyp:hlinkClr val="tx"/>
                    </a:ext>
                  </a:extLst>
                </a:hlinkClick>
              </a:rPr>
              <a:t>https://ehea.info/media.ehea.info/file/ECTS_Guide/00/0/ects-users-guide-2015_614000.pdf</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European Higher Education Area (EHEA). (2018). </a:t>
            </a:r>
            <a:r>
              <a:rPr b="0" i="1" lang="en-GB" sz="900" u="none" cap="none" strike="noStrike">
                <a:solidFill>
                  <a:schemeClr val="dk1"/>
                </a:solidFill>
                <a:latin typeface="Tahoma"/>
                <a:ea typeface="Tahoma"/>
                <a:cs typeface="Tahoma"/>
                <a:sym typeface="Tahoma"/>
              </a:rPr>
              <a:t>Standards and guidelines for quality assurance in the European Higher Education Area (ESG)</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15">
                  <a:extLst>
                    <a:ext uri="{A12FA001-AC4F-418D-AE19-62706E023703}">
                      <ahyp:hlinkClr val="tx"/>
                    </a:ext>
                  </a:extLst>
                </a:hlinkClick>
              </a:rPr>
              <a:t>https://www.ehea.info</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European Higher Education Area (EHEA). (n.d.). </a:t>
            </a:r>
            <a:r>
              <a:rPr b="0" i="1" lang="en-GB" sz="900" u="none" cap="none" strike="noStrike">
                <a:solidFill>
                  <a:schemeClr val="dk1"/>
                </a:solidFill>
                <a:latin typeface="Tahoma"/>
                <a:ea typeface="Tahoma"/>
                <a:cs typeface="Tahoma"/>
                <a:sym typeface="Tahoma"/>
              </a:rPr>
              <a:t>Qualification frameworks in higher education</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16">
                  <a:extLst>
                    <a:ext uri="{A12FA001-AC4F-418D-AE19-62706E023703}">
                      <ahyp:hlinkClr val="tx"/>
                    </a:ext>
                  </a:extLst>
                </a:hlinkClick>
              </a:rPr>
              <a:t>https://ehea.info/page-qualification-frameworks</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European Network for Quality Assurance (ENQA). (n.d.). </a:t>
            </a:r>
            <a:r>
              <a:rPr b="0" i="1" lang="en-GB" sz="900" u="none" cap="none" strike="noStrike">
                <a:solidFill>
                  <a:schemeClr val="dk1"/>
                </a:solidFill>
                <a:latin typeface="Tahoma"/>
                <a:ea typeface="Tahoma"/>
                <a:cs typeface="Tahoma"/>
                <a:sym typeface="Tahoma"/>
              </a:rPr>
              <a:t>QA-FIT final paper</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17">
                  <a:extLst>
                    <a:ext uri="{A12FA001-AC4F-418D-AE19-62706E023703}">
                      <ahyp:hlinkClr val="tx"/>
                    </a:ext>
                  </a:extLst>
                </a:hlinkClick>
              </a:rPr>
              <a:t>https://www.enqa.eu/wp-content/uploads/QA-FIT_Final-paper.pdf</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European Network of Information Centres in the European Region (ENIC-NARIC). (n.d.). </a:t>
            </a:r>
            <a:r>
              <a:rPr b="0" i="1" lang="en-GB" sz="900" u="none" cap="none" strike="noStrike">
                <a:solidFill>
                  <a:schemeClr val="dk1"/>
                </a:solidFill>
                <a:latin typeface="Tahoma"/>
                <a:ea typeface="Tahoma"/>
                <a:cs typeface="Tahoma"/>
                <a:sym typeface="Tahoma"/>
              </a:rPr>
              <a:t>Recognition tools project</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18">
                  <a:extLst>
                    <a:ext uri="{A12FA001-AC4F-418D-AE19-62706E023703}">
                      <ahyp:hlinkClr val="tx"/>
                    </a:ext>
                  </a:extLst>
                </a:hlinkClick>
              </a:rPr>
              <a:t>https://www.enic-naric.net/page-recognition-tools-projec</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Erasmus+ Uzbekistan. (2025). </a:t>
            </a:r>
            <a:r>
              <a:rPr b="0" i="1" lang="en-GB" sz="900" u="none" cap="none" strike="noStrike">
                <a:solidFill>
                  <a:schemeClr val="dk1"/>
                </a:solidFill>
                <a:latin typeface="Tahoma"/>
                <a:ea typeface="Tahoma"/>
                <a:cs typeface="Tahoma"/>
                <a:sym typeface="Tahoma"/>
              </a:rPr>
              <a:t>Latest news in the system of higher education in Uzbekistan</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19">
                  <a:extLst>
                    <a:ext uri="{A12FA001-AC4F-418D-AE19-62706E023703}">
                      <ahyp:hlinkClr val="tx"/>
                    </a:ext>
                  </a:extLst>
                </a:hlinkClick>
              </a:rPr>
              <a:t>https://www.erasmusplus.uz/Higher-education/Latest-news-in-the-system-of-higher-education-in-Uzbekistan/index.htm</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Government of Uzbekistan. (2025). </a:t>
            </a:r>
            <a:r>
              <a:rPr b="0" i="1" lang="en-GB" sz="900" u="none" cap="none" strike="noStrike">
                <a:solidFill>
                  <a:schemeClr val="dk1"/>
                </a:solidFill>
                <a:latin typeface="Tahoma"/>
                <a:ea typeface="Tahoma"/>
                <a:cs typeface="Tahoma"/>
                <a:sym typeface="Tahoma"/>
              </a:rPr>
              <a:t>On measures to organize the activities of the National System for the Development of Professional Qualifications, Knowledge and Skills in the Republic of Uzbekistan</a:t>
            </a:r>
            <a:r>
              <a:rPr b="0" i="0" lang="en-GB" sz="900" u="none" cap="none" strike="noStrike">
                <a:solidFill>
                  <a:schemeClr val="dk1"/>
                </a:solidFill>
                <a:latin typeface="Tahoma"/>
                <a:ea typeface="Tahoma"/>
                <a:cs typeface="Tahoma"/>
                <a:sym typeface="Tahoma"/>
              </a:rPr>
              <a:t>. Lex.uz. Retrieved from </a:t>
            </a:r>
            <a:r>
              <a:rPr b="0" i="0" lang="en-GB" sz="900" u="sng" cap="none" strike="noStrike">
                <a:solidFill>
                  <a:srgbClr val="0563C1"/>
                </a:solidFill>
                <a:latin typeface="Tahoma"/>
                <a:ea typeface="Tahoma"/>
                <a:cs typeface="Tahoma"/>
                <a:sym typeface="Tahoma"/>
                <a:hlinkClick r:id="rId20">
                  <a:extLst>
                    <a:ext uri="{A12FA001-AC4F-418D-AE19-62706E023703}">
                      <ahyp:hlinkClr val="tx"/>
                    </a:ext>
                  </a:extLst>
                </a:hlinkClick>
              </a:rPr>
              <a:t>https://lex.uz/en/docs/4814154</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The Asia Today. (2025). </a:t>
            </a:r>
            <a:r>
              <a:rPr b="0" i="1" lang="en-GB" sz="900" u="none" cap="none" strike="noStrike">
                <a:solidFill>
                  <a:schemeClr val="dk1"/>
                </a:solidFill>
                <a:latin typeface="Tahoma"/>
                <a:ea typeface="Tahoma"/>
                <a:cs typeface="Tahoma"/>
                <a:sym typeface="Tahoma"/>
              </a:rPr>
              <a:t>Reforms in the higher education system of Uzbekistan aimed at preparing competitive personnel</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21">
                  <a:extLst>
                    <a:ext uri="{A12FA001-AC4F-418D-AE19-62706E023703}">
                      <ahyp:hlinkClr val="tx"/>
                    </a:ext>
                  </a:extLst>
                </a:hlinkClick>
              </a:rPr>
              <a:t>https://theasiatoday.org/news/reforms-in-the-higher-education-system-of-uzbekistan-aimed-at-preparing-competitive-personnel/</a:t>
            </a:r>
            <a:endParaRPr b="0" i="0" sz="900" u="none" cap="none" strike="noStrike">
              <a:solidFill>
                <a:schemeClr val="dk1"/>
              </a:solidFill>
              <a:latin typeface="Tahoma"/>
              <a:ea typeface="Tahoma"/>
              <a:cs typeface="Tahoma"/>
              <a:sym typeface="Tahoma"/>
            </a:endParaRPr>
          </a:p>
          <a:p>
            <a:pPr indent="-342900" lvl="0" marL="342900" marR="0" rtl="0" algn="l">
              <a:lnSpc>
                <a:spcPct val="100000"/>
              </a:lnSpc>
              <a:spcBef>
                <a:spcPts val="0"/>
              </a:spcBef>
              <a:spcAft>
                <a:spcPts val="0"/>
              </a:spcAft>
              <a:buClr>
                <a:schemeClr val="dk1"/>
              </a:buClr>
              <a:buSzPts val="1000"/>
              <a:buFont typeface="Noto Sans Symbols"/>
              <a:buChar char="∙"/>
            </a:pPr>
            <a:r>
              <a:rPr b="0" i="0" lang="en-GB" sz="900" u="none" cap="none" strike="noStrike">
                <a:solidFill>
                  <a:schemeClr val="dk1"/>
                </a:solidFill>
                <a:latin typeface="Tahoma"/>
                <a:ea typeface="Tahoma"/>
                <a:cs typeface="Tahoma"/>
                <a:sym typeface="Tahoma"/>
              </a:rPr>
              <a:t>UNESCO. (n.d.). </a:t>
            </a:r>
            <a:r>
              <a:rPr b="0" i="1" lang="en-GB" sz="900" u="none" cap="none" strike="noStrike">
                <a:solidFill>
                  <a:schemeClr val="dk1"/>
                </a:solidFill>
                <a:latin typeface="Tahoma"/>
                <a:ea typeface="Tahoma"/>
                <a:cs typeface="Tahoma"/>
                <a:sym typeface="Tahoma"/>
              </a:rPr>
              <a:t>Lifelong learning: What you need to know</a:t>
            </a:r>
            <a:r>
              <a:rPr b="0" i="0" lang="en-GB" sz="900" u="none" cap="none" strike="noStrike">
                <a:solidFill>
                  <a:schemeClr val="dk1"/>
                </a:solidFill>
                <a:latin typeface="Tahoma"/>
                <a:ea typeface="Tahoma"/>
                <a:cs typeface="Tahoma"/>
                <a:sym typeface="Tahoma"/>
              </a:rPr>
              <a:t>. Retrieved from </a:t>
            </a:r>
            <a:r>
              <a:rPr b="0" i="0" lang="en-GB" sz="900" u="sng" cap="none" strike="noStrike">
                <a:solidFill>
                  <a:srgbClr val="0563C1"/>
                </a:solidFill>
                <a:latin typeface="Tahoma"/>
                <a:ea typeface="Tahoma"/>
                <a:cs typeface="Tahoma"/>
                <a:sym typeface="Tahoma"/>
                <a:hlinkClick r:id="rId22">
                  <a:extLst>
                    <a:ext uri="{A12FA001-AC4F-418D-AE19-62706E023703}">
                      <ahyp:hlinkClr val="tx"/>
                    </a:ext>
                  </a:extLst>
                </a:hlinkClick>
              </a:rPr>
              <a:t>https://www.unesco.org/en/lifelong-learning/need-know</a:t>
            </a:r>
            <a:endParaRPr b="0" i="0" sz="900" u="none" cap="none" strike="noStrike">
              <a:solidFill>
                <a:schemeClr val="dk1"/>
              </a:solidFill>
              <a:latin typeface="Tahoma"/>
              <a:ea typeface="Tahoma"/>
              <a:cs typeface="Tahoma"/>
              <a:sym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696" name="Shape 696"/>
        <p:cNvGrpSpPr/>
        <p:nvPr/>
      </p:nvGrpSpPr>
      <p:grpSpPr>
        <a:xfrm>
          <a:off x="0" y="0"/>
          <a:ext cx="0" cy="0"/>
          <a:chOff x="0" y="0"/>
          <a:chExt cx="0" cy="0"/>
        </a:xfrm>
      </p:grpSpPr>
      <p:pic>
        <p:nvPicPr>
          <p:cNvPr descr="C:\Users\brani\Downloads\eu_funded_en.jpg" id="697" name="Google Shape;697;p74"/>
          <p:cNvPicPr preferRelativeResize="0"/>
          <p:nvPr/>
        </p:nvPicPr>
        <p:blipFill rotWithShape="1">
          <a:blip r:embed="rId3">
            <a:alphaModFix/>
          </a:blip>
          <a:srcRect b="0" l="0" r="0" t="0"/>
          <a:stretch/>
        </p:blipFill>
        <p:spPr>
          <a:xfrm>
            <a:off x="176214" y="408340"/>
            <a:ext cx="3074430" cy="646330"/>
          </a:xfrm>
          <a:prstGeom prst="rect">
            <a:avLst/>
          </a:prstGeom>
          <a:noFill/>
          <a:ln>
            <a:noFill/>
          </a:ln>
        </p:spPr>
      </p:pic>
      <p:pic>
        <p:nvPicPr>
          <p:cNvPr descr="Sustainable Development Goals SDGs Goal 4: Quality, 48% OFF" id="698" name="Google Shape;698;p74"/>
          <p:cNvPicPr preferRelativeResize="0"/>
          <p:nvPr/>
        </p:nvPicPr>
        <p:blipFill rotWithShape="1">
          <a:blip r:embed="rId4">
            <a:alphaModFix/>
          </a:blip>
          <a:srcRect b="0" l="0" r="0" t="0"/>
          <a:stretch/>
        </p:blipFill>
        <p:spPr>
          <a:xfrm>
            <a:off x="7524328" y="169115"/>
            <a:ext cx="1196785" cy="1196785"/>
          </a:xfrm>
          <a:prstGeom prst="rect">
            <a:avLst/>
          </a:prstGeom>
          <a:noFill/>
          <a:ln>
            <a:noFill/>
          </a:ln>
        </p:spPr>
      </p:pic>
      <p:sp>
        <p:nvSpPr>
          <p:cNvPr id="699" name="Google Shape;699;p74"/>
          <p:cNvSpPr/>
          <p:nvPr/>
        </p:nvSpPr>
        <p:spPr>
          <a:xfrm>
            <a:off x="3995935" y="578607"/>
            <a:ext cx="1152128" cy="30579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sp>
        <p:nvSpPr>
          <p:cNvPr id="700" name="Google Shape;700;p74"/>
          <p:cNvSpPr txBox="1"/>
          <p:nvPr/>
        </p:nvSpPr>
        <p:spPr>
          <a:xfrm>
            <a:off x="755575" y="2205788"/>
            <a:ext cx="7632848" cy="64633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Tahoma"/>
                <a:ea typeface="Tahoma"/>
                <a:cs typeface="Tahoma"/>
                <a:sym typeface="Tahoma"/>
              </a:rPr>
              <a:t>Thank you for your attention!</a:t>
            </a:r>
            <a:endParaRPr b="1" i="0" sz="3600" u="none" cap="none" strike="noStrike">
              <a:solidFill>
                <a:schemeClr val="dk1"/>
              </a:solidFill>
              <a:latin typeface="Tahoma"/>
              <a:ea typeface="Tahoma"/>
              <a:cs typeface="Tahoma"/>
              <a:sym typeface="Tahoma"/>
            </a:endParaRPr>
          </a:p>
        </p:txBody>
      </p:sp>
      <p:sp>
        <p:nvSpPr>
          <p:cNvPr id="701" name="Google Shape;701;p74"/>
          <p:cNvSpPr/>
          <p:nvPr/>
        </p:nvSpPr>
        <p:spPr>
          <a:xfrm>
            <a:off x="176214" y="4003237"/>
            <a:ext cx="878827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0000"/>
                </a:solidFill>
                <a:highlight>
                  <a:srgbClr val="FFFFFF"/>
                </a:highlight>
                <a:latin typeface="Tahoma"/>
                <a:ea typeface="Tahoma"/>
                <a:cs typeface="Tahoma"/>
                <a:sym typeface="Tahoma"/>
              </a:rPr>
              <a:t>Quality Assurance for Reform and Transformation of HEIs in Uzbekistan - QUARTZ</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0000"/>
                </a:solidFill>
                <a:latin typeface="Tahoma"/>
                <a:ea typeface="Tahoma"/>
                <a:cs typeface="Tahoma"/>
                <a:sym typeface="Tahoma"/>
              </a:rPr>
              <a:t>Call: ERASMUS-EDU-2023-CBHE-STRAND-1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0000"/>
                </a:solidFill>
                <a:latin typeface="Tahoma"/>
                <a:ea typeface="Tahoma"/>
                <a:cs typeface="Tahoma"/>
                <a:sym typeface="Tahoma"/>
              </a:rPr>
              <a:t>Project Number: 101127171</a:t>
            </a:r>
            <a:endParaRPr b="0" i="0" sz="1400" u="none" cap="none" strike="noStrike">
              <a:solidFill>
                <a:srgbClr val="000000"/>
              </a:solidFill>
              <a:latin typeface="Arial"/>
              <a:ea typeface="Arial"/>
              <a:cs typeface="Arial"/>
              <a:sym typeface="Arial"/>
            </a:endParaRPr>
          </a:p>
        </p:txBody>
      </p:sp>
      <p:pic>
        <p:nvPicPr>
          <p:cNvPr id="702" name="Google Shape;702;p74"/>
          <p:cNvPicPr preferRelativeResize="0"/>
          <p:nvPr/>
        </p:nvPicPr>
        <p:blipFill rotWithShape="1">
          <a:blip r:embed="rId5">
            <a:alphaModFix/>
          </a:blip>
          <a:srcRect b="0" l="0" r="0" t="0"/>
          <a:stretch/>
        </p:blipFill>
        <p:spPr>
          <a:xfrm>
            <a:off x="3319127" y="356333"/>
            <a:ext cx="2505745" cy="7256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134" name="Shape 134"/>
        <p:cNvGrpSpPr/>
        <p:nvPr/>
      </p:nvGrpSpPr>
      <p:grpSpPr>
        <a:xfrm>
          <a:off x="0" y="0"/>
          <a:ext cx="0" cy="0"/>
          <a:chOff x="0" y="0"/>
          <a:chExt cx="0" cy="0"/>
        </a:xfrm>
      </p:grpSpPr>
      <p:sp>
        <p:nvSpPr>
          <p:cNvPr id="135" name="Google Shape;135;g35900f73a48_0_25"/>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136" name="Google Shape;136;g35900f73a48_0_25"/>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137" name="Google Shape;137;g35900f73a48_0_25"/>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138" name="Google Shape;138;g35900f73a48_0_25"/>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139" name="Google Shape;139;g35900f73a48_0_25"/>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140" name="Google Shape;140;g35900f73a48_0_25"/>
          <p:cNvSpPr/>
          <p:nvPr/>
        </p:nvSpPr>
        <p:spPr>
          <a:xfrm>
            <a:off x="327969" y="749611"/>
            <a:ext cx="8229300" cy="431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GB" sz="3600">
                <a:latin typeface="Tahoma"/>
                <a:ea typeface="Tahoma"/>
                <a:cs typeface="Tahoma"/>
                <a:sym typeface="Tahoma"/>
              </a:rPr>
              <a:t>How to </a:t>
            </a:r>
            <a:r>
              <a:rPr lang="en-GB" sz="3600">
                <a:latin typeface="Tahoma"/>
                <a:ea typeface="Tahoma"/>
                <a:cs typeface="Tahoma"/>
                <a:sym typeface="Tahoma"/>
              </a:rPr>
              <a:t>achieve</a:t>
            </a:r>
            <a:r>
              <a:rPr lang="en-GB" sz="3600">
                <a:latin typeface="Tahoma"/>
                <a:ea typeface="Tahoma"/>
                <a:cs typeface="Tahoma"/>
                <a:sym typeface="Tahoma"/>
              </a:rPr>
              <a:t> it?</a:t>
            </a:r>
            <a:endParaRPr b="0" i="0" sz="3600" u="none" cap="none" strike="noStrike">
              <a:solidFill>
                <a:schemeClr val="dk1"/>
              </a:solidFill>
              <a:latin typeface="Arial"/>
              <a:ea typeface="Arial"/>
              <a:cs typeface="Arial"/>
              <a:sym typeface="Arial"/>
            </a:endParaRPr>
          </a:p>
        </p:txBody>
      </p:sp>
      <p:sp>
        <p:nvSpPr>
          <p:cNvPr id="141" name="Google Shape;141;g35900f73a48_0_25"/>
          <p:cNvSpPr/>
          <p:nvPr/>
        </p:nvSpPr>
        <p:spPr>
          <a:xfrm>
            <a:off x="703764" y="1911484"/>
            <a:ext cx="8064300" cy="1983600"/>
          </a:xfrm>
          <a:prstGeom prst="rect">
            <a:avLst/>
          </a:prstGeom>
          <a:noFill/>
          <a:ln>
            <a:noFill/>
          </a:ln>
        </p:spPr>
        <p:txBody>
          <a:bodyPr anchorCtr="0" anchor="t" bIns="45000" lIns="90000" spcFirstLastPara="1" rIns="90000" wrap="square" tIns="45000">
            <a:noAutofit/>
          </a:bodyPr>
          <a:lstStyle/>
          <a:p>
            <a:pPr indent="-342720" lvl="0" marL="343080" marR="0" rtl="0" algn="just">
              <a:lnSpc>
                <a:spcPct val="100000"/>
              </a:lnSpc>
              <a:spcBef>
                <a:spcPts val="601"/>
              </a:spcBef>
              <a:spcAft>
                <a:spcPts val="0"/>
              </a:spcAft>
              <a:buClr>
                <a:srgbClr val="000000"/>
              </a:buClr>
              <a:buSzPts val="1800"/>
              <a:buFont typeface="Arial"/>
              <a:buChar char="•"/>
            </a:pPr>
            <a:r>
              <a:t/>
            </a:r>
            <a:endParaRPr b="0" i="0" sz="1400" u="none" cap="none" strike="noStrike">
              <a:solidFill>
                <a:srgbClr val="000000"/>
              </a:solidFill>
              <a:latin typeface="Arial"/>
              <a:ea typeface="Arial"/>
              <a:cs typeface="Arial"/>
              <a:sym typeface="Arial"/>
            </a:endParaRPr>
          </a:p>
        </p:txBody>
      </p:sp>
      <p:pic>
        <p:nvPicPr>
          <p:cNvPr id="142" name="Google Shape;142;g35900f73a48_0_25"/>
          <p:cNvPicPr preferRelativeResize="0"/>
          <p:nvPr/>
        </p:nvPicPr>
        <p:blipFill>
          <a:blip r:embed="rId6">
            <a:alphaModFix/>
          </a:blip>
          <a:stretch>
            <a:fillRect/>
          </a:stretch>
        </p:blipFill>
        <p:spPr>
          <a:xfrm>
            <a:off x="427347" y="1223200"/>
            <a:ext cx="4009800" cy="3616826"/>
          </a:xfrm>
          <a:prstGeom prst="rect">
            <a:avLst/>
          </a:prstGeom>
          <a:noFill/>
          <a:ln>
            <a:noFill/>
          </a:ln>
        </p:spPr>
      </p:pic>
      <p:pic>
        <p:nvPicPr>
          <p:cNvPr id="143" name="Google Shape;143;g35900f73a48_0_25"/>
          <p:cNvPicPr preferRelativeResize="0"/>
          <p:nvPr/>
        </p:nvPicPr>
        <p:blipFill>
          <a:blip r:embed="rId7">
            <a:alphaModFix/>
          </a:blip>
          <a:stretch>
            <a:fillRect/>
          </a:stretch>
        </p:blipFill>
        <p:spPr>
          <a:xfrm>
            <a:off x="4856325" y="1757350"/>
            <a:ext cx="4214559" cy="245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148" name="Shape 148"/>
        <p:cNvGrpSpPr/>
        <p:nvPr/>
      </p:nvGrpSpPr>
      <p:grpSpPr>
        <a:xfrm>
          <a:off x="0" y="0"/>
          <a:ext cx="0" cy="0"/>
          <a:chOff x="0" y="0"/>
          <a:chExt cx="0" cy="0"/>
        </a:xfrm>
      </p:grpSpPr>
      <p:grpSp>
        <p:nvGrpSpPr>
          <p:cNvPr id="149" name="Google Shape;149;p3"/>
          <p:cNvGrpSpPr/>
          <p:nvPr/>
        </p:nvGrpSpPr>
        <p:grpSpPr>
          <a:xfrm>
            <a:off x="496253" y="1347614"/>
            <a:ext cx="8108195" cy="3322016"/>
            <a:chOff x="0" y="0"/>
            <a:chExt cx="8108195" cy="3322016"/>
          </a:xfrm>
        </p:grpSpPr>
        <p:sp>
          <p:nvSpPr>
            <p:cNvPr id="150" name="Google Shape;150;p3"/>
            <p:cNvSpPr/>
            <p:nvPr/>
          </p:nvSpPr>
          <p:spPr>
            <a:xfrm rot="-5400000">
              <a:off x="1245639" y="-1190066"/>
              <a:ext cx="1661008" cy="4054097"/>
            </a:xfrm>
            <a:prstGeom prst="round1Rect">
              <a:avLst>
                <a:gd fmla="val 16667" name="adj"/>
              </a:avLst>
            </a:prstGeom>
            <a:gradFill>
              <a:gsLst>
                <a:gs pos="0">
                  <a:srgbClr val="1D446D"/>
                </a:gs>
                <a:gs pos="80000">
                  <a:srgbClr val="275990"/>
                </a:gs>
                <a:gs pos="100000">
                  <a:srgbClr val="255A93"/>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
            <p:cNvSpPr txBox="1"/>
            <p:nvPr/>
          </p:nvSpPr>
          <p:spPr>
            <a:xfrm>
              <a:off x="49095" y="6478"/>
              <a:ext cx="4054097" cy="1245756"/>
            </a:xfrm>
            <a:prstGeom prst="rect">
              <a:avLst/>
            </a:prstGeom>
            <a:noFill/>
            <a:ln>
              <a:noFill/>
            </a:ln>
          </p:spPr>
          <p:txBody>
            <a:bodyPr anchorCtr="0" anchor="b" bIns="128000" lIns="128000" spcFirstLastPara="1" rIns="128000" wrap="square" tIns="128000">
              <a:noAutofit/>
            </a:bodyPr>
            <a:lstStyle/>
            <a:p>
              <a:pPr indent="0" lvl="0" marL="0" marR="0" rtl="0" algn="ctr">
                <a:lnSpc>
                  <a:spcPct val="90000"/>
                </a:lnSpc>
                <a:spcBef>
                  <a:spcPts val="0"/>
                </a:spcBef>
                <a:spcAft>
                  <a:spcPts val="0"/>
                </a:spcAft>
                <a:buClr>
                  <a:schemeClr val="lt1"/>
                </a:buClr>
                <a:buSzPts val="1800"/>
                <a:buFont typeface="Tahoma"/>
                <a:buNone/>
              </a:pPr>
              <a:r>
                <a:rPr b="0" i="0" lang="en-GB" sz="1800" u="none" cap="none" strike="noStrike">
                  <a:solidFill>
                    <a:schemeClr val="lt1"/>
                  </a:solidFill>
                  <a:latin typeface="Tahoma"/>
                  <a:ea typeface="Tahoma"/>
                  <a:cs typeface="Tahoma"/>
                  <a:sym typeface="Tahoma"/>
                </a:rPr>
                <a:t>Matching academic offerings with student and market needs &amp; gaining efficiency and responsiveness in the short term</a:t>
              </a:r>
              <a:endParaRPr b="0" i="0" sz="1400" u="none" cap="none" strike="noStrike">
                <a:solidFill>
                  <a:srgbClr val="000000"/>
                </a:solidFill>
                <a:latin typeface="Arial"/>
                <a:ea typeface="Arial"/>
                <a:cs typeface="Arial"/>
                <a:sym typeface="Arial"/>
              </a:endParaRPr>
            </a:p>
          </p:txBody>
        </p:sp>
        <p:sp>
          <p:nvSpPr>
            <p:cNvPr id="152" name="Google Shape;152;p3"/>
            <p:cNvSpPr/>
            <p:nvPr/>
          </p:nvSpPr>
          <p:spPr>
            <a:xfrm>
              <a:off x="4054097" y="0"/>
              <a:ext cx="4054097" cy="1661008"/>
            </a:xfrm>
            <a:prstGeom prst="round1Rect">
              <a:avLst>
                <a:gd fmla="val 16667" name="adj"/>
              </a:avLst>
            </a:prstGeom>
            <a:gradFill>
              <a:gsLst>
                <a:gs pos="0">
                  <a:srgbClr val="476593"/>
                </a:gs>
                <a:gs pos="80000">
                  <a:srgbClr val="5D85C2"/>
                </a:gs>
                <a:gs pos="100000">
                  <a:srgbClr val="5B86C5"/>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
            <p:cNvSpPr txBox="1"/>
            <p:nvPr/>
          </p:nvSpPr>
          <p:spPr>
            <a:xfrm>
              <a:off x="4054097" y="0"/>
              <a:ext cx="4054097" cy="1245756"/>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lt1"/>
                </a:buClr>
                <a:buSzPts val="1800"/>
                <a:buFont typeface="Tahoma"/>
                <a:buNone/>
              </a:pPr>
              <a:r>
                <a:rPr b="0" i="0" lang="en-GB" sz="1800" u="none" cap="none" strike="noStrike">
                  <a:solidFill>
                    <a:schemeClr val="lt1"/>
                  </a:solidFill>
                  <a:latin typeface="Tahoma"/>
                  <a:ea typeface="Tahoma"/>
                  <a:cs typeface="Tahoma"/>
                  <a:sym typeface="Tahoma"/>
                </a:rPr>
                <a:t>Identifying and Committing to Research Priorities to innovation and knowledge creation</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rot="10800000">
              <a:off x="0" y="1661008"/>
              <a:ext cx="4054097" cy="1661008"/>
            </a:xfrm>
            <a:prstGeom prst="round1Rect">
              <a:avLst>
                <a:gd fmla="val 16667" name="adj"/>
              </a:avLst>
            </a:prstGeom>
            <a:gradFill>
              <a:gsLst>
                <a:gs pos="0">
                  <a:srgbClr val="848FA5"/>
                </a:gs>
                <a:gs pos="80000">
                  <a:srgbClr val="ACBDDA"/>
                </a:gs>
                <a:gs pos="100000">
                  <a:srgbClr val="ACBEDC"/>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
            <p:cNvSpPr txBox="1"/>
            <p:nvPr/>
          </p:nvSpPr>
          <p:spPr>
            <a:xfrm>
              <a:off x="0" y="2076260"/>
              <a:ext cx="4054097" cy="1245756"/>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chemeClr val="lt1"/>
                </a:buClr>
                <a:buSzPts val="1800"/>
                <a:buFont typeface="Tahoma"/>
                <a:buNone/>
              </a:pPr>
              <a:r>
                <a:rPr b="0" i="0" lang="en-GB" sz="1800" u="none" cap="none" strike="noStrike">
                  <a:solidFill>
                    <a:schemeClr val="lt1"/>
                  </a:solidFill>
                  <a:latin typeface="Tahoma"/>
                  <a:ea typeface="Tahoma"/>
                  <a:cs typeface="Tahoma"/>
                  <a:sym typeface="Tahoma"/>
                </a:rPr>
                <a:t>Strategic positioning for sustainable success: evolving educational trends and industry demands </a:t>
              </a:r>
              <a:endParaRPr b="0" i="0" sz="1400" u="none" cap="none" strike="noStrike">
                <a:solidFill>
                  <a:srgbClr val="000000"/>
                </a:solidFill>
                <a:latin typeface="Arial"/>
                <a:ea typeface="Arial"/>
                <a:cs typeface="Arial"/>
                <a:sym typeface="Arial"/>
              </a:endParaRPr>
            </a:p>
          </p:txBody>
        </p:sp>
        <p:sp>
          <p:nvSpPr>
            <p:cNvPr id="156" name="Google Shape;156;p3"/>
            <p:cNvSpPr/>
            <p:nvPr/>
          </p:nvSpPr>
          <p:spPr>
            <a:xfrm rot="5400000">
              <a:off x="5250642" y="464463"/>
              <a:ext cx="1661008" cy="4054097"/>
            </a:xfrm>
            <a:prstGeom prst="round1Rect">
              <a:avLst>
                <a:gd fmla="val 16667" name="adj"/>
              </a:avLst>
            </a:prstGeom>
            <a:gradFill>
              <a:gsLst>
                <a:gs pos="0">
                  <a:srgbClr val="476593"/>
                </a:gs>
                <a:gs pos="80000">
                  <a:srgbClr val="5D85C2"/>
                </a:gs>
                <a:gs pos="100000">
                  <a:srgbClr val="5B86C5"/>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
            <p:cNvSpPr txBox="1"/>
            <p:nvPr/>
          </p:nvSpPr>
          <p:spPr>
            <a:xfrm>
              <a:off x="4054098" y="2076260"/>
              <a:ext cx="4054097" cy="1245756"/>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chemeClr val="lt1"/>
                </a:buClr>
                <a:buSzPts val="1800"/>
                <a:buFont typeface="Tahoma"/>
                <a:buNone/>
              </a:pPr>
              <a:r>
                <a:rPr b="0" i="0" lang="en-GB" sz="1800" u="none" cap="none" strike="noStrike">
                  <a:solidFill>
                    <a:schemeClr val="lt1"/>
                  </a:solidFill>
                  <a:latin typeface="Tahoma"/>
                  <a:ea typeface="Tahoma"/>
                  <a:cs typeface="Tahoma"/>
                  <a:sym typeface="Tahoma"/>
                </a:rPr>
                <a:t>Maintain academic excellence to ensure quality assurance and accreditation compliance</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2837868" y="1245756"/>
              <a:ext cx="2432458" cy="830504"/>
            </a:xfrm>
            <a:prstGeom prst="roundRect">
              <a:avLst>
                <a:gd fmla="val 16667" name="adj"/>
              </a:avLst>
            </a:prstGeom>
            <a:solidFill>
              <a:srgbClr val="B7C6DE"/>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
            <p:cNvSpPr txBox="1"/>
            <p:nvPr/>
          </p:nvSpPr>
          <p:spPr>
            <a:xfrm>
              <a:off x="2878410" y="1286298"/>
              <a:ext cx="2351374" cy="74942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Tahoma"/>
                <a:buNone/>
              </a:pPr>
              <a:r>
                <a:rPr b="0" i="0" lang="en-GB" sz="1800" u="none" cap="none" strike="noStrike">
                  <a:solidFill>
                    <a:schemeClr val="lt1"/>
                  </a:solidFill>
                  <a:latin typeface="Tahoma"/>
                  <a:ea typeface="Tahoma"/>
                  <a:cs typeface="Tahoma"/>
                  <a:sym typeface="Tahoma"/>
                </a:rPr>
                <a:t>Relevance, Competitiveness, Sustainability</a:t>
              </a:r>
              <a:endParaRPr b="0" i="0" sz="1800" u="none" cap="none" strike="noStrike">
                <a:solidFill>
                  <a:schemeClr val="lt1"/>
                </a:solidFill>
                <a:latin typeface="Tahoma"/>
                <a:ea typeface="Tahoma"/>
                <a:cs typeface="Tahoma"/>
                <a:sym typeface="Tahoma"/>
              </a:endParaRPr>
            </a:p>
          </p:txBody>
        </p:sp>
      </p:grpSp>
      <p:sp>
        <p:nvSpPr>
          <p:cNvPr id="160" name="Google Shape;160;p3"/>
          <p:cNvSpPr txBox="1"/>
          <p:nvPr/>
        </p:nvSpPr>
        <p:spPr>
          <a:xfrm>
            <a:off x="418147" y="473869"/>
            <a:ext cx="8229600" cy="104411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rPr b="0" i="0" lang="en-GB" sz="2400" u="none" cap="none" strike="noStrike">
                <a:solidFill>
                  <a:schemeClr val="dk1"/>
                </a:solidFill>
                <a:latin typeface="Tahoma"/>
                <a:ea typeface="Tahoma"/>
                <a:cs typeface="Tahoma"/>
                <a:sym typeface="Tahoma"/>
              </a:rPr>
              <a:t>Academic Offer Planning: Supporting Long-Term University Growth</a:t>
            </a:r>
            <a:endParaRPr b="0" i="0" sz="2400" u="none" cap="none" strike="noStrike">
              <a:solidFill>
                <a:schemeClr val="dk1"/>
              </a:solidFill>
              <a:latin typeface="Tahoma"/>
              <a:ea typeface="Tahoma"/>
              <a:cs typeface="Tahoma"/>
              <a:sym typeface="Tahoma"/>
            </a:endParaRPr>
          </a:p>
        </p:txBody>
      </p:sp>
      <p:sp>
        <p:nvSpPr>
          <p:cNvPr id="161" name="Google Shape;161;p3"/>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162" name="Google Shape;162;p3"/>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163" name="Google Shape;163;p3"/>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164" name="Google Shape;164;p3"/>
          <p:cNvPicPr preferRelativeResize="0"/>
          <p:nvPr/>
        </p:nvPicPr>
        <p:blipFill rotWithShape="1">
          <a:blip r:embed="rId5">
            <a:alphaModFix/>
          </a:blip>
          <a:srcRect b="0" l="0" r="0" t="0"/>
          <a:stretch/>
        </p:blipFill>
        <p:spPr>
          <a:xfrm>
            <a:off x="3715704" y="132082"/>
            <a:ext cx="1407792" cy="4076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169" name="Shape 169"/>
        <p:cNvGrpSpPr/>
        <p:nvPr/>
      </p:nvGrpSpPr>
      <p:grpSpPr>
        <a:xfrm>
          <a:off x="0" y="0"/>
          <a:ext cx="0" cy="0"/>
          <a:chOff x="0" y="0"/>
          <a:chExt cx="0" cy="0"/>
        </a:xfrm>
      </p:grpSpPr>
      <p:grpSp>
        <p:nvGrpSpPr>
          <p:cNvPr id="170" name="Google Shape;170;p10"/>
          <p:cNvGrpSpPr/>
          <p:nvPr/>
        </p:nvGrpSpPr>
        <p:grpSpPr>
          <a:xfrm>
            <a:off x="270134" y="1469588"/>
            <a:ext cx="6671362" cy="3118384"/>
            <a:chOff x="35382" y="76438"/>
            <a:chExt cx="6671362" cy="3118384"/>
          </a:xfrm>
        </p:grpSpPr>
        <p:sp>
          <p:nvSpPr>
            <p:cNvPr id="171" name="Google Shape;171;p10"/>
            <p:cNvSpPr/>
            <p:nvPr/>
          </p:nvSpPr>
          <p:spPr>
            <a:xfrm>
              <a:off x="1598517" y="150297"/>
              <a:ext cx="5108227" cy="1520972"/>
            </a:xfrm>
            <a:prstGeom prst="rightArrow">
              <a:avLst>
                <a:gd fmla="val 75000" name="adj1"/>
                <a:gd fmla="val 50000" name="adj2"/>
              </a:avLst>
            </a:prstGeom>
            <a:noFill/>
            <a:ln cap="flat" cmpd="sng" w="9525">
              <a:solidFill>
                <a:srgbClr val="CFD7E7">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0"/>
            <p:cNvSpPr txBox="1"/>
            <p:nvPr/>
          </p:nvSpPr>
          <p:spPr>
            <a:xfrm>
              <a:off x="1598517" y="340419"/>
              <a:ext cx="4537863" cy="1140729"/>
            </a:xfrm>
            <a:prstGeom prst="rect">
              <a:avLst/>
            </a:prstGeom>
            <a:noFill/>
            <a:ln>
              <a:noFill/>
            </a:ln>
          </p:spPr>
          <p:txBody>
            <a:bodyPr anchorCtr="0" anchor="t" bIns="10150" lIns="10150" spcFirstLastPara="1" rIns="10150" wrap="square" tIns="10150">
              <a:noAutofit/>
            </a:bodyPr>
            <a:lstStyle/>
            <a:p>
              <a:pPr indent="-171450" lvl="1" marL="171450" marR="0" rtl="0" algn="l">
                <a:lnSpc>
                  <a:spcPct val="90000"/>
                </a:lnSpc>
                <a:spcBef>
                  <a:spcPts val="0"/>
                </a:spcBef>
                <a:spcAft>
                  <a:spcPts val="0"/>
                </a:spcAft>
                <a:buClr>
                  <a:schemeClr val="dk1"/>
                </a:buClr>
                <a:buSzPts val="1600"/>
                <a:buFont typeface="Tahoma"/>
                <a:buChar char="•"/>
              </a:pPr>
              <a:r>
                <a:rPr b="0" i="0" lang="en-GB" sz="1600" u="none" cap="none" strike="noStrike">
                  <a:solidFill>
                    <a:schemeClr val="dk1"/>
                  </a:solidFill>
                  <a:latin typeface="Tahoma"/>
                  <a:ea typeface="Tahoma"/>
                  <a:cs typeface="Tahoma"/>
                  <a:sym typeface="Tahoma"/>
                </a:rPr>
                <a:t>Students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chemeClr val="dk1"/>
                </a:buClr>
                <a:buSzPts val="1600"/>
                <a:buFont typeface="Tahoma"/>
                <a:buChar char="•"/>
              </a:pPr>
              <a:r>
                <a:rPr b="0" i="0" lang="en-GB" sz="1600" u="none" cap="none" strike="noStrike">
                  <a:solidFill>
                    <a:schemeClr val="dk1"/>
                  </a:solidFill>
                  <a:latin typeface="Tahoma"/>
                  <a:ea typeface="Tahoma"/>
                  <a:cs typeface="Tahoma"/>
                  <a:sym typeface="Tahoma"/>
                </a:rPr>
                <a:t>Faculty Members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chemeClr val="dk1"/>
                </a:buClr>
                <a:buSzPts val="1600"/>
                <a:buFont typeface="Tahoma"/>
                <a:buChar char="•"/>
              </a:pPr>
              <a:r>
                <a:rPr b="0" i="0" lang="en-GB" sz="1600" u="none" cap="none" strike="noStrike">
                  <a:solidFill>
                    <a:schemeClr val="dk1"/>
                  </a:solidFill>
                  <a:latin typeface="Tahoma"/>
                  <a:ea typeface="Tahoma"/>
                  <a:cs typeface="Tahoma"/>
                  <a:sym typeface="Tahoma"/>
                </a:rPr>
                <a:t>University Governance</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chemeClr val="dk1"/>
                </a:buClr>
                <a:buSzPts val="1600"/>
                <a:buFont typeface="Tahoma"/>
                <a:buChar char="•"/>
              </a:pPr>
              <a:r>
                <a:rPr b="0" i="0" lang="en-GB" sz="1600" u="none" cap="none" strike="noStrike">
                  <a:solidFill>
                    <a:schemeClr val="dk1"/>
                  </a:solidFill>
                  <a:latin typeface="Tahoma"/>
                  <a:ea typeface="Tahoma"/>
                  <a:cs typeface="Tahoma"/>
                  <a:sym typeface="Tahoma"/>
                </a:rPr>
                <a:t>Non-Teaching Staff</a:t>
              </a:r>
              <a:endParaRPr b="0" i="0" sz="1400" u="none" cap="none" strike="noStrike">
                <a:solidFill>
                  <a:srgbClr val="000000"/>
                </a:solidFill>
                <a:latin typeface="Arial"/>
                <a:ea typeface="Arial"/>
                <a:cs typeface="Arial"/>
                <a:sym typeface="Arial"/>
              </a:endParaRPr>
            </a:p>
          </p:txBody>
        </p:sp>
        <p:sp>
          <p:nvSpPr>
            <p:cNvPr id="173" name="Google Shape;173;p10"/>
            <p:cNvSpPr/>
            <p:nvPr/>
          </p:nvSpPr>
          <p:spPr>
            <a:xfrm>
              <a:off x="35382" y="76438"/>
              <a:ext cx="1769660" cy="1520972"/>
            </a:xfrm>
            <a:prstGeom prst="roundRect">
              <a:avLst>
                <a:gd fmla="val 16667" name="adj"/>
              </a:avLst>
            </a:prstGeom>
            <a:no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0"/>
            <p:cNvSpPr txBox="1"/>
            <p:nvPr/>
          </p:nvSpPr>
          <p:spPr>
            <a:xfrm>
              <a:off x="109630" y="150686"/>
              <a:ext cx="1621164" cy="1372476"/>
            </a:xfrm>
            <a:prstGeom prst="rect">
              <a:avLst/>
            </a:prstGeom>
            <a:noFill/>
            <a:ln>
              <a:noFill/>
            </a:ln>
          </p:spPr>
          <p:txBody>
            <a:bodyPr anchorCtr="0" anchor="ctr" bIns="30475" lIns="60950" spcFirstLastPara="1" rIns="60950" wrap="square" tIns="30475">
              <a:noAutofit/>
            </a:bodyPr>
            <a:lstStyle/>
            <a:p>
              <a:pPr indent="0" lvl="0" marL="0" marR="0" rtl="0" algn="ctr">
                <a:lnSpc>
                  <a:spcPct val="90000"/>
                </a:lnSpc>
                <a:spcBef>
                  <a:spcPts val="0"/>
                </a:spcBef>
                <a:spcAft>
                  <a:spcPts val="0"/>
                </a:spcAft>
                <a:buClr>
                  <a:schemeClr val="dk1"/>
                </a:buClr>
                <a:buSzPts val="1600"/>
                <a:buFont typeface="Tahoma"/>
                <a:buNone/>
              </a:pPr>
              <a:r>
                <a:rPr b="0" i="0" lang="en-GB" sz="1600" u="none" cap="none" strike="noStrike">
                  <a:solidFill>
                    <a:schemeClr val="dk1"/>
                  </a:solidFill>
                  <a:latin typeface="Tahoma"/>
                  <a:ea typeface="Tahoma"/>
                  <a:cs typeface="Tahoma"/>
                  <a:sym typeface="Tahoma"/>
                </a:rPr>
                <a:t>Internal Stakeholders</a:t>
              </a:r>
              <a:endParaRPr b="0" i="0" sz="1600" u="none" cap="none" strike="noStrike">
                <a:solidFill>
                  <a:schemeClr val="dk1"/>
                </a:solidFill>
                <a:latin typeface="Tahoma"/>
                <a:ea typeface="Tahoma"/>
                <a:cs typeface="Tahoma"/>
                <a:sym typeface="Tahoma"/>
              </a:endParaRPr>
            </a:p>
          </p:txBody>
        </p:sp>
        <p:sp>
          <p:nvSpPr>
            <p:cNvPr id="175" name="Google Shape;175;p10"/>
            <p:cNvSpPr/>
            <p:nvPr/>
          </p:nvSpPr>
          <p:spPr>
            <a:xfrm>
              <a:off x="1598517" y="1672228"/>
              <a:ext cx="5108227" cy="1520972"/>
            </a:xfrm>
            <a:prstGeom prst="rightArrow">
              <a:avLst>
                <a:gd fmla="val 75000" name="adj1"/>
                <a:gd fmla="val 50000" name="adj2"/>
              </a:avLst>
            </a:prstGeom>
            <a:noFill/>
            <a:ln cap="flat" cmpd="sng" w="9525">
              <a:solidFill>
                <a:srgbClr val="CFD7E7">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0"/>
            <p:cNvSpPr txBox="1"/>
            <p:nvPr/>
          </p:nvSpPr>
          <p:spPr>
            <a:xfrm>
              <a:off x="1598517" y="1862350"/>
              <a:ext cx="4537863" cy="1140729"/>
            </a:xfrm>
            <a:prstGeom prst="rect">
              <a:avLst/>
            </a:prstGeom>
            <a:noFill/>
            <a:ln>
              <a:noFill/>
            </a:ln>
          </p:spPr>
          <p:txBody>
            <a:bodyPr anchorCtr="0" anchor="t" bIns="9525" lIns="9525" spcFirstLastPara="1" rIns="9525" wrap="square" tIns="9525">
              <a:noAutofit/>
            </a:bodyPr>
            <a:lstStyle/>
            <a:p>
              <a:pPr indent="-114300" lvl="1" marL="114300" marR="0" rtl="0" algn="l">
                <a:lnSpc>
                  <a:spcPct val="90000"/>
                </a:lnSpc>
                <a:spcBef>
                  <a:spcPts val="0"/>
                </a:spcBef>
                <a:spcAft>
                  <a:spcPts val="0"/>
                </a:spcAft>
                <a:buClr>
                  <a:schemeClr val="dk1"/>
                </a:buClr>
                <a:buSzPts val="1500"/>
                <a:buFont typeface="Tahoma"/>
                <a:buChar char="•"/>
              </a:pPr>
              <a:r>
                <a:rPr b="0" i="0" lang="en-GB" sz="1500" u="none" cap="none" strike="noStrike">
                  <a:solidFill>
                    <a:schemeClr val="dk1"/>
                  </a:solidFill>
                  <a:latin typeface="Tahoma"/>
                  <a:ea typeface="Tahoma"/>
                  <a:cs typeface="Tahoma"/>
                  <a:sym typeface="Tahoma"/>
                </a:rPr>
                <a:t>Government Bodies and Accrediting Agencies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dk1"/>
                </a:buClr>
                <a:buSzPts val="1500"/>
                <a:buFont typeface="Tahoma"/>
                <a:buChar char="•"/>
              </a:pPr>
              <a:r>
                <a:rPr b="0" i="0" lang="en-GB" sz="1500" u="none" cap="none" strike="noStrike">
                  <a:solidFill>
                    <a:schemeClr val="dk1"/>
                  </a:solidFill>
                  <a:latin typeface="Tahoma"/>
                  <a:ea typeface="Tahoma"/>
                  <a:cs typeface="Tahoma"/>
                  <a:sym typeface="Tahoma"/>
                </a:rPr>
                <a:t>Employers and Industry Representatives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dk1"/>
                </a:buClr>
                <a:buSzPts val="1500"/>
                <a:buFont typeface="Tahoma"/>
                <a:buChar char="•"/>
              </a:pPr>
              <a:r>
                <a:rPr b="0" i="0" lang="en-GB" sz="1500" u="none" cap="none" strike="noStrike">
                  <a:solidFill>
                    <a:schemeClr val="dk1"/>
                  </a:solidFill>
                  <a:latin typeface="Tahoma"/>
                  <a:ea typeface="Tahoma"/>
                  <a:cs typeface="Tahoma"/>
                  <a:sym typeface="Tahoma"/>
                </a:rPr>
                <a:t>Alumni</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dk1"/>
                </a:buClr>
                <a:buSzPts val="1500"/>
                <a:buFont typeface="Tahoma"/>
                <a:buChar char="•"/>
              </a:pPr>
              <a:r>
                <a:rPr b="0" i="0" lang="en-GB" sz="1500" u="none" cap="none" strike="noStrike">
                  <a:solidFill>
                    <a:schemeClr val="dk1"/>
                  </a:solidFill>
                  <a:latin typeface="Tahoma"/>
                  <a:ea typeface="Tahoma"/>
                  <a:cs typeface="Tahoma"/>
                  <a:sym typeface="Tahoma"/>
                </a:rPr>
                <a:t>Professional Bodies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dk1"/>
                </a:buClr>
                <a:buSzPts val="1500"/>
                <a:buFont typeface="Tahoma"/>
                <a:buChar char="•"/>
              </a:pPr>
              <a:r>
                <a:rPr b="0" i="0" lang="en-GB" sz="1500" u="none" cap="none" strike="noStrike">
                  <a:solidFill>
                    <a:schemeClr val="dk1"/>
                  </a:solidFill>
                  <a:latin typeface="Tahoma"/>
                  <a:ea typeface="Tahoma"/>
                  <a:cs typeface="Tahoma"/>
                  <a:sym typeface="Tahoma"/>
                </a:rPr>
                <a:t>Community</a:t>
              </a:r>
              <a:endParaRPr b="0" i="0" sz="1500" u="none" cap="none" strike="noStrike">
                <a:solidFill>
                  <a:schemeClr val="dk1"/>
                </a:solidFill>
                <a:latin typeface="Tahoma"/>
                <a:ea typeface="Tahoma"/>
                <a:cs typeface="Tahoma"/>
                <a:sym typeface="Tahoma"/>
              </a:endParaRPr>
            </a:p>
          </p:txBody>
        </p:sp>
        <p:sp>
          <p:nvSpPr>
            <p:cNvPr id="177" name="Google Shape;177;p10"/>
            <p:cNvSpPr/>
            <p:nvPr/>
          </p:nvSpPr>
          <p:spPr>
            <a:xfrm>
              <a:off x="72468" y="1673850"/>
              <a:ext cx="1769660" cy="1520972"/>
            </a:xfrm>
            <a:prstGeom prst="roundRect">
              <a:avLst>
                <a:gd fmla="val 16667" name="adj"/>
              </a:avLst>
            </a:prstGeom>
            <a:no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0"/>
            <p:cNvSpPr txBox="1"/>
            <p:nvPr/>
          </p:nvSpPr>
          <p:spPr>
            <a:xfrm>
              <a:off x="146716" y="1748098"/>
              <a:ext cx="1621164" cy="1372476"/>
            </a:xfrm>
            <a:prstGeom prst="rect">
              <a:avLst/>
            </a:prstGeom>
            <a:noFill/>
            <a:ln>
              <a:noFill/>
            </a:ln>
          </p:spPr>
          <p:txBody>
            <a:bodyPr anchorCtr="0" anchor="ctr" bIns="30475" lIns="60950" spcFirstLastPara="1" rIns="60950" wrap="square" tIns="30475">
              <a:noAutofit/>
            </a:bodyPr>
            <a:lstStyle/>
            <a:p>
              <a:pPr indent="0" lvl="0" marL="0" marR="0" rtl="0" algn="ctr">
                <a:lnSpc>
                  <a:spcPct val="90000"/>
                </a:lnSpc>
                <a:spcBef>
                  <a:spcPts val="0"/>
                </a:spcBef>
                <a:spcAft>
                  <a:spcPts val="0"/>
                </a:spcAft>
                <a:buClr>
                  <a:schemeClr val="dk1"/>
                </a:buClr>
                <a:buSzPts val="1600"/>
                <a:buFont typeface="Tahoma"/>
                <a:buNone/>
              </a:pPr>
              <a:r>
                <a:rPr b="0" i="0" lang="en-GB" sz="1600" u="none" cap="none" strike="noStrike">
                  <a:solidFill>
                    <a:schemeClr val="dk1"/>
                  </a:solidFill>
                  <a:latin typeface="Tahoma"/>
                  <a:ea typeface="Tahoma"/>
                  <a:cs typeface="Tahoma"/>
                  <a:sym typeface="Tahoma"/>
                </a:rPr>
                <a:t>External Stakeholders</a:t>
              </a:r>
              <a:endParaRPr b="0" i="0" sz="1600" u="none" cap="none" strike="noStrike">
                <a:solidFill>
                  <a:schemeClr val="dk1"/>
                </a:solidFill>
                <a:latin typeface="Tahoma"/>
                <a:ea typeface="Tahoma"/>
                <a:cs typeface="Tahoma"/>
                <a:sym typeface="Tahoma"/>
              </a:endParaRPr>
            </a:p>
          </p:txBody>
        </p:sp>
      </p:grpSp>
      <p:sp>
        <p:nvSpPr>
          <p:cNvPr id="179" name="Google Shape;179;p10"/>
          <p:cNvSpPr txBox="1"/>
          <p:nvPr/>
        </p:nvSpPr>
        <p:spPr>
          <a:xfrm>
            <a:off x="304800" y="644238"/>
            <a:ext cx="8229600" cy="8726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ahoma"/>
              <a:buNone/>
            </a:pPr>
            <a:r>
              <a:rPr b="0" i="0" lang="en-GB" sz="2800" u="none" cap="none" strike="noStrike">
                <a:solidFill>
                  <a:schemeClr val="dk1"/>
                </a:solidFill>
                <a:latin typeface="Tahoma"/>
                <a:ea typeface="Tahoma"/>
                <a:cs typeface="Tahoma"/>
                <a:sym typeface="Tahoma"/>
              </a:rPr>
              <a:t>Stakeholder Engagement: Incorporation and Measuring</a:t>
            </a:r>
            <a:endParaRPr b="0" i="0" sz="1400" u="none" cap="none" strike="noStrike">
              <a:solidFill>
                <a:srgbClr val="000000"/>
              </a:solidFill>
              <a:latin typeface="Arial"/>
              <a:ea typeface="Arial"/>
              <a:cs typeface="Arial"/>
              <a:sym typeface="Arial"/>
            </a:endParaRPr>
          </a:p>
        </p:txBody>
      </p:sp>
      <p:sp>
        <p:nvSpPr>
          <p:cNvPr id="180" name="Google Shape;180;p10"/>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181" name="Google Shape;181;p10"/>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182" name="Google Shape;182;p10"/>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183" name="Google Shape;183;p10"/>
          <p:cNvPicPr preferRelativeResize="0"/>
          <p:nvPr/>
        </p:nvPicPr>
        <p:blipFill rotWithShape="1">
          <a:blip r:embed="rId5">
            <a:alphaModFix/>
          </a:blip>
          <a:srcRect b="0" l="0" r="0" t="0"/>
          <a:stretch/>
        </p:blipFill>
        <p:spPr>
          <a:xfrm>
            <a:off x="3715704" y="132082"/>
            <a:ext cx="1407792" cy="407668"/>
          </a:xfrm>
          <a:prstGeom prst="rect">
            <a:avLst/>
          </a:prstGeom>
          <a:noFill/>
          <a:ln>
            <a:noFill/>
          </a:ln>
        </p:spPr>
      </p:pic>
      <p:pic>
        <p:nvPicPr>
          <p:cNvPr id="184" name="Google Shape;184;p10"/>
          <p:cNvPicPr preferRelativeResize="0"/>
          <p:nvPr/>
        </p:nvPicPr>
        <p:blipFill rotWithShape="1">
          <a:blip r:embed="rId6">
            <a:alphaModFix amt="46000"/>
          </a:blip>
          <a:srcRect b="0" l="0" r="0" t="0"/>
          <a:stretch/>
        </p:blipFill>
        <p:spPr>
          <a:xfrm>
            <a:off x="6713646" y="2177861"/>
            <a:ext cx="2202568" cy="1419624"/>
          </a:xfrm>
          <a:prstGeom prst="rect">
            <a:avLst/>
          </a:prstGeom>
          <a:noFill/>
          <a:ln>
            <a:noFill/>
          </a:ln>
        </p:spPr>
      </p:pic>
      <p:sp>
        <p:nvSpPr>
          <p:cNvPr id="185" name="Google Shape;185;p10"/>
          <p:cNvSpPr txBox="1"/>
          <p:nvPr/>
        </p:nvSpPr>
        <p:spPr>
          <a:xfrm>
            <a:off x="133996" y="1056948"/>
            <a:ext cx="8229600" cy="8726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190" name="Shape 190"/>
        <p:cNvGrpSpPr/>
        <p:nvPr/>
      </p:nvGrpSpPr>
      <p:grpSpPr>
        <a:xfrm>
          <a:off x="0" y="0"/>
          <a:ext cx="0" cy="0"/>
          <a:chOff x="0" y="0"/>
          <a:chExt cx="0" cy="0"/>
        </a:xfrm>
      </p:grpSpPr>
      <p:sp>
        <p:nvSpPr>
          <p:cNvPr id="191" name="Google Shape;191;g35900f73a48_0_38"/>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192" name="Google Shape;192;g35900f73a48_0_38"/>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193" name="Google Shape;193;g35900f73a48_0_38"/>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194" name="Google Shape;194;g35900f73a48_0_38"/>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195" name="Google Shape;195;g35900f73a48_0_38"/>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196" name="Google Shape;196;g35900f73a48_0_38"/>
          <p:cNvSpPr/>
          <p:nvPr/>
        </p:nvSpPr>
        <p:spPr>
          <a:xfrm>
            <a:off x="342444" y="1010736"/>
            <a:ext cx="8229300" cy="431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GB" sz="3600">
                <a:latin typeface="Tahoma"/>
                <a:ea typeface="Tahoma"/>
                <a:cs typeface="Tahoma"/>
                <a:sym typeface="Tahoma"/>
              </a:rPr>
              <a:t>Stakeholder engagement ?</a:t>
            </a:r>
            <a:endParaRPr sz="3600">
              <a:latin typeface="Tahoma"/>
              <a:ea typeface="Tahoma"/>
              <a:cs typeface="Tahoma"/>
              <a:sym typeface="Tahoma"/>
            </a:endParaRPr>
          </a:p>
        </p:txBody>
      </p:sp>
      <p:sp>
        <p:nvSpPr>
          <p:cNvPr id="197" name="Google Shape;197;g35900f73a48_0_38"/>
          <p:cNvSpPr/>
          <p:nvPr/>
        </p:nvSpPr>
        <p:spPr>
          <a:xfrm>
            <a:off x="703764" y="1911484"/>
            <a:ext cx="8064300" cy="1983600"/>
          </a:xfrm>
          <a:prstGeom prst="rect">
            <a:avLst/>
          </a:prstGeom>
          <a:noFill/>
          <a:ln>
            <a:noFill/>
          </a:ln>
        </p:spPr>
        <p:txBody>
          <a:bodyPr anchorCtr="0" anchor="t" bIns="45000" lIns="90000" spcFirstLastPara="1" rIns="90000" wrap="square" tIns="45000">
            <a:noAutofit/>
          </a:bodyPr>
          <a:lstStyle/>
          <a:p>
            <a:pPr indent="-342720" lvl="0" marL="343080" marR="0" rtl="0" algn="just">
              <a:lnSpc>
                <a:spcPct val="100000"/>
              </a:lnSpc>
              <a:spcBef>
                <a:spcPts val="601"/>
              </a:spcBef>
              <a:spcAft>
                <a:spcPts val="0"/>
              </a:spcAft>
              <a:buClr>
                <a:srgbClr val="000000"/>
              </a:buClr>
              <a:buSzPts val="1800"/>
              <a:buFont typeface="Arial"/>
              <a:buChar char="•"/>
            </a:pPr>
            <a:r>
              <a:t/>
            </a:r>
            <a:endParaRPr b="0" i="0" sz="1400" u="none" cap="none" strike="noStrike">
              <a:solidFill>
                <a:srgbClr val="000000"/>
              </a:solidFill>
              <a:latin typeface="Arial"/>
              <a:ea typeface="Arial"/>
              <a:cs typeface="Arial"/>
              <a:sym typeface="Arial"/>
            </a:endParaRPr>
          </a:p>
        </p:txBody>
      </p:sp>
      <p:pic>
        <p:nvPicPr>
          <p:cNvPr id="198" name="Google Shape;198;g35900f73a48_0_38"/>
          <p:cNvPicPr preferRelativeResize="0"/>
          <p:nvPr/>
        </p:nvPicPr>
        <p:blipFill>
          <a:blip r:embed="rId6">
            <a:alphaModFix/>
          </a:blip>
          <a:stretch>
            <a:fillRect/>
          </a:stretch>
        </p:blipFill>
        <p:spPr>
          <a:xfrm>
            <a:off x="2712931" y="1471838"/>
            <a:ext cx="2946469" cy="333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12" scaled="0"/>
        </a:gradFill>
      </p:bgPr>
    </p:bg>
    <p:spTree>
      <p:nvGrpSpPr>
        <p:cNvPr id="203" name="Shape 203"/>
        <p:cNvGrpSpPr/>
        <p:nvPr/>
      </p:nvGrpSpPr>
      <p:grpSpPr>
        <a:xfrm>
          <a:off x="0" y="0"/>
          <a:ext cx="0" cy="0"/>
          <a:chOff x="0" y="0"/>
          <a:chExt cx="0" cy="0"/>
        </a:xfrm>
      </p:grpSpPr>
      <p:sp>
        <p:nvSpPr>
          <p:cNvPr id="204" name="Google Shape;204;g35900f73a48_0_62"/>
          <p:cNvSpPr txBox="1"/>
          <p:nvPr/>
        </p:nvSpPr>
        <p:spPr>
          <a:xfrm>
            <a:off x="327984" y="4840024"/>
            <a:ext cx="8568900" cy="3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GB" sz="800" u="none" cap="none" strike="noStrike">
                <a:solidFill>
                  <a:schemeClr val="dk2"/>
                </a:solidFill>
                <a:latin typeface="Calibri"/>
                <a:ea typeface="Calibri"/>
                <a:cs typeface="Calibri"/>
                <a:sym typeface="Calibri"/>
              </a:rPr>
              <a:t>"</a:t>
            </a:r>
            <a:r>
              <a:rPr b="0" i="1" lang="en-GB" sz="800" u="none" cap="none" strike="noStrik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Neither the European Union nor the granting authority can be."</a:t>
            </a:r>
            <a:endParaRPr b="0" i="0" sz="1400" u="none" cap="none" strike="noStrike">
              <a:solidFill>
                <a:srgbClr val="000000"/>
              </a:solidFill>
              <a:latin typeface="Arial"/>
              <a:ea typeface="Arial"/>
              <a:cs typeface="Arial"/>
              <a:sym typeface="Arial"/>
            </a:endParaRPr>
          </a:p>
        </p:txBody>
      </p:sp>
      <p:pic>
        <p:nvPicPr>
          <p:cNvPr descr="C:\Users\brani\Downloads\eu_funded_en.jpg" id="205" name="Google Shape;205;g35900f73a48_0_62"/>
          <p:cNvPicPr preferRelativeResize="0"/>
          <p:nvPr/>
        </p:nvPicPr>
        <p:blipFill rotWithShape="1">
          <a:blip r:embed="rId3">
            <a:alphaModFix/>
          </a:blip>
          <a:srcRect b="0" l="0" r="0" t="0"/>
          <a:stretch/>
        </p:blipFill>
        <p:spPr>
          <a:xfrm>
            <a:off x="313984" y="250488"/>
            <a:ext cx="2174785" cy="457200"/>
          </a:xfrm>
          <a:prstGeom prst="rect">
            <a:avLst/>
          </a:prstGeom>
          <a:noFill/>
          <a:ln>
            <a:noFill/>
          </a:ln>
        </p:spPr>
      </p:pic>
      <p:pic>
        <p:nvPicPr>
          <p:cNvPr descr="Sustainable Development Goals SDGs Goal 4: Quality, 48% OFF" id="206" name="Google Shape;206;g35900f73a48_0_62"/>
          <p:cNvPicPr preferRelativeResize="0"/>
          <p:nvPr/>
        </p:nvPicPr>
        <p:blipFill rotWithShape="1">
          <a:blip r:embed="rId4">
            <a:alphaModFix/>
          </a:blip>
          <a:srcRect b="0" l="0" r="0" t="0"/>
          <a:stretch/>
        </p:blipFill>
        <p:spPr>
          <a:xfrm>
            <a:off x="8176367" y="248601"/>
            <a:ext cx="653649" cy="653649"/>
          </a:xfrm>
          <a:prstGeom prst="rect">
            <a:avLst/>
          </a:prstGeom>
          <a:noFill/>
          <a:ln>
            <a:noFill/>
          </a:ln>
        </p:spPr>
      </p:pic>
      <p:sp>
        <p:nvSpPr>
          <p:cNvPr id="207" name="Google Shape;207;g35900f73a48_0_62"/>
          <p:cNvSpPr/>
          <p:nvPr/>
        </p:nvSpPr>
        <p:spPr>
          <a:xfrm>
            <a:off x="3995935" y="250488"/>
            <a:ext cx="1152000" cy="457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LOGO</a:t>
            </a:r>
            <a:endParaRPr b="0" i="0" sz="1800" u="none" cap="none" strike="noStrike">
              <a:solidFill>
                <a:schemeClr val="lt1"/>
              </a:solidFill>
              <a:latin typeface="Calibri"/>
              <a:ea typeface="Calibri"/>
              <a:cs typeface="Calibri"/>
              <a:sym typeface="Calibri"/>
            </a:endParaRPr>
          </a:p>
        </p:txBody>
      </p:sp>
      <p:pic>
        <p:nvPicPr>
          <p:cNvPr id="208" name="Google Shape;208;g35900f73a48_0_62"/>
          <p:cNvPicPr preferRelativeResize="0"/>
          <p:nvPr/>
        </p:nvPicPr>
        <p:blipFill rotWithShape="1">
          <a:blip r:embed="rId5">
            <a:alphaModFix/>
          </a:blip>
          <a:srcRect b="0" l="0" r="0" t="0"/>
          <a:stretch/>
        </p:blipFill>
        <p:spPr>
          <a:xfrm>
            <a:off x="3484607" y="185132"/>
            <a:ext cx="2174786" cy="629773"/>
          </a:xfrm>
          <a:prstGeom prst="rect">
            <a:avLst/>
          </a:prstGeom>
          <a:noFill/>
          <a:ln>
            <a:noFill/>
          </a:ln>
        </p:spPr>
      </p:pic>
      <p:sp>
        <p:nvSpPr>
          <p:cNvPr id="209" name="Google Shape;209;g35900f73a48_0_62"/>
          <p:cNvSpPr/>
          <p:nvPr/>
        </p:nvSpPr>
        <p:spPr>
          <a:xfrm>
            <a:off x="342444" y="1010736"/>
            <a:ext cx="8229300" cy="431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GB" sz="3600">
                <a:latin typeface="Tahoma"/>
                <a:ea typeface="Tahoma"/>
                <a:cs typeface="Tahoma"/>
                <a:sym typeface="Tahoma"/>
              </a:rPr>
              <a:t>Asking right questions</a:t>
            </a:r>
            <a:endParaRPr sz="3600">
              <a:latin typeface="Tahoma"/>
              <a:ea typeface="Tahoma"/>
              <a:cs typeface="Tahoma"/>
              <a:sym typeface="Tahoma"/>
            </a:endParaRPr>
          </a:p>
        </p:txBody>
      </p:sp>
      <p:sp>
        <p:nvSpPr>
          <p:cNvPr id="210" name="Google Shape;210;g35900f73a48_0_62"/>
          <p:cNvSpPr/>
          <p:nvPr/>
        </p:nvSpPr>
        <p:spPr>
          <a:xfrm>
            <a:off x="703769" y="1911475"/>
            <a:ext cx="3868200" cy="1983600"/>
          </a:xfrm>
          <a:prstGeom prst="rect">
            <a:avLst/>
          </a:prstGeom>
          <a:noFill/>
          <a:ln>
            <a:noFill/>
          </a:ln>
        </p:spPr>
        <p:txBody>
          <a:bodyPr anchorCtr="0" anchor="t" bIns="45000" lIns="90000" spcFirstLastPara="1" rIns="90000" wrap="square" tIns="45000">
            <a:noAutofit/>
          </a:bodyPr>
          <a:lstStyle/>
          <a:p>
            <a:pPr indent="-387170" lvl="0" marL="343080" marR="0" rtl="0" algn="just">
              <a:lnSpc>
                <a:spcPct val="100000"/>
              </a:lnSpc>
              <a:spcBef>
                <a:spcPts val="601"/>
              </a:spcBef>
              <a:spcAft>
                <a:spcPts val="0"/>
              </a:spcAft>
              <a:buClr>
                <a:srgbClr val="000000"/>
              </a:buClr>
              <a:buSzPts val="2500"/>
              <a:buFont typeface="Arial"/>
              <a:buChar char="•"/>
            </a:pPr>
            <a:r>
              <a:rPr lang="en-GB" sz="2100"/>
              <a:t>It is important to know what kind of questions to ask from different stakeholders</a:t>
            </a:r>
            <a:endParaRPr b="0" i="0" sz="2100" u="none" cap="none" strike="noStrike">
              <a:solidFill>
                <a:srgbClr val="000000"/>
              </a:solidFill>
              <a:latin typeface="Arial"/>
              <a:ea typeface="Arial"/>
              <a:cs typeface="Arial"/>
              <a:sym typeface="Arial"/>
            </a:endParaRPr>
          </a:p>
        </p:txBody>
      </p:sp>
      <p:sp>
        <p:nvSpPr>
          <p:cNvPr id="211" name="Google Shape;211;g35900f73a48_0_62"/>
          <p:cNvSpPr txBox="1"/>
          <p:nvPr/>
        </p:nvSpPr>
        <p:spPr>
          <a:xfrm>
            <a:off x="4976750" y="2105350"/>
            <a:ext cx="3868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200">
                <a:solidFill>
                  <a:schemeClr val="dk1"/>
                </a:solidFill>
                <a:latin typeface="Calibri"/>
                <a:ea typeface="Calibri"/>
                <a:cs typeface="Calibri"/>
                <a:sym typeface="Calibri"/>
              </a:rPr>
              <a:t>Let’s try one activity</a:t>
            </a:r>
            <a:endParaRPr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8000">
              <a:schemeClr val="lt1"/>
            </a:gs>
            <a:gs pos="67000">
              <a:schemeClr val="lt1"/>
            </a:gs>
            <a:gs pos="92000">
              <a:schemeClr val="lt1"/>
            </a:gs>
            <a:gs pos="100000">
              <a:srgbClr val="FF0000"/>
            </a:gs>
          </a:gsLst>
          <a:lin ang="5400000" scaled="0"/>
        </a:gradFill>
      </p:bgPr>
    </p:bg>
    <p:spTree>
      <p:nvGrpSpPr>
        <p:cNvPr id="216" name="Shape 216"/>
        <p:cNvGrpSpPr/>
        <p:nvPr/>
      </p:nvGrpSpPr>
      <p:grpSpPr>
        <a:xfrm>
          <a:off x="0" y="0"/>
          <a:ext cx="0" cy="0"/>
          <a:chOff x="0" y="0"/>
          <a:chExt cx="0" cy="0"/>
        </a:xfrm>
      </p:grpSpPr>
      <p:sp>
        <p:nvSpPr>
          <p:cNvPr id="217" name="Google Shape;217;p11"/>
          <p:cNvSpPr txBox="1"/>
          <p:nvPr/>
        </p:nvSpPr>
        <p:spPr>
          <a:xfrm>
            <a:off x="304800" y="478495"/>
            <a:ext cx="8229600" cy="8726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ahoma"/>
              <a:buNone/>
            </a:pPr>
            <a:r>
              <a:rPr b="0" i="0" lang="en-GB" sz="2800" u="none" cap="none" strike="noStrike">
                <a:solidFill>
                  <a:schemeClr val="dk1"/>
                </a:solidFill>
                <a:latin typeface="Tahoma"/>
                <a:ea typeface="Tahoma"/>
                <a:cs typeface="Tahoma"/>
                <a:sym typeface="Tahoma"/>
              </a:rPr>
              <a:t>Asking the Right Questions: Students and Faculty</a:t>
            </a:r>
            <a:endParaRPr b="0" i="0" sz="2800" u="none" cap="none" strike="noStrike">
              <a:solidFill>
                <a:schemeClr val="dk1"/>
              </a:solidFill>
              <a:latin typeface="Tahoma"/>
              <a:ea typeface="Tahoma"/>
              <a:cs typeface="Tahoma"/>
              <a:sym typeface="Tahoma"/>
            </a:endParaRPr>
          </a:p>
        </p:txBody>
      </p:sp>
      <p:sp>
        <p:nvSpPr>
          <p:cNvPr id="218" name="Google Shape;218;p11"/>
          <p:cNvSpPr txBox="1"/>
          <p:nvPr>
            <p:ph idx="11" type="ftr"/>
          </p:nvPr>
        </p:nvSpPr>
        <p:spPr>
          <a:xfrm>
            <a:off x="971600" y="4836242"/>
            <a:ext cx="7632848" cy="27384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100">
                <a:solidFill>
                  <a:schemeClr val="lt1"/>
                </a:solidFill>
              </a:rPr>
              <a:t>Quality Assurance for Reform and Transformation of HEIs in Uzbekistan - QUARTZ</a:t>
            </a:r>
            <a:endParaRPr/>
          </a:p>
        </p:txBody>
      </p:sp>
      <p:pic>
        <p:nvPicPr>
          <p:cNvPr descr="C:\Users\brani\Downloads\eu_funded_en.jpg" id="219" name="Google Shape;219;p11"/>
          <p:cNvPicPr preferRelativeResize="0"/>
          <p:nvPr/>
        </p:nvPicPr>
        <p:blipFill rotWithShape="1">
          <a:blip r:embed="rId3">
            <a:alphaModFix/>
          </a:blip>
          <a:srcRect b="0" l="0" r="0" t="0"/>
          <a:stretch/>
        </p:blipFill>
        <p:spPr>
          <a:xfrm>
            <a:off x="539552" y="162534"/>
            <a:ext cx="1726406" cy="362938"/>
          </a:xfrm>
          <a:prstGeom prst="rect">
            <a:avLst/>
          </a:prstGeom>
          <a:noFill/>
          <a:ln>
            <a:noFill/>
          </a:ln>
        </p:spPr>
      </p:pic>
      <p:pic>
        <p:nvPicPr>
          <p:cNvPr descr="Sustainable Development Goals SDGs Goal 4: Quality, 48% OFF" id="220" name="Google Shape;220;p11"/>
          <p:cNvPicPr preferRelativeResize="0"/>
          <p:nvPr/>
        </p:nvPicPr>
        <p:blipFill rotWithShape="1">
          <a:blip r:embed="rId4">
            <a:alphaModFix/>
          </a:blip>
          <a:srcRect b="0" l="0" r="0" t="0"/>
          <a:stretch/>
        </p:blipFill>
        <p:spPr>
          <a:xfrm>
            <a:off x="8122745" y="162534"/>
            <a:ext cx="481703" cy="481703"/>
          </a:xfrm>
          <a:prstGeom prst="rect">
            <a:avLst/>
          </a:prstGeom>
          <a:noFill/>
          <a:ln>
            <a:noFill/>
          </a:ln>
        </p:spPr>
      </p:pic>
      <p:pic>
        <p:nvPicPr>
          <p:cNvPr id="221" name="Google Shape;221;p11"/>
          <p:cNvPicPr preferRelativeResize="0"/>
          <p:nvPr/>
        </p:nvPicPr>
        <p:blipFill rotWithShape="1">
          <a:blip r:embed="rId5">
            <a:alphaModFix/>
          </a:blip>
          <a:srcRect b="0" l="0" r="0" t="0"/>
          <a:stretch/>
        </p:blipFill>
        <p:spPr>
          <a:xfrm>
            <a:off x="3715704" y="132082"/>
            <a:ext cx="1407792" cy="407668"/>
          </a:xfrm>
          <a:prstGeom prst="rect">
            <a:avLst/>
          </a:prstGeom>
          <a:noFill/>
          <a:ln>
            <a:noFill/>
          </a:ln>
        </p:spPr>
      </p:pic>
      <p:grpSp>
        <p:nvGrpSpPr>
          <p:cNvPr id="222" name="Google Shape;222;p11"/>
          <p:cNvGrpSpPr/>
          <p:nvPr/>
        </p:nvGrpSpPr>
        <p:grpSpPr>
          <a:xfrm>
            <a:off x="107504" y="1279478"/>
            <a:ext cx="9000999" cy="3552891"/>
            <a:chOff x="0" y="3872"/>
            <a:chExt cx="9000999" cy="3552891"/>
          </a:xfrm>
        </p:grpSpPr>
        <p:sp>
          <p:nvSpPr>
            <p:cNvPr id="223" name="Google Shape;223;p11"/>
            <p:cNvSpPr/>
            <p:nvPr/>
          </p:nvSpPr>
          <p:spPr>
            <a:xfrm>
              <a:off x="0" y="3872"/>
              <a:ext cx="9000999" cy="314427"/>
            </a:xfrm>
            <a:prstGeom prst="roundRect">
              <a:avLst>
                <a:gd fmla="val 16667" name="adj"/>
              </a:avLst>
            </a:prstGeom>
            <a:gradFill>
              <a:gsLst>
                <a:gs pos="0">
                  <a:srgbClr val="9FC3FF"/>
                </a:gs>
                <a:gs pos="35000">
                  <a:srgbClr val="BDD5FF"/>
                </a:gs>
                <a:gs pos="100000">
                  <a:srgbClr val="E4EEFF"/>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1"/>
            <p:cNvSpPr txBox="1"/>
            <p:nvPr/>
          </p:nvSpPr>
          <p:spPr>
            <a:xfrm>
              <a:off x="15349" y="19221"/>
              <a:ext cx="8970301" cy="28372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dk1"/>
                </a:buClr>
                <a:buSzPts val="1900"/>
                <a:buFont typeface="Tahoma"/>
                <a:buNone/>
              </a:pPr>
              <a:r>
                <a:rPr b="0" i="0" lang="en-GB" sz="1900" u="none" cap="none" strike="noStrike">
                  <a:solidFill>
                    <a:schemeClr val="dk1"/>
                  </a:solidFill>
                  <a:latin typeface="Tahoma"/>
                  <a:ea typeface="Tahoma"/>
                  <a:cs typeface="Tahoma"/>
                  <a:sym typeface="Tahoma"/>
                </a:rPr>
                <a:t>Students</a:t>
              </a:r>
              <a:endParaRPr b="0" i="0" sz="1900" u="none" cap="none" strike="noStrike">
                <a:solidFill>
                  <a:schemeClr val="dk1"/>
                </a:solidFill>
                <a:latin typeface="Calibri"/>
                <a:ea typeface="Calibri"/>
                <a:cs typeface="Calibri"/>
                <a:sym typeface="Calibri"/>
              </a:endParaRPr>
            </a:p>
          </p:txBody>
        </p:sp>
        <p:sp>
          <p:nvSpPr>
            <p:cNvPr id="225" name="Google Shape;225;p11"/>
            <p:cNvSpPr/>
            <p:nvPr/>
          </p:nvSpPr>
          <p:spPr>
            <a:xfrm>
              <a:off x="0" y="318300"/>
              <a:ext cx="9000999" cy="153705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1"/>
            <p:cNvSpPr txBox="1"/>
            <p:nvPr/>
          </p:nvSpPr>
          <p:spPr>
            <a:xfrm>
              <a:off x="0" y="318300"/>
              <a:ext cx="9000999" cy="1537052"/>
            </a:xfrm>
            <a:prstGeom prst="rect">
              <a:avLst/>
            </a:prstGeom>
            <a:noFill/>
            <a:ln>
              <a:noFill/>
            </a:ln>
          </p:spPr>
          <p:txBody>
            <a:bodyPr anchorCtr="0" anchor="t" bIns="17775" lIns="285775" spcFirstLastPara="1" rIns="99550" wrap="square" tIns="17775">
              <a:noAutofit/>
            </a:bodyPr>
            <a:lstStyle/>
            <a:p>
              <a:pPr indent="-114300" lvl="1" marL="114300" marR="0" rtl="0" algn="l">
                <a:lnSpc>
                  <a:spcPct val="90000"/>
                </a:lnSpc>
                <a:spcBef>
                  <a:spcPts val="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How effectively are </a:t>
              </a:r>
              <a:r>
                <a:rPr b="1" i="0" lang="en-GB" sz="1400" u="none" cap="none" strike="noStrike">
                  <a:solidFill>
                    <a:schemeClr val="dk1"/>
                  </a:solidFill>
                  <a:latin typeface="Tahoma"/>
                  <a:ea typeface="Tahoma"/>
                  <a:cs typeface="Tahoma"/>
                  <a:sym typeface="Tahoma"/>
                </a:rPr>
                <a:t>we gauging student satisfaction </a:t>
              </a:r>
              <a:r>
                <a:rPr b="0" i="0" lang="en-GB" sz="1400" u="none" cap="none" strike="noStrike">
                  <a:solidFill>
                    <a:schemeClr val="dk1"/>
                  </a:solidFill>
                  <a:latin typeface="Tahoma"/>
                  <a:ea typeface="Tahoma"/>
                  <a:cs typeface="Tahoma"/>
                  <a:sym typeface="Tahoma"/>
                </a:rPr>
                <a:t>with our programme content, delivery and assessment methods?</a:t>
              </a:r>
              <a:endParaRPr b="0" i="1" sz="600" u="none" cap="none" strike="noStrike">
                <a:solidFill>
                  <a:schemeClr val="dk1"/>
                </a:solidFill>
                <a:latin typeface="Tahoma"/>
                <a:ea typeface="Tahoma"/>
                <a:cs typeface="Tahoma"/>
                <a:sym typeface="Tahoma"/>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What mechanisms do we have in place to </a:t>
              </a:r>
              <a:r>
                <a:rPr b="1" i="0" lang="en-GB" sz="1400" u="none" cap="none" strike="noStrike">
                  <a:solidFill>
                    <a:schemeClr val="dk1"/>
                  </a:solidFill>
                  <a:latin typeface="Tahoma"/>
                  <a:ea typeface="Tahoma"/>
                  <a:cs typeface="Tahoma"/>
                  <a:sym typeface="Tahoma"/>
                </a:rPr>
                <a:t>encourage and facilitate meaningful student participation</a:t>
              </a:r>
              <a:r>
                <a:rPr b="0" i="0" lang="en-GB" sz="1400" u="none" cap="none" strike="noStrike">
                  <a:solidFill>
                    <a:schemeClr val="dk1"/>
                  </a:solidFill>
                  <a:latin typeface="Tahoma"/>
                  <a:ea typeface="Tahoma"/>
                  <a:cs typeface="Tahoma"/>
                  <a:sym typeface="Tahoma"/>
                </a:rPr>
                <a:t> in feedback and decision-making processes?</a:t>
              </a:r>
              <a:endParaRPr b="0" i="1" sz="1400" u="none" cap="none" strike="noStrike">
                <a:solidFill>
                  <a:schemeClr val="dk1"/>
                </a:solidFill>
                <a:latin typeface="Tahoma"/>
                <a:ea typeface="Tahoma"/>
                <a:cs typeface="Tahoma"/>
                <a:sym typeface="Tahoma"/>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How are we </a:t>
              </a:r>
              <a:r>
                <a:rPr b="1" i="0" lang="en-GB" sz="1400" u="none" cap="none" strike="noStrike">
                  <a:solidFill>
                    <a:schemeClr val="dk1"/>
                  </a:solidFill>
                  <a:latin typeface="Tahoma"/>
                  <a:ea typeface="Tahoma"/>
                  <a:cs typeface="Tahoma"/>
                  <a:sym typeface="Tahoma"/>
                </a:rPr>
                <a:t>monitoring and addressing factors that influence student retention </a:t>
              </a:r>
              <a:r>
                <a:rPr b="0" i="0" lang="en-GB" sz="1400" u="none" cap="none" strike="noStrike">
                  <a:solidFill>
                    <a:schemeClr val="dk1"/>
                  </a:solidFill>
                  <a:latin typeface="Tahoma"/>
                  <a:ea typeface="Tahoma"/>
                  <a:cs typeface="Tahoma"/>
                  <a:sym typeface="Tahoma"/>
                </a:rPr>
                <a:t>and successful programme completion?</a:t>
              </a:r>
              <a:endParaRPr b="0" i="0" sz="1400" u="none" cap="none" strike="noStrike">
                <a:solidFill>
                  <a:srgbClr val="000000"/>
                </a:solidFill>
                <a:latin typeface="Arial"/>
                <a:ea typeface="Arial"/>
                <a:cs typeface="Arial"/>
                <a:sym typeface="Arial"/>
              </a:endParaRPr>
            </a:p>
          </p:txBody>
        </p:sp>
        <p:sp>
          <p:nvSpPr>
            <p:cNvPr id="227" name="Google Shape;227;p11"/>
            <p:cNvSpPr/>
            <p:nvPr/>
          </p:nvSpPr>
          <p:spPr>
            <a:xfrm>
              <a:off x="0" y="1680370"/>
              <a:ext cx="9000999" cy="403520"/>
            </a:xfrm>
            <a:prstGeom prst="roundRect">
              <a:avLst>
                <a:gd fmla="val 16667" name="adj"/>
              </a:avLst>
            </a:prstGeom>
            <a:gradFill>
              <a:gsLst>
                <a:gs pos="0">
                  <a:srgbClr val="9FC3FF"/>
                </a:gs>
                <a:gs pos="35000">
                  <a:srgbClr val="BDD5FF"/>
                </a:gs>
                <a:gs pos="100000">
                  <a:srgbClr val="E4EEFF"/>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1"/>
            <p:cNvSpPr txBox="1"/>
            <p:nvPr/>
          </p:nvSpPr>
          <p:spPr>
            <a:xfrm>
              <a:off x="19698" y="1700068"/>
              <a:ext cx="8961603" cy="364124"/>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dk1"/>
                </a:buClr>
                <a:buSzPts val="1900"/>
                <a:buFont typeface="Tahoma"/>
                <a:buNone/>
              </a:pPr>
              <a:r>
                <a:rPr b="0" i="0" lang="en-GB" sz="1900" u="none" cap="none" strike="noStrike">
                  <a:solidFill>
                    <a:schemeClr val="dk1"/>
                  </a:solidFill>
                  <a:latin typeface="Tahoma"/>
                  <a:ea typeface="Tahoma"/>
                  <a:cs typeface="Tahoma"/>
                  <a:sym typeface="Tahoma"/>
                </a:rPr>
                <a:t>Faculty Members</a:t>
              </a:r>
              <a:endParaRPr b="0" i="0" sz="1400" u="none" cap="none" strike="noStrike">
                <a:solidFill>
                  <a:srgbClr val="000000"/>
                </a:solidFill>
                <a:latin typeface="Arial"/>
                <a:ea typeface="Arial"/>
                <a:cs typeface="Arial"/>
                <a:sym typeface="Arial"/>
              </a:endParaRPr>
            </a:p>
          </p:txBody>
        </p:sp>
        <p:sp>
          <p:nvSpPr>
            <p:cNvPr id="229" name="Google Shape;229;p11"/>
            <p:cNvSpPr/>
            <p:nvPr/>
          </p:nvSpPr>
          <p:spPr>
            <a:xfrm>
              <a:off x="0" y="2258873"/>
              <a:ext cx="9000999" cy="12978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1"/>
            <p:cNvSpPr txBox="1"/>
            <p:nvPr/>
          </p:nvSpPr>
          <p:spPr>
            <a:xfrm>
              <a:off x="0" y="2258873"/>
              <a:ext cx="9000999" cy="1297890"/>
            </a:xfrm>
            <a:prstGeom prst="rect">
              <a:avLst/>
            </a:prstGeom>
            <a:noFill/>
            <a:ln>
              <a:noFill/>
            </a:ln>
          </p:spPr>
          <p:txBody>
            <a:bodyPr anchorCtr="0" anchor="t" bIns="17775" lIns="285775" spcFirstLastPara="1" rIns="99550" wrap="square" tIns="17775">
              <a:noAutofit/>
            </a:bodyPr>
            <a:lstStyle/>
            <a:p>
              <a:pPr indent="-114300" lvl="1" marL="114300" marR="0" rtl="0" algn="l">
                <a:lnSpc>
                  <a:spcPct val="90000"/>
                </a:lnSpc>
                <a:spcBef>
                  <a:spcPts val="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To what extent are </a:t>
              </a:r>
              <a:r>
                <a:rPr b="1" i="0" lang="en-GB" sz="1400" u="none" cap="none" strike="noStrike">
                  <a:solidFill>
                    <a:schemeClr val="dk1"/>
                  </a:solidFill>
                  <a:latin typeface="Tahoma"/>
                  <a:ea typeface="Tahoma"/>
                  <a:cs typeface="Tahoma"/>
                  <a:sym typeface="Tahoma"/>
                </a:rPr>
                <a:t>our faculty members actively involved in curriculum design </a:t>
              </a:r>
              <a:r>
                <a:rPr b="0" i="0" lang="en-GB" sz="1400" u="none" cap="none" strike="noStrike">
                  <a:solidFill>
                    <a:schemeClr val="dk1"/>
                  </a:solidFill>
                  <a:latin typeface="Tahoma"/>
                  <a:ea typeface="Tahoma"/>
                  <a:cs typeface="Tahoma"/>
                  <a:sym typeface="Tahoma"/>
                </a:rPr>
                <a:t>and programme review?</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What </a:t>
              </a:r>
              <a:r>
                <a:rPr b="1" i="0" lang="en-GB" sz="1400" u="none" cap="none" strike="noStrike">
                  <a:solidFill>
                    <a:schemeClr val="dk1"/>
                  </a:solidFill>
                  <a:latin typeface="Tahoma"/>
                  <a:ea typeface="Tahoma"/>
                  <a:cs typeface="Tahoma"/>
                  <a:sym typeface="Tahoma"/>
                </a:rPr>
                <a:t>opportunities and support do we provide for faculty professional development </a:t>
              </a:r>
              <a:r>
                <a:rPr b="0" i="0" lang="en-GB" sz="1400" u="none" cap="none" strike="noStrike">
                  <a:solidFill>
                    <a:schemeClr val="dk1"/>
                  </a:solidFill>
                  <a:latin typeface="Tahoma"/>
                  <a:ea typeface="Tahoma"/>
                  <a:cs typeface="Tahoma"/>
                  <a:sym typeface="Tahoma"/>
                </a:rPr>
                <a:t>in areas such as curriculum design and innovative teaching methodologies?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80"/>
                </a:spcBef>
                <a:spcAft>
                  <a:spcPts val="0"/>
                </a:spcAft>
                <a:buClr>
                  <a:schemeClr val="dk1"/>
                </a:buClr>
                <a:buSzPts val="1400"/>
                <a:buFont typeface="Tahoma"/>
                <a:buChar char="•"/>
              </a:pPr>
              <a:r>
                <a:rPr b="0" i="0" lang="en-GB" sz="1400" u="none" cap="none" strike="noStrike">
                  <a:solidFill>
                    <a:schemeClr val="dk1"/>
                  </a:solidFill>
                  <a:latin typeface="Tahoma"/>
                  <a:ea typeface="Tahoma"/>
                  <a:cs typeface="Tahoma"/>
                  <a:sym typeface="Tahoma"/>
                </a:rPr>
                <a:t>How do we </a:t>
              </a:r>
              <a:r>
                <a:rPr b="1" i="0" lang="en-GB" sz="1400" u="none" cap="none" strike="noStrike">
                  <a:solidFill>
                    <a:schemeClr val="dk1"/>
                  </a:solidFill>
                  <a:latin typeface="Tahoma"/>
                  <a:ea typeface="Tahoma"/>
                  <a:cs typeface="Tahoma"/>
                  <a:sym typeface="Tahoma"/>
                </a:rPr>
                <a:t>recognise and integrate faculty research </a:t>
              </a:r>
              <a:r>
                <a:rPr b="0" i="0" lang="en-GB" sz="1400" u="none" cap="none" strike="noStrike">
                  <a:solidFill>
                    <a:schemeClr val="dk1"/>
                  </a:solidFill>
                  <a:latin typeface="Tahoma"/>
                  <a:ea typeface="Tahoma"/>
                  <a:cs typeface="Tahoma"/>
                  <a:sym typeface="Tahoma"/>
                </a:rPr>
                <a:t>and publications into programme content to foster innovation?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Milan</dc:creator>
</cp:coreProperties>
</file>