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Lst>
  <p:notesMasterIdLst>
    <p:notesMasterId r:id="rId20"/>
  </p:notesMasterIdLst>
  <p:sldIdLst>
    <p:sldId id="256" r:id="rId2"/>
    <p:sldId id="297" r:id="rId3"/>
    <p:sldId id="288" r:id="rId4"/>
    <p:sldId id="268" r:id="rId5"/>
    <p:sldId id="298" r:id="rId6"/>
    <p:sldId id="299" r:id="rId7"/>
    <p:sldId id="300" r:id="rId8"/>
    <p:sldId id="301" r:id="rId9"/>
    <p:sldId id="287" r:id="rId10"/>
    <p:sldId id="289" r:id="rId11"/>
    <p:sldId id="290" r:id="rId12"/>
    <p:sldId id="291" r:id="rId13"/>
    <p:sldId id="292" r:id="rId14"/>
    <p:sldId id="293" r:id="rId15"/>
    <p:sldId id="294" r:id="rId16"/>
    <p:sldId id="295" r:id="rId17"/>
    <p:sldId id="296" r:id="rId18"/>
    <p:sldId id="269" r:id="rId1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1BAE0B0D-FE0C-40B7-A1E6-586D2E609119}">
          <p14:sldIdLst>
            <p14:sldId id="256"/>
            <p14:sldId id="297"/>
            <p14:sldId id="288"/>
            <p14:sldId id="268"/>
            <p14:sldId id="298"/>
            <p14:sldId id="299"/>
            <p14:sldId id="300"/>
            <p14:sldId id="301"/>
          </p14:sldIdLst>
        </p14:section>
        <p14:section name="Раздел без заголовка" id="{71702F77-8CEE-4E7A-A7FE-87851D29F1B4}">
          <p14:sldIdLst>
            <p14:sldId id="287"/>
            <p14:sldId id="289"/>
            <p14:sldId id="290"/>
            <p14:sldId id="291"/>
            <p14:sldId id="292"/>
            <p14:sldId id="293"/>
            <p14:sldId id="294"/>
            <p14:sldId id="295"/>
            <p14:sldId id="296"/>
            <p14:sldId id="26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4114" autoAdjust="0"/>
  </p:normalViewPr>
  <p:slideViewPr>
    <p:cSldViewPr>
      <p:cViewPr varScale="1">
        <p:scale>
          <a:sx n="106" d="100"/>
          <a:sy n="106" d="100"/>
        </p:scale>
        <p:origin x="1686" y="84"/>
      </p:cViewPr>
      <p:guideLst>
        <p:guide orient="horz" pos="2160"/>
        <p:guide pos="2880"/>
        <p:guide orient="horz" pos="162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svg"/><Relationship Id="rId1" Type="http://schemas.openxmlformats.org/officeDocument/2006/relationships/image" Target="../media/image15.png"/><Relationship Id="rId5" Type="http://schemas.openxmlformats.org/officeDocument/2006/relationships/image" Target="../media/image19.jpeg"/><Relationship Id="rId4" Type="http://schemas.openxmlformats.org/officeDocument/2006/relationships/image" Target="../media/image18.jpeg"/></Relationships>
</file>

<file path=ppt/diagrams/_rels/data2.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6.svg"/><Relationship Id="rId1" Type="http://schemas.openxmlformats.org/officeDocument/2006/relationships/image" Target="../media/image15.png"/><Relationship Id="rId5" Type="http://schemas.openxmlformats.org/officeDocument/2006/relationships/image" Target="../media/image22.jpeg"/><Relationship Id="rId4" Type="http://schemas.openxmlformats.org/officeDocument/2006/relationships/image" Target="../media/image21.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svg"/><Relationship Id="rId1" Type="http://schemas.openxmlformats.org/officeDocument/2006/relationships/image" Target="../media/image15.png"/><Relationship Id="rId5" Type="http://schemas.openxmlformats.org/officeDocument/2006/relationships/image" Target="../media/image19.jpeg"/><Relationship Id="rId4" Type="http://schemas.openxmlformats.org/officeDocument/2006/relationships/image" Target="../media/image18.jpeg"/></Relationships>
</file>

<file path=ppt/diagrams/_rels/drawing2.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6.svg"/><Relationship Id="rId1" Type="http://schemas.openxmlformats.org/officeDocument/2006/relationships/image" Target="../media/image15.png"/><Relationship Id="rId5" Type="http://schemas.openxmlformats.org/officeDocument/2006/relationships/image" Target="../media/image22.jpeg"/><Relationship Id="rId4" Type="http://schemas.openxmlformats.org/officeDocument/2006/relationships/image" Target="../media/image21.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41B7BC-84C6-40B2-A022-F8B76D030530}" type="doc">
      <dgm:prSet loTypeId="urn:microsoft.com/office/officeart/2005/8/layout/hList2" loCatId="list" qsTypeId="urn:microsoft.com/office/officeart/2005/8/quickstyle/simple1" qsCatId="simple" csTypeId="urn:microsoft.com/office/officeart/2005/8/colors/accent1_2" csCatId="accent1" phldr="1"/>
      <dgm:spPr/>
      <dgm:t>
        <a:bodyPr/>
        <a:lstStyle/>
        <a:p>
          <a:endParaRPr lang="en-US"/>
        </a:p>
      </dgm:t>
    </dgm:pt>
    <dgm:pt modelId="{AE304114-154E-4878-8A7A-89230E50997E}">
      <dgm:prSet phldrT="[Текст]"/>
      <dgm:spPr/>
      <dgm:t>
        <a:bodyPr/>
        <a:lstStyle/>
        <a:p>
          <a:r>
            <a:rPr lang="en-US" dirty="0" err="1"/>
            <a:t>Vasiylar</a:t>
          </a:r>
          <a:r>
            <a:rPr lang="en-US" dirty="0"/>
            <a:t> / (Sponsor, </a:t>
          </a:r>
          <a:r>
            <a:rPr lang="en-US" dirty="0" err="1"/>
            <a:t>homiy</a:t>
          </a:r>
          <a:r>
            <a:rPr lang="en-US" dirty="0"/>
            <a:t>, </a:t>
          </a:r>
          <a:r>
            <a:rPr lang="en-US" dirty="0" err="1"/>
            <a:t>hissador</a:t>
          </a:r>
          <a:r>
            <a:rPr lang="en-US" dirty="0"/>
            <a:t>)</a:t>
          </a:r>
        </a:p>
      </dgm:t>
    </dgm:pt>
    <dgm:pt modelId="{1454EBD0-141C-40B4-84AC-CBD077D1B613}" type="parTrans" cxnId="{00A4BF40-7C50-4CEB-9FC5-0338E5A554F8}">
      <dgm:prSet/>
      <dgm:spPr/>
      <dgm:t>
        <a:bodyPr/>
        <a:lstStyle/>
        <a:p>
          <a:endParaRPr lang="en-US"/>
        </a:p>
      </dgm:t>
    </dgm:pt>
    <dgm:pt modelId="{B1132F9F-5B7F-4660-A726-72A1434A1B52}" type="sibTrans" cxnId="{00A4BF40-7C50-4CEB-9FC5-0338E5A554F8}">
      <dgm:prSet/>
      <dgm:spPr/>
      <dgm:t>
        <a:bodyPr/>
        <a:lstStyle/>
        <a:p>
          <a:endParaRPr lang="en-US"/>
        </a:p>
      </dgm:t>
    </dgm:pt>
    <dgm:pt modelId="{080E9330-A7CF-4495-9E80-9B2E32038CFC}">
      <dgm:prSet phldrT="[Текст]"/>
      <dgm:spPr/>
      <dgm:t>
        <a:bodyPr/>
        <a:lstStyle/>
        <a:p>
          <a:r>
            <a:rPr lang="en-US" dirty="0" err="1"/>
            <a:t>Asosiy</a:t>
          </a:r>
          <a:r>
            <a:rPr lang="en-US" dirty="0"/>
            <a:t> </a:t>
          </a:r>
          <a:r>
            <a:rPr lang="en-US" dirty="0" err="1"/>
            <a:t>strategik</a:t>
          </a:r>
          <a:r>
            <a:rPr lang="en-US" dirty="0"/>
            <a:t> </a:t>
          </a:r>
          <a:r>
            <a:rPr lang="en-US" dirty="0" err="1"/>
            <a:t>qarorlar</a:t>
          </a:r>
          <a:r>
            <a:rPr lang="en-US" dirty="0"/>
            <a:t>, </a:t>
          </a:r>
          <a:r>
            <a:rPr lang="en-US" dirty="0" err="1"/>
            <a:t>moliyaviy</a:t>
          </a:r>
          <a:r>
            <a:rPr lang="en-US" dirty="0"/>
            <a:t> </a:t>
          </a:r>
          <a:r>
            <a:rPr lang="en-US" dirty="0" err="1"/>
            <a:t>nazorat</a:t>
          </a:r>
          <a:r>
            <a:rPr lang="en-US" dirty="0"/>
            <a:t> </a:t>
          </a:r>
          <a:r>
            <a:rPr lang="en-US" dirty="0" err="1"/>
            <a:t>va</a:t>
          </a:r>
          <a:r>
            <a:rPr lang="en-US" dirty="0"/>
            <a:t> </a:t>
          </a:r>
          <a:r>
            <a:rPr lang="en-US" dirty="0" err="1"/>
            <a:t>universitet</a:t>
          </a:r>
          <a:r>
            <a:rPr lang="en-US" dirty="0"/>
            <a:t> </a:t>
          </a:r>
          <a:r>
            <a:rPr lang="en-US" dirty="0" err="1"/>
            <a:t>siyosati</a:t>
          </a:r>
          <a:r>
            <a:rPr lang="en-US" dirty="0"/>
            <a:t> </a:t>
          </a:r>
          <a:r>
            <a:rPr lang="en-US" dirty="0" err="1"/>
            <a:t>uchun</a:t>
          </a:r>
          <a:r>
            <a:rPr lang="en-US" dirty="0"/>
            <a:t> </a:t>
          </a:r>
          <a:r>
            <a:rPr lang="en-US" dirty="0" err="1"/>
            <a:t>mas'ul</a:t>
          </a:r>
          <a:r>
            <a:rPr lang="en-US" dirty="0"/>
            <a:t>.</a:t>
          </a:r>
        </a:p>
      </dgm:t>
    </dgm:pt>
    <dgm:pt modelId="{FDCF3FC2-21FB-4631-9387-88765B608067}" type="parTrans" cxnId="{8E29BC2D-CBBE-45A8-BA5E-6E007E016923}">
      <dgm:prSet/>
      <dgm:spPr/>
      <dgm:t>
        <a:bodyPr/>
        <a:lstStyle/>
        <a:p>
          <a:endParaRPr lang="en-US"/>
        </a:p>
      </dgm:t>
    </dgm:pt>
    <dgm:pt modelId="{E64BD445-E7BB-4A3D-9C47-30FBD58142B0}" type="sibTrans" cxnId="{8E29BC2D-CBBE-45A8-BA5E-6E007E016923}">
      <dgm:prSet/>
      <dgm:spPr/>
      <dgm:t>
        <a:bodyPr/>
        <a:lstStyle/>
        <a:p>
          <a:endParaRPr lang="en-US"/>
        </a:p>
      </dgm:t>
    </dgm:pt>
    <dgm:pt modelId="{1270416F-6A4C-4567-A041-BD8D38D87028}">
      <dgm:prSet phldrT="[Текст]"/>
      <dgm:spPr/>
      <dgm:t>
        <a:bodyPr/>
        <a:lstStyle/>
        <a:p>
          <a:r>
            <a:rPr lang="en-US" dirty="0" err="1"/>
            <a:t>Universitet</a:t>
          </a:r>
          <a:r>
            <a:rPr lang="en-US" dirty="0"/>
            <a:t> </a:t>
          </a:r>
          <a:r>
            <a:rPr lang="en-US" dirty="0" err="1"/>
            <a:t>ma'muriyati</a:t>
          </a:r>
          <a:endParaRPr lang="en-US" dirty="0"/>
        </a:p>
      </dgm:t>
    </dgm:pt>
    <dgm:pt modelId="{97856754-FEA6-442A-88D6-5E4F4DE8B6F2}" type="parTrans" cxnId="{8F086DC7-C4BF-4C99-8003-DFF57001B3DA}">
      <dgm:prSet/>
      <dgm:spPr/>
      <dgm:t>
        <a:bodyPr/>
        <a:lstStyle/>
        <a:p>
          <a:endParaRPr lang="en-US"/>
        </a:p>
      </dgm:t>
    </dgm:pt>
    <dgm:pt modelId="{60516890-A978-4342-9332-96FF7AFEE5EF}" type="sibTrans" cxnId="{8F086DC7-C4BF-4C99-8003-DFF57001B3DA}">
      <dgm:prSet/>
      <dgm:spPr/>
      <dgm:t>
        <a:bodyPr/>
        <a:lstStyle/>
        <a:p>
          <a:endParaRPr lang="en-US"/>
        </a:p>
      </dgm:t>
    </dgm:pt>
    <dgm:pt modelId="{CB69DE29-C545-42D1-8650-2A0D7B3D57A1}">
      <dgm:prSet phldrT="[Текст]"/>
      <dgm:spPr/>
      <dgm:t>
        <a:bodyPr/>
        <a:lstStyle/>
        <a:p>
          <a:r>
            <a:rPr lang="en-US" dirty="0" err="1"/>
            <a:t>Rekor</a:t>
          </a:r>
          <a:r>
            <a:rPr lang="en-US" dirty="0"/>
            <a:t>(director) </a:t>
          </a:r>
          <a:r>
            <a:rPr lang="en-US" dirty="0" err="1"/>
            <a:t>yoki</a:t>
          </a:r>
          <a:r>
            <a:rPr lang="en-US" dirty="0"/>
            <a:t> </a:t>
          </a:r>
          <a:r>
            <a:rPr lang="en-US" dirty="0" err="1"/>
            <a:t>prezident</a:t>
          </a:r>
          <a:r>
            <a:rPr lang="en-US" dirty="0"/>
            <a:t> </a:t>
          </a:r>
          <a:r>
            <a:rPr lang="en-US" dirty="0" err="1"/>
            <a:t>tomonidan</a:t>
          </a:r>
          <a:r>
            <a:rPr lang="en-US" dirty="0"/>
            <a:t> </a:t>
          </a:r>
          <a:r>
            <a:rPr lang="en-US" dirty="0" err="1"/>
            <a:t>boshqariladi</a:t>
          </a:r>
          <a:r>
            <a:rPr lang="en-US" dirty="0"/>
            <a:t>. </a:t>
          </a:r>
          <a:r>
            <a:rPr lang="en-US" dirty="0" err="1"/>
            <a:t>Kundalik</a:t>
          </a:r>
          <a:r>
            <a:rPr lang="en-US" dirty="0"/>
            <a:t> </a:t>
          </a:r>
          <a:r>
            <a:rPr lang="en-US" dirty="0" err="1"/>
            <a:t>operatsiyalar</a:t>
          </a:r>
          <a:r>
            <a:rPr lang="en-US" dirty="0"/>
            <a:t> </a:t>
          </a:r>
          <a:r>
            <a:rPr lang="en-US" dirty="0" err="1"/>
            <a:t>va</a:t>
          </a:r>
          <a:r>
            <a:rPr lang="en-US" dirty="0"/>
            <a:t> </a:t>
          </a:r>
          <a:r>
            <a:rPr lang="en-US" dirty="0" err="1"/>
            <a:t>strategik</a:t>
          </a:r>
          <a:r>
            <a:rPr lang="en-US" dirty="0"/>
            <a:t> </a:t>
          </a:r>
          <a:r>
            <a:rPr lang="en-US" dirty="0" err="1"/>
            <a:t>maqsadlarni</a:t>
          </a:r>
          <a:r>
            <a:rPr lang="en-US" dirty="0"/>
            <a:t> </a:t>
          </a:r>
          <a:r>
            <a:rPr lang="en-US" dirty="0" err="1"/>
            <a:t>amalga</a:t>
          </a:r>
          <a:r>
            <a:rPr lang="en-US" dirty="0"/>
            <a:t> </a:t>
          </a:r>
          <a:r>
            <a:rPr lang="en-US" dirty="0" err="1"/>
            <a:t>oshirish</a:t>
          </a:r>
          <a:r>
            <a:rPr lang="en-US" dirty="0"/>
            <a:t> </a:t>
          </a:r>
          <a:r>
            <a:rPr lang="en-US" dirty="0" err="1"/>
            <a:t>bilan</a:t>
          </a:r>
          <a:r>
            <a:rPr lang="en-US" dirty="0"/>
            <a:t> </a:t>
          </a:r>
          <a:r>
            <a:rPr lang="en-US" dirty="0" err="1"/>
            <a:t>shug'ullanadi</a:t>
          </a:r>
          <a:r>
            <a:rPr lang="en-US" dirty="0"/>
            <a:t>.</a:t>
          </a:r>
        </a:p>
      </dgm:t>
    </dgm:pt>
    <dgm:pt modelId="{83001E7F-FDED-4343-8269-2175C1B6B618}" type="parTrans" cxnId="{6DB38794-BFC0-401D-9696-D63D016FA60D}">
      <dgm:prSet/>
      <dgm:spPr/>
      <dgm:t>
        <a:bodyPr/>
        <a:lstStyle/>
        <a:p>
          <a:endParaRPr lang="en-US"/>
        </a:p>
      </dgm:t>
    </dgm:pt>
    <dgm:pt modelId="{68D51FE0-A04B-4F2F-A754-570BDE3ABA7C}" type="sibTrans" cxnId="{6DB38794-BFC0-401D-9696-D63D016FA60D}">
      <dgm:prSet/>
      <dgm:spPr/>
      <dgm:t>
        <a:bodyPr/>
        <a:lstStyle/>
        <a:p>
          <a:endParaRPr lang="en-US"/>
        </a:p>
      </dgm:t>
    </dgm:pt>
    <dgm:pt modelId="{07E8C401-3141-4E7F-98D2-7E4FC2DD76BD}">
      <dgm:prSet phldrT="[Текст]"/>
      <dgm:spPr/>
      <dgm:t>
        <a:bodyPr/>
        <a:lstStyle/>
        <a:p>
          <a:r>
            <a:rPr lang="en-US" dirty="0" err="1"/>
            <a:t>Ilmiy</a:t>
          </a:r>
          <a:r>
            <a:rPr lang="en-US" dirty="0"/>
            <a:t> </a:t>
          </a:r>
          <a:r>
            <a:rPr lang="en-US" dirty="0" err="1"/>
            <a:t>kengash</a:t>
          </a:r>
          <a:endParaRPr lang="en-US" dirty="0"/>
        </a:p>
      </dgm:t>
    </dgm:pt>
    <dgm:pt modelId="{672EE8E5-F968-49C2-9B30-B0A2446BB97D}" type="parTrans" cxnId="{01236347-CF62-4FFA-81DD-2A1A1302151D}">
      <dgm:prSet/>
      <dgm:spPr/>
      <dgm:t>
        <a:bodyPr/>
        <a:lstStyle/>
        <a:p>
          <a:endParaRPr lang="en-US"/>
        </a:p>
      </dgm:t>
    </dgm:pt>
    <dgm:pt modelId="{510513CA-8C49-435B-8B2F-44C1B85C0CDB}" type="sibTrans" cxnId="{01236347-CF62-4FFA-81DD-2A1A1302151D}">
      <dgm:prSet/>
      <dgm:spPr/>
      <dgm:t>
        <a:bodyPr/>
        <a:lstStyle/>
        <a:p>
          <a:endParaRPr lang="en-US"/>
        </a:p>
      </dgm:t>
    </dgm:pt>
    <dgm:pt modelId="{CD4BD033-98FD-4BD0-981E-44C2995DC6E5}">
      <dgm:prSet phldrT="[Текст]"/>
      <dgm:spPr/>
      <dgm:t>
        <a:bodyPr/>
        <a:lstStyle/>
        <a:p>
          <a:r>
            <a:rPr lang="en-US" dirty="0" err="1"/>
            <a:t>Ilmiy</a:t>
          </a:r>
          <a:r>
            <a:rPr lang="en-US" dirty="0"/>
            <a:t> </a:t>
          </a:r>
          <a:r>
            <a:rPr lang="en-US" dirty="0" err="1"/>
            <a:t>siyosat</a:t>
          </a:r>
          <a:r>
            <a:rPr lang="en-US" dirty="0"/>
            <a:t>, </a:t>
          </a:r>
          <a:r>
            <a:rPr lang="en-US" dirty="0" err="1"/>
            <a:t>o'quv</a:t>
          </a:r>
          <a:r>
            <a:rPr lang="en-US" dirty="0"/>
            <a:t> </a:t>
          </a:r>
          <a:r>
            <a:rPr lang="en-US" dirty="0" err="1"/>
            <a:t>rejasi</a:t>
          </a:r>
          <a:r>
            <a:rPr lang="en-US" dirty="0"/>
            <a:t> </a:t>
          </a:r>
          <a:r>
            <a:rPr lang="en-US" dirty="0" err="1"/>
            <a:t>va</a:t>
          </a:r>
          <a:r>
            <a:rPr lang="en-US" dirty="0"/>
            <a:t> professor-</a:t>
          </a:r>
          <a:r>
            <a:rPr lang="en-US" dirty="0" err="1"/>
            <a:t>o'qituvchilarni</a:t>
          </a:r>
          <a:r>
            <a:rPr lang="en-US" dirty="0"/>
            <a:t> </a:t>
          </a:r>
          <a:r>
            <a:rPr lang="en-US" dirty="0" err="1"/>
            <a:t>tayinlashda</a:t>
          </a:r>
          <a:r>
            <a:rPr lang="en-US" dirty="0"/>
            <a:t> </a:t>
          </a:r>
          <a:r>
            <a:rPr lang="en-US" dirty="0" err="1"/>
            <a:t>yordam</a:t>
          </a:r>
          <a:r>
            <a:rPr lang="en-US" dirty="0"/>
            <a:t> </a:t>
          </a:r>
          <a:r>
            <a:rPr lang="en-US" dirty="0" err="1"/>
            <a:t>beradigan</a:t>
          </a:r>
          <a:r>
            <a:rPr lang="en-US" dirty="0"/>
            <a:t> professor-</a:t>
          </a:r>
          <a:r>
            <a:rPr lang="en-US" dirty="0" err="1"/>
            <a:t>o'qituvchilarni</a:t>
          </a:r>
          <a:r>
            <a:rPr lang="en-US" dirty="0"/>
            <a:t> </a:t>
          </a:r>
          <a:r>
            <a:rPr lang="en-US" dirty="0" err="1"/>
            <a:t>o'z</a:t>
          </a:r>
          <a:r>
            <a:rPr lang="en-US" dirty="0"/>
            <a:t> </a:t>
          </a:r>
          <a:r>
            <a:rPr lang="en-US" dirty="0" err="1"/>
            <a:t>ichiga</a:t>
          </a:r>
          <a:r>
            <a:rPr lang="en-US" dirty="0"/>
            <a:t> </a:t>
          </a:r>
          <a:r>
            <a:rPr lang="en-US" dirty="0" err="1"/>
            <a:t>oladi</a:t>
          </a:r>
          <a:r>
            <a:rPr lang="en-US" dirty="0"/>
            <a:t>.</a:t>
          </a:r>
        </a:p>
      </dgm:t>
    </dgm:pt>
    <dgm:pt modelId="{B9E13D5B-DB82-4755-8029-D6E884C862B8}" type="parTrans" cxnId="{8FF16716-9C67-406B-84BA-6FE0B40CF768}">
      <dgm:prSet/>
      <dgm:spPr/>
      <dgm:t>
        <a:bodyPr/>
        <a:lstStyle/>
        <a:p>
          <a:endParaRPr lang="en-US"/>
        </a:p>
      </dgm:t>
    </dgm:pt>
    <dgm:pt modelId="{D7C89876-BC5A-47D8-AF64-B0DAFB12B232}" type="sibTrans" cxnId="{8FF16716-9C67-406B-84BA-6FE0B40CF768}">
      <dgm:prSet/>
      <dgm:spPr/>
      <dgm:t>
        <a:bodyPr/>
        <a:lstStyle/>
        <a:p>
          <a:endParaRPr lang="en-US"/>
        </a:p>
      </dgm:t>
    </dgm:pt>
    <dgm:pt modelId="{AFCE7556-DC5F-4BA5-97F9-4D2AB9F88F67}">
      <dgm:prSet phldrT="[Текст]"/>
      <dgm:spPr/>
      <dgm:t>
        <a:bodyPr/>
        <a:lstStyle/>
        <a:p>
          <a:r>
            <a:rPr lang="en-US" dirty="0" err="1"/>
            <a:t>Talabalar</a:t>
          </a:r>
          <a:r>
            <a:rPr lang="en-US" dirty="0"/>
            <a:t> </a:t>
          </a:r>
          <a:r>
            <a:rPr lang="en-US" dirty="0" err="1"/>
            <a:t>uyushmasi</a:t>
          </a:r>
          <a:r>
            <a:rPr lang="en-US" dirty="0"/>
            <a:t>/</a:t>
          </a:r>
          <a:r>
            <a:rPr lang="en-US" dirty="0" err="1"/>
            <a:t>assotsiatsiyasi</a:t>
          </a:r>
          <a:endParaRPr lang="en-US" dirty="0"/>
        </a:p>
      </dgm:t>
    </dgm:pt>
    <dgm:pt modelId="{159F18D4-C54A-482F-B91B-CECBFA9185C4}" type="parTrans" cxnId="{9B03719F-C502-4FA3-9AFF-769C1D3C5A1A}">
      <dgm:prSet/>
      <dgm:spPr/>
      <dgm:t>
        <a:bodyPr/>
        <a:lstStyle/>
        <a:p>
          <a:endParaRPr lang="en-US"/>
        </a:p>
      </dgm:t>
    </dgm:pt>
    <dgm:pt modelId="{2C604329-939F-41DE-9A40-B4C65D53B88D}" type="sibTrans" cxnId="{9B03719F-C502-4FA3-9AFF-769C1D3C5A1A}">
      <dgm:prSet/>
      <dgm:spPr/>
      <dgm:t>
        <a:bodyPr/>
        <a:lstStyle/>
        <a:p>
          <a:endParaRPr lang="en-US"/>
        </a:p>
      </dgm:t>
    </dgm:pt>
    <dgm:pt modelId="{86913C08-5165-4C23-8CDC-09D47E8CF2E4}">
      <dgm:prSet/>
      <dgm:spPr/>
      <dgm:t>
        <a:bodyPr/>
        <a:lstStyle/>
        <a:p>
          <a:r>
            <a:rPr lang="en-US"/>
            <a:t>Boshqaruvdagi talabalar manfaatlarini ifodalaydi, talabalarga ta'sir qiluvchi siyosatlar haqida ma'lumot beradi.</a:t>
          </a:r>
        </a:p>
      </dgm:t>
    </dgm:pt>
    <dgm:pt modelId="{8CAAEDD1-75AE-4E24-B74A-90BDCDD21C5C}" type="parTrans" cxnId="{19D39666-5106-4120-A1D3-8C1829E1D819}">
      <dgm:prSet/>
      <dgm:spPr/>
      <dgm:t>
        <a:bodyPr/>
        <a:lstStyle/>
        <a:p>
          <a:endParaRPr lang="en-US"/>
        </a:p>
      </dgm:t>
    </dgm:pt>
    <dgm:pt modelId="{DA8EF7AF-89F7-4BA5-A947-72C7C86CB6F6}" type="sibTrans" cxnId="{19D39666-5106-4120-A1D3-8C1829E1D819}">
      <dgm:prSet/>
      <dgm:spPr/>
      <dgm:t>
        <a:bodyPr/>
        <a:lstStyle/>
        <a:p>
          <a:endParaRPr lang="en-US"/>
        </a:p>
      </dgm:t>
    </dgm:pt>
    <dgm:pt modelId="{CBB47E3E-DC46-4494-9F9F-C3C4B5615F84}" type="pres">
      <dgm:prSet presAssocID="{5C41B7BC-84C6-40B2-A022-F8B76D030530}" presName="linearFlow" presStyleCnt="0">
        <dgm:presLayoutVars>
          <dgm:dir/>
          <dgm:animLvl val="lvl"/>
          <dgm:resizeHandles/>
        </dgm:presLayoutVars>
      </dgm:prSet>
      <dgm:spPr/>
    </dgm:pt>
    <dgm:pt modelId="{90F125E5-BE9F-4610-8827-1AB6622E077C}" type="pres">
      <dgm:prSet presAssocID="{AE304114-154E-4878-8A7A-89230E50997E}" presName="compositeNode" presStyleCnt="0">
        <dgm:presLayoutVars>
          <dgm:bulletEnabled val="1"/>
        </dgm:presLayoutVars>
      </dgm:prSet>
      <dgm:spPr/>
    </dgm:pt>
    <dgm:pt modelId="{5F38EBE5-4C07-4778-93F2-8348411F819D}" type="pres">
      <dgm:prSet presAssocID="{AE304114-154E-4878-8A7A-89230E50997E}" presName="image" presStyleLbl="fgImgPlac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Флажок со сплошной заливкой"/>
        </a:ext>
      </dgm:extLst>
    </dgm:pt>
    <dgm:pt modelId="{3E0526A1-70BA-42B8-9329-F438A0D960A2}" type="pres">
      <dgm:prSet presAssocID="{AE304114-154E-4878-8A7A-89230E50997E}" presName="childNode" presStyleLbl="node1" presStyleIdx="0" presStyleCnt="4">
        <dgm:presLayoutVars>
          <dgm:bulletEnabled val="1"/>
        </dgm:presLayoutVars>
      </dgm:prSet>
      <dgm:spPr/>
    </dgm:pt>
    <dgm:pt modelId="{D7073F37-15C9-484E-A2E8-AC37639CC8E1}" type="pres">
      <dgm:prSet presAssocID="{AE304114-154E-4878-8A7A-89230E50997E}" presName="parentNode" presStyleLbl="revTx" presStyleIdx="0" presStyleCnt="4">
        <dgm:presLayoutVars>
          <dgm:chMax val="0"/>
          <dgm:bulletEnabled val="1"/>
        </dgm:presLayoutVars>
      </dgm:prSet>
      <dgm:spPr/>
    </dgm:pt>
    <dgm:pt modelId="{073E49F3-13F1-4BDF-9C70-A55DBD1C66CC}" type="pres">
      <dgm:prSet presAssocID="{B1132F9F-5B7F-4660-A726-72A1434A1B52}" presName="sibTrans" presStyleCnt="0"/>
      <dgm:spPr/>
    </dgm:pt>
    <dgm:pt modelId="{CC9847C5-BDD2-400E-99B4-7B2217A637C1}" type="pres">
      <dgm:prSet presAssocID="{1270416F-6A4C-4567-A041-BD8D38D87028}" presName="compositeNode" presStyleCnt="0">
        <dgm:presLayoutVars>
          <dgm:bulletEnabled val="1"/>
        </dgm:presLayoutVars>
      </dgm:prSet>
      <dgm:spPr/>
    </dgm:pt>
    <dgm:pt modelId="{B87B9D80-83BA-4B2A-953D-53B76B878CC4}" type="pres">
      <dgm:prSet presAssocID="{1270416F-6A4C-4567-A041-BD8D38D87028}" presName="image" presStyleLbl="fgImgPlace1" presStyleIdx="1" presStyleCnt="4"/>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l="-25000" r="-25000"/>
          </a:stretch>
        </a:blipFill>
      </dgm:spPr>
      <dgm:extLst>
        <a:ext uri="{E40237B7-FDA0-4F09-8148-C483321AD2D9}">
          <dgm14:cNvPr xmlns:dgm14="http://schemas.microsoft.com/office/drawing/2010/diagram" id="0" name="" descr="Два человека в офисе общаются и просматривают данные"/>
        </a:ext>
      </dgm:extLst>
    </dgm:pt>
    <dgm:pt modelId="{663451F2-5F5C-4042-839A-589298698EF7}" type="pres">
      <dgm:prSet presAssocID="{1270416F-6A4C-4567-A041-BD8D38D87028}" presName="childNode" presStyleLbl="node1" presStyleIdx="1" presStyleCnt="4">
        <dgm:presLayoutVars>
          <dgm:bulletEnabled val="1"/>
        </dgm:presLayoutVars>
      </dgm:prSet>
      <dgm:spPr/>
    </dgm:pt>
    <dgm:pt modelId="{23FF22F9-A6E3-4C22-BDFF-3FEC70143DD6}" type="pres">
      <dgm:prSet presAssocID="{1270416F-6A4C-4567-A041-BD8D38D87028}" presName="parentNode" presStyleLbl="revTx" presStyleIdx="1" presStyleCnt="4">
        <dgm:presLayoutVars>
          <dgm:chMax val="0"/>
          <dgm:bulletEnabled val="1"/>
        </dgm:presLayoutVars>
      </dgm:prSet>
      <dgm:spPr/>
    </dgm:pt>
    <dgm:pt modelId="{9CECEFC6-C15F-4051-B60B-DEDEFC414CC8}" type="pres">
      <dgm:prSet presAssocID="{60516890-A978-4342-9332-96FF7AFEE5EF}" presName="sibTrans" presStyleCnt="0"/>
      <dgm:spPr/>
    </dgm:pt>
    <dgm:pt modelId="{C125D938-885A-45D2-B04B-C6A9CC930901}" type="pres">
      <dgm:prSet presAssocID="{07E8C401-3141-4E7F-98D2-7E4FC2DD76BD}" presName="compositeNode" presStyleCnt="0">
        <dgm:presLayoutVars>
          <dgm:bulletEnabled val="1"/>
        </dgm:presLayoutVars>
      </dgm:prSet>
      <dgm:spPr/>
    </dgm:pt>
    <dgm:pt modelId="{4E27877A-8253-41DF-8757-479AA7706206}" type="pres">
      <dgm:prSet presAssocID="{07E8C401-3141-4E7F-98D2-7E4FC2DD76BD}" presName="image" presStyleLbl="fgImgPlace1" presStyleIdx="2" presStyleCnt="4"/>
      <dgm:spPr>
        <a:blipFill>
          <a:blip xmlns:r="http://schemas.openxmlformats.org/officeDocument/2006/relationships" r:embed="rId4" cstate="print">
            <a:extLst>
              <a:ext uri="{28A0092B-C50C-407E-A947-70E740481C1C}">
                <a14:useLocalDpi xmlns:a14="http://schemas.microsoft.com/office/drawing/2010/main" val="0"/>
              </a:ext>
            </a:extLst>
          </a:blip>
          <a:srcRect/>
          <a:stretch>
            <a:fillRect l="-25000" r="-25000"/>
          </a:stretch>
        </a:blipFill>
      </dgm:spPr>
      <dgm:extLst>
        <a:ext uri="{E40237B7-FDA0-4F09-8148-C483321AD2D9}">
          <dgm14:cNvPr xmlns:dgm14="http://schemas.microsoft.com/office/drawing/2010/diagram" id="0" name="" descr="Несколько поднятых рук, свидетельствующих о готовности ответить на вопрос"/>
        </a:ext>
      </dgm:extLst>
    </dgm:pt>
    <dgm:pt modelId="{4B7796B9-1D2A-43FC-B4E4-495824F55981}" type="pres">
      <dgm:prSet presAssocID="{07E8C401-3141-4E7F-98D2-7E4FC2DD76BD}" presName="childNode" presStyleLbl="node1" presStyleIdx="2" presStyleCnt="4">
        <dgm:presLayoutVars>
          <dgm:bulletEnabled val="1"/>
        </dgm:presLayoutVars>
      </dgm:prSet>
      <dgm:spPr/>
    </dgm:pt>
    <dgm:pt modelId="{8FF626B1-9E34-4DCD-B350-A90F645C07C9}" type="pres">
      <dgm:prSet presAssocID="{07E8C401-3141-4E7F-98D2-7E4FC2DD76BD}" presName="parentNode" presStyleLbl="revTx" presStyleIdx="2" presStyleCnt="4">
        <dgm:presLayoutVars>
          <dgm:chMax val="0"/>
          <dgm:bulletEnabled val="1"/>
        </dgm:presLayoutVars>
      </dgm:prSet>
      <dgm:spPr/>
    </dgm:pt>
    <dgm:pt modelId="{D5F808A9-E750-4501-8D68-E55510491E22}" type="pres">
      <dgm:prSet presAssocID="{510513CA-8C49-435B-8B2F-44C1B85C0CDB}" presName="sibTrans" presStyleCnt="0"/>
      <dgm:spPr/>
    </dgm:pt>
    <dgm:pt modelId="{3CC04034-9926-4597-8A37-1032490A2680}" type="pres">
      <dgm:prSet presAssocID="{AFCE7556-DC5F-4BA5-97F9-4D2AB9F88F67}" presName="compositeNode" presStyleCnt="0">
        <dgm:presLayoutVars>
          <dgm:bulletEnabled val="1"/>
        </dgm:presLayoutVars>
      </dgm:prSet>
      <dgm:spPr/>
    </dgm:pt>
    <dgm:pt modelId="{14C238F7-A501-4945-8532-0AC751C42F50}" type="pres">
      <dgm:prSet presAssocID="{AFCE7556-DC5F-4BA5-97F9-4D2AB9F88F67}" presName="image" presStyleLbl="fgImgPlace1" presStyleIdx="3" presStyleCnt="4"/>
      <dgm:spPr>
        <a:blipFill rotWithShape="1">
          <a:blip xmlns:r="http://schemas.openxmlformats.org/officeDocument/2006/relationships" r:embed="rId5" cstate="print">
            <a:extLst>
              <a:ext uri="{28A0092B-C50C-407E-A947-70E740481C1C}">
                <a14:useLocalDpi xmlns:a14="http://schemas.microsoft.com/office/drawing/2010/main" val="0"/>
              </a:ext>
            </a:extLst>
          </a:blip>
          <a:srcRect/>
          <a:stretch>
            <a:fillRect l="-25000" r="-25000"/>
          </a:stretch>
        </a:blipFill>
      </dgm:spPr>
      <dgm:extLst>
        <a:ext uri="{E40237B7-FDA0-4F09-8148-C483321AD2D9}">
          <dgm14:cNvPr xmlns:dgm14="http://schemas.microsoft.com/office/drawing/2010/diagram" id="0" name="" descr="Участники видеозвонка"/>
        </a:ext>
      </dgm:extLst>
    </dgm:pt>
    <dgm:pt modelId="{CDED18EA-6DE3-4630-9CA5-F08DA57B7BCB}" type="pres">
      <dgm:prSet presAssocID="{AFCE7556-DC5F-4BA5-97F9-4D2AB9F88F67}" presName="childNode" presStyleLbl="node1" presStyleIdx="3" presStyleCnt="4">
        <dgm:presLayoutVars>
          <dgm:bulletEnabled val="1"/>
        </dgm:presLayoutVars>
      </dgm:prSet>
      <dgm:spPr/>
    </dgm:pt>
    <dgm:pt modelId="{467426C2-079B-4EF6-A041-2E842D444F6B}" type="pres">
      <dgm:prSet presAssocID="{AFCE7556-DC5F-4BA5-97F9-4D2AB9F88F67}" presName="parentNode" presStyleLbl="revTx" presStyleIdx="3" presStyleCnt="4">
        <dgm:presLayoutVars>
          <dgm:chMax val="0"/>
          <dgm:bulletEnabled val="1"/>
        </dgm:presLayoutVars>
      </dgm:prSet>
      <dgm:spPr/>
    </dgm:pt>
  </dgm:ptLst>
  <dgm:cxnLst>
    <dgm:cxn modelId="{9F608604-0C6F-4977-AFD8-2D521A1115D5}" type="presOf" srcId="{1270416F-6A4C-4567-A041-BD8D38D87028}" destId="{23FF22F9-A6E3-4C22-BDFF-3FEC70143DD6}" srcOrd="0" destOrd="0" presId="urn:microsoft.com/office/officeart/2005/8/layout/hList2"/>
    <dgm:cxn modelId="{8FF16716-9C67-406B-84BA-6FE0B40CF768}" srcId="{07E8C401-3141-4E7F-98D2-7E4FC2DD76BD}" destId="{CD4BD033-98FD-4BD0-981E-44C2995DC6E5}" srcOrd="0" destOrd="0" parTransId="{B9E13D5B-DB82-4755-8029-D6E884C862B8}" sibTransId="{D7C89876-BC5A-47D8-AF64-B0DAFB12B232}"/>
    <dgm:cxn modelId="{5A018116-356D-433D-BA5B-45A0726738EF}" type="presOf" srcId="{5C41B7BC-84C6-40B2-A022-F8B76D030530}" destId="{CBB47E3E-DC46-4494-9F9F-C3C4B5615F84}" srcOrd="0" destOrd="0" presId="urn:microsoft.com/office/officeart/2005/8/layout/hList2"/>
    <dgm:cxn modelId="{9A54E31F-21AA-410A-87D8-753C1E384CFA}" type="presOf" srcId="{07E8C401-3141-4E7F-98D2-7E4FC2DD76BD}" destId="{8FF626B1-9E34-4DCD-B350-A90F645C07C9}" srcOrd="0" destOrd="0" presId="urn:microsoft.com/office/officeart/2005/8/layout/hList2"/>
    <dgm:cxn modelId="{8E29BC2D-CBBE-45A8-BA5E-6E007E016923}" srcId="{AE304114-154E-4878-8A7A-89230E50997E}" destId="{080E9330-A7CF-4495-9E80-9B2E32038CFC}" srcOrd="0" destOrd="0" parTransId="{FDCF3FC2-21FB-4631-9387-88765B608067}" sibTransId="{E64BD445-E7BB-4A3D-9C47-30FBD58142B0}"/>
    <dgm:cxn modelId="{00A4BF40-7C50-4CEB-9FC5-0338E5A554F8}" srcId="{5C41B7BC-84C6-40B2-A022-F8B76D030530}" destId="{AE304114-154E-4878-8A7A-89230E50997E}" srcOrd="0" destOrd="0" parTransId="{1454EBD0-141C-40B4-84AC-CBD077D1B613}" sibTransId="{B1132F9F-5B7F-4660-A726-72A1434A1B52}"/>
    <dgm:cxn modelId="{6BB1D943-280E-42A2-983D-CAF1A8191197}" type="presOf" srcId="{CD4BD033-98FD-4BD0-981E-44C2995DC6E5}" destId="{4B7796B9-1D2A-43FC-B4E4-495824F55981}" srcOrd="0" destOrd="0" presId="urn:microsoft.com/office/officeart/2005/8/layout/hList2"/>
    <dgm:cxn modelId="{19D39666-5106-4120-A1D3-8C1829E1D819}" srcId="{AFCE7556-DC5F-4BA5-97F9-4D2AB9F88F67}" destId="{86913C08-5165-4C23-8CDC-09D47E8CF2E4}" srcOrd="0" destOrd="0" parTransId="{8CAAEDD1-75AE-4E24-B74A-90BDCDD21C5C}" sibTransId="{DA8EF7AF-89F7-4BA5-A947-72C7C86CB6F6}"/>
    <dgm:cxn modelId="{01236347-CF62-4FFA-81DD-2A1A1302151D}" srcId="{5C41B7BC-84C6-40B2-A022-F8B76D030530}" destId="{07E8C401-3141-4E7F-98D2-7E4FC2DD76BD}" srcOrd="2" destOrd="0" parTransId="{672EE8E5-F968-49C2-9B30-B0A2446BB97D}" sibTransId="{510513CA-8C49-435B-8B2F-44C1B85C0CDB}"/>
    <dgm:cxn modelId="{275BF26B-DAD0-4404-A17C-D99322E329B2}" type="presOf" srcId="{AE304114-154E-4878-8A7A-89230E50997E}" destId="{D7073F37-15C9-484E-A2E8-AC37639CC8E1}" srcOrd="0" destOrd="0" presId="urn:microsoft.com/office/officeart/2005/8/layout/hList2"/>
    <dgm:cxn modelId="{DD24EF52-0712-4450-876A-A024829A289C}" type="presOf" srcId="{86913C08-5165-4C23-8CDC-09D47E8CF2E4}" destId="{CDED18EA-6DE3-4630-9CA5-F08DA57B7BCB}" srcOrd="0" destOrd="0" presId="urn:microsoft.com/office/officeart/2005/8/layout/hList2"/>
    <dgm:cxn modelId="{6DB38794-BFC0-401D-9696-D63D016FA60D}" srcId="{1270416F-6A4C-4567-A041-BD8D38D87028}" destId="{CB69DE29-C545-42D1-8650-2A0D7B3D57A1}" srcOrd="0" destOrd="0" parTransId="{83001E7F-FDED-4343-8269-2175C1B6B618}" sibTransId="{68D51FE0-A04B-4F2F-A754-570BDE3ABA7C}"/>
    <dgm:cxn modelId="{9B03719F-C502-4FA3-9AFF-769C1D3C5A1A}" srcId="{5C41B7BC-84C6-40B2-A022-F8B76D030530}" destId="{AFCE7556-DC5F-4BA5-97F9-4D2AB9F88F67}" srcOrd="3" destOrd="0" parTransId="{159F18D4-C54A-482F-B91B-CECBFA9185C4}" sibTransId="{2C604329-939F-41DE-9A40-B4C65D53B88D}"/>
    <dgm:cxn modelId="{7E39CFB1-36D1-45DF-8B31-9484EEA3BAB1}" type="presOf" srcId="{CB69DE29-C545-42D1-8650-2A0D7B3D57A1}" destId="{663451F2-5F5C-4042-839A-589298698EF7}" srcOrd="0" destOrd="0" presId="urn:microsoft.com/office/officeart/2005/8/layout/hList2"/>
    <dgm:cxn modelId="{ABA269C7-6890-489C-9BE7-39185F0F5C0B}" type="presOf" srcId="{080E9330-A7CF-4495-9E80-9B2E32038CFC}" destId="{3E0526A1-70BA-42B8-9329-F438A0D960A2}" srcOrd="0" destOrd="0" presId="urn:microsoft.com/office/officeart/2005/8/layout/hList2"/>
    <dgm:cxn modelId="{8F086DC7-C4BF-4C99-8003-DFF57001B3DA}" srcId="{5C41B7BC-84C6-40B2-A022-F8B76D030530}" destId="{1270416F-6A4C-4567-A041-BD8D38D87028}" srcOrd="1" destOrd="0" parTransId="{97856754-FEA6-442A-88D6-5E4F4DE8B6F2}" sibTransId="{60516890-A978-4342-9332-96FF7AFEE5EF}"/>
    <dgm:cxn modelId="{563CAFE3-431E-4EA6-B1B7-F8B36B4D3930}" type="presOf" srcId="{AFCE7556-DC5F-4BA5-97F9-4D2AB9F88F67}" destId="{467426C2-079B-4EF6-A041-2E842D444F6B}" srcOrd="0" destOrd="0" presId="urn:microsoft.com/office/officeart/2005/8/layout/hList2"/>
    <dgm:cxn modelId="{C12B181E-AC98-4210-A398-C67D8EBC0332}" type="presParOf" srcId="{CBB47E3E-DC46-4494-9F9F-C3C4B5615F84}" destId="{90F125E5-BE9F-4610-8827-1AB6622E077C}" srcOrd="0" destOrd="0" presId="urn:microsoft.com/office/officeart/2005/8/layout/hList2"/>
    <dgm:cxn modelId="{57E30BD3-BEE6-4446-A8D7-AAE00B799374}" type="presParOf" srcId="{90F125E5-BE9F-4610-8827-1AB6622E077C}" destId="{5F38EBE5-4C07-4778-93F2-8348411F819D}" srcOrd="0" destOrd="0" presId="urn:microsoft.com/office/officeart/2005/8/layout/hList2"/>
    <dgm:cxn modelId="{57E6A990-4E35-4AC5-978E-82BDDCA2A895}" type="presParOf" srcId="{90F125E5-BE9F-4610-8827-1AB6622E077C}" destId="{3E0526A1-70BA-42B8-9329-F438A0D960A2}" srcOrd="1" destOrd="0" presId="urn:microsoft.com/office/officeart/2005/8/layout/hList2"/>
    <dgm:cxn modelId="{817D883E-BA39-49A9-A1F2-9D1ADD6784BE}" type="presParOf" srcId="{90F125E5-BE9F-4610-8827-1AB6622E077C}" destId="{D7073F37-15C9-484E-A2E8-AC37639CC8E1}" srcOrd="2" destOrd="0" presId="urn:microsoft.com/office/officeart/2005/8/layout/hList2"/>
    <dgm:cxn modelId="{EB1CC26A-1300-4A65-88AD-3BCA9E0673B3}" type="presParOf" srcId="{CBB47E3E-DC46-4494-9F9F-C3C4B5615F84}" destId="{073E49F3-13F1-4BDF-9C70-A55DBD1C66CC}" srcOrd="1" destOrd="0" presId="urn:microsoft.com/office/officeart/2005/8/layout/hList2"/>
    <dgm:cxn modelId="{66AA5A1C-7C7F-4AE7-94E9-7157CE2E191B}" type="presParOf" srcId="{CBB47E3E-DC46-4494-9F9F-C3C4B5615F84}" destId="{CC9847C5-BDD2-400E-99B4-7B2217A637C1}" srcOrd="2" destOrd="0" presId="urn:microsoft.com/office/officeart/2005/8/layout/hList2"/>
    <dgm:cxn modelId="{72D9D1DC-D0AC-4ECA-BD8D-57D69A4C0538}" type="presParOf" srcId="{CC9847C5-BDD2-400E-99B4-7B2217A637C1}" destId="{B87B9D80-83BA-4B2A-953D-53B76B878CC4}" srcOrd="0" destOrd="0" presId="urn:microsoft.com/office/officeart/2005/8/layout/hList2"/>
    <dgm:cxn modelId="{BF248FF9-DD91-45F0-A1FE-7872D7C04B6C}" type="presParOf" srcId="{CC9847C5-BDD2-400E-99B4-7B2217A637C1}" destId="{663451F2-5F5C-4042-839A-589298698EF7}" srcOrd="1" destOrd="0" presId="urn:microsoft.com/office/officeart/2005/8/layout/hList2"/>
    <dgm:cxn modelId="{B3C5ACFE-20CA-496D-AA46-82269DF2D791}" type="presParOf" srcId="{CC9847C5-BDD2-400E-99B4-7B2217A637C1}" destId="{23FF22F9-A6E3-4C22-BDFF-3FEC70143DD6}" srcOrd="2" destOrd="0" presId="urn:microsoft.com/office/officeart/2005/8/layout/hList2"/>
    <dgm:cxn modelId="{D58BB106-E69F-4C66-8E31-EDB0153FBC02}" type="presParOf" srcId="{CBB47E3E-DC46-4494-9F9F-C3C4B5615F84}" destId="{9CECEFC6-C15F-4051-B60B-DEDEFC414CC8}" srcOrd="3" destOrd="0" presId="urn:microsoft.com/office/officeart/2005/8/layout/hList2"/>
    <dgm:cxn modelId="{31346F89-00AB-464C-A833-3E4A4655EE79}" type="presParOf" srcId="{CBB47E3E-DC46-4494-9F9F-C3C4B5615F84}" destId="{C125D938-885A-45D2-B04B-C6A9CC930901}" srcOrd="4" destOrd="0" presId="urn:microsoft.com/office/officeart/2005/8/layout/hList2"/>
    <dgm:cxn modelId="{19269A18-5E1D-40CC-9F58-115BFA27034F}" type="presParOf" srcId="{C125D938-885A-45D2-B04B-C6A9CC930901}" destId="{4E27877A-8253-41DF-8757-479AA7706206}" srcOrd="0" destOrd="0" presId="urn:microsoft.com/office/officeart/2005/8/layout/hList2"/>
    <dgm:cxn modelId="{896674AF-7063-4709-BFE3-6C73C62A5AED}" type="presParOf" srcId="{C125D938-885A-45D2-B04B-C6A9CC930901}" destId="{4B7796B9-1D2A-43FC-B4E4-495824F55981}" srcOrd="1" destOrd="0" presId="urn:microsoft.com/office/officeart/2005/8/layout/hList2"/>
    <dgm:cxn modelId="{F1387C16-43CC-4601-9C03-3541CE1811C9}" type="presParOf" srcId="{C125D938-885A-45D2-B04B-C6A9CC930901}" destId="{8FF626B1-9E34-4DCD-B350-A90F645C07C9}" srcOrd="2" destOrd="0" presId="urn:microsoft.com/office/officeart/2005/8/layout/hList2"/>
    <dgm:cxn modelId="{A3AA84B2-1D32-4611-8945-1A2F84ECF5D2}" type="presParOf" srcId="{CBB47E3E-DC46-4494-9F9F-C3C4B5615F84}" destId="{D5F808A9-E750-4501-8D68-E55510491E22}" srcOrd="5" destOrd="0" presId="urn:microsoft.com/office/officeart/2005/8/layout/hList2"/>
    <dgm:cxn modelId="{9F4D85D2-07ED-4EE5-BFB3-F2FDE1510F2F}" type="presParOf" srcId="{CBB47E3E-DC46-4494-9F9F-C3C4B5615F84}" destId="{3CC04034-9926-4597-8A37-1032490A2680}" srcOrd="6" destOrd="0" presId="urn:microsoft.com/office/officeart/2005/8/layout/hList2"/>
    <dgm:cxn modelId="{038A92CE-1907-46C1-AD13-681D34C9CB40}" type="presParOf" srcId="{3CC04034-9926-4597-8A37-1032490A2680}" destId="{14C238F7-A501-4945-8532-0AC751C42F50}" srcOrd="0" destOrd="0" presId="urn:microsoft.com/office/officeart/2005/8/layout/hList2"/>
    <dgm:cxn modelId="{31435465-D5A2-4CB5-943F-7687BDB1ADBF}" type="presParOf" srcId="{3CC04034-9926-4597-8A37-1032490A2680}" destId="{CDED18EA-6DE3-4630-9CA5-F08DA57B7BCB}" srcOrd="1" destOrd="0" presId="urn:microsoft.com/office/officeart/2005/8/layout/hList2"/>
    <dgm:cxn modelId="{BCADC0A7-52EC-405E-A417-3B28F76A3960}" type="presParOf" srcId="{3CC04034-9926-4597-8A37-1032490A2680}" destId="{467426C2-079B-4EF6-A041-2E842D444F6B}" srcOrd="2" destOrd="0" presId="urn:microsoft.com/office/officeart/2005/8/layout/h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C41B7BC-84C6-40B2-A022-F8B76D030530}" type="doc">
      <dgm:prSet loTypeId="urn:microsoft.com/office/officeart/2005/8/layout/hList2" loCatId="list" qsTypeId="urn:microsoft.com/office/officeart/2005/8/quickstyle/simple1" qsCatId="simple" csTypeId="urn:microsoft.com/office/officeart/2005/8/colors/accent1_2" csCatId="accent1" phldr="1"/>
      <dgm:spPr/>
      <dgm:t>
        <a:bodyPr/>
        <a:lstStyle/>
        <a:p>
          <a:endParaRPr lang="en-US"/>
        </a:p>
      </dgm:t>
    </dgm:pt>
    <dgm:pt modelId="{AE304114-154E-4878-8A7A-89230E50997E}">
      <dgm:prSet phldrT="[Текст]"/>
      <dgm:spPr/>
      <dgm:t>
        <a:bodyPr/>
        <a:lstStyle/>
        <a:p>
          <a:r>
            <a:rPr lang="en-US" dirty="0" err="1"/>
            <a:t>Vasiylar</a:t>
          </a:r>
          <a:r>
            <a:rPr lang="en-US" dirty="0"/>
            <a:t> / (Sponsor, </a:t>
          </a:r>
          <a:r>
            <a:rPr lang="en-US" dirty="0" err="1"/>
            <a:t>homiy</a:t>
          </a:r>
          <a:r>
            <a:rPr lang="en-US" dirty="0"/>
            <a:t>, </a:t>
          </a:r>
          <a:r>
            <a:rPr lang="en-US" dirty="0" err="1"/>
            <a:t>hissador</a:t>
          </a:r>
          <a:r>
            <a:rPr lang="en-US" dirty="0"/>
            <a:t>)</a:t>
          </a:r>
        </a:p>
      </dgm:t>
    </dgm:pt>
    <dgm:pt modelId="{1454EBD0-141C-40B4-84AC-CBD077D1B613}" type="parTrans" cxnId="{00A4BF40-7C50-4CEB-9FC5-0338E5A554F8}">
      <dgm:prSet/>
      <dgm:spPr/>
      <dgm:t>
        <a:bodyPr/>
        <a:lstStyle/>
        <a:p>
          <a:endParaRPr lang="en-US"/>
        </a:p>
      </dgm:t>
    </dgm:pt>
    <dgm:pt modelId="{B1132F9F-5B7F-4660-A726-72A1434A1B52}" type="sibTrans" cxnId="{00A4BF40-7C50-4CEB-9FC5-0338E5A554F8}">
      <dgm:prSet/>
      <dgm:spPr/>
      <dgm:t>
        <a:bodyPr/>
        <a:lstStyle/>
        <a:p>
          <a:endParaRPr lang="en-US"/>
        </a:p>
      </dgm:t>
    </dgm:pt>
    <dgm:pt modelId="{080E9330-A7CF-4495-9E80-9B2E32038CFC}">
      <dgm:prSet phldrT="[Текст]" custT="1"/>
      <dgm:spPr/>
      <dgm:t>
        <a:bodyPr/>
        <a:lstStyle/>
        <a:p>
          <a:r>
            <a:rPr lang="en-US" sz="1200" dirty="0" err="1">
              <a:latin typeface="Tahoma" panose="020B0604030504040204" pitchFamily="34" charset="0"/>
              <a:ea typeface="Tahoma" panose="020B0604030504040204" pitchFamily="34" charset="0"/>
              <a:cs typeface="Tahoma" panose="020B0604030504040204" pitchFamily="34" charset="0"/>
            </a:rPr>
            <a:t>Byudjetlarni</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dirty="0" err="1">
              <a:latin typeface="Tahoma" panose="020B0604030504040204" pitchFamily="34" charset="0"/>
              <a:ea typeface="Tahoma" panose="020B0604030504040204" pitchFamily="34" charset="0"/>
              <a:cs typeface="Tahoma" panose="020B0604030504040204" pitchFamily="34" charset="0"/>
            </a:rPr>
            <a:t>tasdiqlash</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dirty="0" err="1">
              <a:latin typeface="Tahoma" panose="020B0604030504040204" pitchFamily="34" charset="0"/>
              <a:ea typeface="Tahoma" panose="020B0604030504040204" pitchFamily="34" charset="0"/>
              <a:cs typeface="Tahoma" panose="020B0604030504040204" pitchFamily="34" charset="0"/>
            </a:rPr>
            <a:t>yuqori</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dirty="0" err="1">
              <a:latin typeface="Tahoma" panose="020B0604030504040204" pitchFamily="34" charset="0"/>
              <a:ea typeface="Tahoma" panose="020B0604030504040204" pitchFamily="34" charset="0"/>
              <a:cs typeface="Tahoma" panose="020B0604030504040204" pitchFamily="34" charset="0"/>
            </a:rPr>
            <a:t>ma'muriyatni</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dirty="0" err="1">
              <a:latin typeface="Tahoma" panose="020B0604030504040204" pitchFamily="34" charset="0"/>
              <a:ea typeface="Tahoma" panose="020B0604030504040204" pitchFamily="34" charset="0"/>
              <a:cs typeface="Tahoma" panose="020B0604030504040204" pitchFamily="34" charset="0"/>
            </a:rPr>
            <a:t>tayinlash</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dirty="0" err="1">
              <a:latin typeface="Tahoma" panose="020B0604030504040204" pitchFamily="34" charset="0"/>
              <a:ea typeface="Tahoma" panose="020B0604030504040204" pitchFamily="34" charset="0"/>
              <a:cs typeface="Tahoma" panose="020B0604030504040204" pitchFamily="34" charset="0"/>
            </a:rPr>
            <a:t>va</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dirty="0" err="1">
              <a:latin typeface="Tahoma" panose="020B0604030504040204" pitchFamily="34" charset="0"/>
              <a:ea typeface="Tahoma" panose="020B0604030504040204" pitchFamily="34" charset="0"/>
              <a:cs typeface="Tahoma" panose="020B0604030504040204" pitchFamily="34" charset="0"/>
            </a:rPr>
            <a:t>universitet</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dirty="0" err="1">
              <a:latin typeface="Tahoma" panose="020B0604030504040204" pitchFamily="34" charset="0"/>
              <a:ea typeface="Tahoma" panose="020B0604030504040204" pitchFamily="34" charset="0"/>
              <a:cs typeface="Tahoma" panose="020B0604030504040204" pitchFamily="34" charset="0"/>
            </a:rPr>
            <a:t>siyosatlarini</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dirty="0" err="1">
              <a:latin typeface="Tahoma" panose="020B0604030504040204" pitchFamily="34" charset="0"/>
              <a:ea typeface="Tahoma" panose="020B0604030504040204" pitchFamily="34" charset="0"/>
              <a:cs typeface="Tahoma" panose="020B0604030504040204" pitchFamily="34" charset="0"/>
            </a:rPr>
            <a:t>belgilash</a:t>
          </a:r>
          <a:r>
            <a:rPr lang="en-US" sz="1200" dirty="0">
              <a:latin typeface="Tahoma" panose="020B0604030504040204" pitchFamily="34" charset="0"/>
              <a:ea typeface="Tahoma" panose="020B0604030504040204" pitchFamily="34" charset="0"/>
              <a:cs typeface="Tahoma" panose="020B0604030504040204" pitchFamily="34" charset="0"/>
            </a:rPr>
            <a:t>.</a:t>
          </a:r>
        </a:p>
      </dgm:t>
    </dgm:pt>
    <dgm:pt modelId="{FDCF3FC2-21FB-4631-9387-88765B608067}" type="parTrans" cxnId="{8E29BC2D-CBBE-45A8-BA5E-6E007E016923}">
      <dgm:prSet/>
      <dgm:spPr/>
      <dgm:t>
        <a:bodyPr/>
        <a:lstStyle/>
        <a:p>
          <a:endParaRPr lang="en-US"/>
        </a:p>
      </dgm:t>
    </dgm:pt>
    <dgm:pt modelId="{E64BD445-E7BB-4A3D-9C47-30FBD58142B0}" type="sibTrans" cxnId="{8E29BC2D-CBBE-45A8-BA5E-6E007E016923}">
      <dgm:prSet/>
      <dgm:spPr/>
      <dgm:t>
        <a:bodyPr/>
        <a:lstStyle/>
        <a:p>
          <a:endParaRPr lang="en-US"/>
        </a:p>
      </dgm:t>
    </dgm:pt>
    <dgm:pt modelId="{1270416F-6A4C-4567-A041-BD8D38D87028}">
      <dgm:prSet phldrT="[Текст]"/>
      <dgm:spPr/>
      <dgm:t>
        <a:bodyPr/>
        <a:lstStyle/>
        <a:p>
          <a:r>
            <a:rPr lang="en-US" dirty="0" err="1"/>
            <a:t>Universitet</a:t>
          </a:r>
          <a:r>
            <a:rPr lang="en-US" dirty="0"/>
            <a:t> </a:t>
          </a:r>
          <a:r>
            <a:rPr lang="en-US" dirty="0" err="1"/>
            <a:t>ma'muriyati</a:t>
          </a:r>
          <a:endParaRPr lang="en-US" dirty="0"/>
        </a:p>
      </dgm:t>
    </dgm:pt>
    <dgm:pt modelId="{97856754-FEA6-442A-88D6-5E4F4DE8B6F2}" type="parTrans" cxnId="{8F086DC7-C4BF-4C99-8003-DFF57001B3DA}">
      <dgm:prSet/>
      <dgm:spPr/>
      <dgm:t>
        <a:bodyPr/>
        <a:lstStyle/>
        <a:p>
          <a:endParaRPr lang="en-US"/>
        </a:p>
      </dgm:t>
    </dgm:pt>
    <dgm:pt modelId="{60516890-A978-4342-9332-96FF7AFEE5EF}" type="sibTrans" cxnId="{8F086DC7-C4BF-4C99-8003-DFF57001B3DA}">
      <dgm:prSet/>
      <dgm:spPr/>
      <dgm:t>
        <a:bodyPr/>
        <a:lstStyle/>
        <a:p>
          <a:endParaRPr lang="en-US"/>
        </a:p>
      </dgm:t>
    </dgm:pt>
    <dgm:pt modelId="{CB69DE29-C545-42D1-8650-2A0D7B3D57A1}">
      <dgm:prSet phldrT="[Текст]" custT="1"/>
      <dgm:spPr/>
      <dgm:t>
        <a:bodyPr/>
        <a:lstStyle/>
        <a:p>
          <a:pPr marL="114300" lvl="1" indent="0" algn="l" defTabSz="533400">
            <a:lnSpc>
              <a:spcPct val="90000"/>
            </a:lnSpc>
            <a:spcBef>
              <a:spcPct val="0"/>
            </a:spcBef>
            <a:spcAft>
              <a:spcPct val="15000"/>
            </a:spcAft>
          </a:pPr>
          <a:r>
            <a:rPr lang="en-US" sz="1200" kern="1200" dirty="0" err="1">
              <a:latin typeface="Tahoma" panose="020B0604030504040204" pitchFamily="34" charset="0"/>
              <a:ea typeface="Tahoma" panose="020B0604030504040204" pitchFamily="34" charset="0"/>
              <a:cs typeface="Tahoma" panose="020B0604030504040204" pitchFamily="34" charset="0"/>
            </a:rPr>
            <a:t>Rekor</a:t>
          </a:r>
          <a:r>
            <a:rPr lang="en-US" sz="1200" kern="1200" dirty="0">
              <a:latin typeface="Tahoma" panose="020B0604030504040204" pitchFamily="34" charset="0"/>
              <a:ea typeface="Tahoma" panose="020B0604030504040204" pitchFamily="34" charset="0"/>
              <a:cs typeface="Tahoma" panose="020B0604030504040204" pitchFamily="34" charset="0"/>
            </a:rPr>
            <a:t>(director) </a:t>
          </a:r>
          <a:r>
            <a:rPr lang="en-US" sz="1200" kern="1200" dirty="0" err="1">
              <a:latin typeface="Tahoma" panose="020B0604030504040204" pitchFamily="34" charset="0"/>
              <a:ea typeface="Tahoma" panose="020B0604030504040204" pitchFamily="34" charset="0"/>
              <a:cs typeface="Tahoma" panose="020B0604030504040204" pitchFamily="34" charset="0"/>
            </a:rPr>
            <a:t>yoki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prezident</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universitetni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boshqaradi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va</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uning</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kundalik</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operatsiyalarini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nazorat</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qiladi</a:t>
          </a:r>
          <a:r>
            <a:rPr lang="en-US" sz="1200" kern="1200" dirty="0">
              <a:latin typeface="Tahoma" panose="020B0604030504040204" pitchFamily="34" charset="0"/>
              <a:ea typeface="Tahoma" panose="020B0604030504040204" pitchFamily="34" charset="0"/>
              <a:cs typeface="Tahoma" panose="020B0604030504040204" pitchFamily="34" charset="0"/>
            </a:rPr>
            <a:t>.</a:t>
          </a:r>
        </a:p>
      </dgm:t>
    </dgm:pt>
    <dgm:pt modelId="{83001E7F-FDED-4343-8269-2175C1B6B618}" type="parTrans" cxnId="{6DB38794-BFC0-401D-9696-D63D016FA60D}">
      <dgm:prSet/>
      <dgm:spPr/>
      <dgm:t>
        <a:bodyPr/>
        <a:lstStyle/>
        <a:p>
          <a:endParaRPr lang="en-US"/>
        </a:p>
      </dgm:t>
    </dgm:pt>
    <dgm:pt modelId="{68D51FE0-A04B-4F2F-A754-570BDE3ABA7C}" type="sibTrans" cxnId="{6DB38794-BFC0-401D-9696-D63D016FA60D}">
      <dgm:prSet/>
      <dgm:spPr/>
      <dgm:t>
        <a:bodyPr/>
        <a:lstStyle/>
        <a:p>
          <a:endParaRPr lang="en-US"/>
        </a:p>
      </dgm:t>
    </dgm:pt>
    <dgm:pt modelId="{07E8C401-3141-4E7F-98D2-7E4FC2DD76BD}">
      <dgm:prSet phldrT="[Текст]"/>
      <dgm:spPr/>
      <dgm:t>
        <a:bodyPr/>
        <a:lstStyle/>
        <a:p>
          <a:r>
            <a:rPr lang="en-US" dirty="0" err="1"/>
            <a:t>Ilmiy</a:t>
          </a:r>
          <a:r>
            <a:rPr lang="en-US" dirty="0"/>
            <a:t> </a:t>
          </a:r>
          <a:r>
            <a:rPr lang="en-US" dirty="0" err="1"/>
            <a:t>kengash</a:t>
          </a:r>
          <a:endParaRPr lang="en-US" dirty="0"/>
        </a:p>
      </dgm:t>
    </dgm:pt>
    <dgm:pt modelId="{672EE8E5-F968-49C2-9B30-B0A2446BB97D}" type="parTrans" cxnId="{01236347-CF62-4FFA-81DD-2A1A1302151D}">
      <dgm:prSet/>
      <dgm:spPr/>
      <dgm:t>
        <a:bodyPr/>
        <a:lstStyle/>
        <a:p>
          <a:endParaRPr lang="en-US"/>
        </a:p>
      </dgm:t>
    </dgm:pt>
    <dgm:pt modelId="{510513CA-8C49-435B-8B2F-44C1B85C0CDB}" type="sibTrans" cxnId="{01236347-CF62-4FFA-81DD-2A1A1302151D}">
      <dgm:prSet/>
      <dgm:spPr/>
      <dgm:t>
        <a:bodyPr/>
        <a:lstStyle/>
        <a:p>
          <a:endParaRPr lang="en-US"/>
        </a:p>
      </dgm:t>
    </dgm:pt>
    <dgm:pt modelId="{CD4BD033-98FD-4BD0-981E-44C2995DC6E5}">
      <dgm:prSet phldrT="[Текст]"/>
      <dgm:spPr/>
      <dgm:t>
        <a:bodyPr/>
        <a:lstStyle/>
        <a:p>
          <a:pPr marL="114300" lvl="1" indent="0" algn="l" defTabSz="577850">
            <a:lnSpc>
              <a:spcPct val="90000"/>
            </a:lnSpc>
            <a:spcBef>
              <a:spcPct val="0"/>
            </a:spcBef>
            <a:spcAft>
              <a:spcPct val="15000"/>
            </a:spcAft>
          </a:pPr>
          <a:r>
            <a:rPr lang="en-US" sz="1300" kern="1200" dirty="0" err="1">
              <a:latin typeface="Tahoma" panose="020B0604030504040204" pitchFamily="34" charset="0"/>
              <a:ea typeface="Tahoma" panose="020B0604030504040204" pitchFamily="34" charset="0"/>
              <a:cs typeface="Tahoma" panose="020B0604030504040204" pitchFamily="34" charset="0"/>
            </a:rPr>
            <a:t>Akademik</a:t>
          </a:r>
          <a:r>
            <a:rPr lang="en-US" sz="1300" kern="1200" dirty="0">
              <a:latin typeface="Tahoma" panose="020B0604030504040204" pitchFamily="34" charset="0"/>
              <a:ea typeface="Tahoma" panose="020B0604030504040204" pitchFamily="34" charset="0"/>
              <a:cs typeface="Tahoma" panose="020B0604030504040204" pitchFamily="34" charset="0"/>
            </a:rPr>
            <a:t> </a:t>
          </a:r>
          <a:r>
            <a:rPr lang="en-US" sz="1300" kern="1200" dirty="0" err="1">
              <a:latin typeface="Tahoma" panose="020B0604030504040204" pitchFamily="34" charset="0"/>
              <a:ea typeface="Tahoma" panose="020B0604030504040204" pitchFamily="34" charset="0"/>
              <a:cs typeface="Tahoma" panose="020B0604030504040204" pitchFamily="34" charset="0"/>
            </a:rPr>
            <a:t>siyosatlar</a:t>
          </a:r>
          <a:r>
            <a:rPr lang="en-US" sz="1300" kern="1200" dirty="0">
              <a:latin typeface="Tahoma" panose="020B0604030504040204" pitchFamily="34" charset="0"/>
              <a:ea typeface="Tahoma" panose="020B0604030504040204" pitchFamily="34" charset="0"/>
              <a:cs typeface="Tahoma" panose="020B0604030504040204" pitchFamily="34" charset="0"/>
            </a:rPr>
            <a:t>, </a:t>
          </a:r>
          <a:r>
            <a:rPr lang="en-US" sz="1300" kern="1200" dirty="0" err="1">
              <a:latin typeface="Tahoma" panose="020B0604030504040204" pitchFamily="34" charset="0"/>
              <a:ea typeface="Tahoma" panose="020B0604030504040204" pitchFamily="34" charset="0"/>
              <a:cs typeface="Tahoma" panose="020B0604030504040204" pitchFamily="34" charset="0"/>
            </a:rPr>
            <a:t>o'quv</a:t>
          </a:r>
          <a:r>
            <a:rPr lang="en-US" sz="1300" kern="1200" dirty="0">
              <a:latin typeface="Tahoma" panose="020B0604030504040204" pitchFamily="34" charset="0"/>
              <a:ea typeface="Tahoma" panose="020B0604030504040204" pitchFamily="34" charset="0"/>
              <a:cs typeface="Tahoma" panose="020B0604030504040204" pitchFamily="34" charset="0"/>
            </a:rPr>
            <a:t> </a:t>
          </a:r>
          <a:r>
            <a:rPr lang="en-US" sz="1300" kern="1200" dirty="0" err="1">
              <a:latin typeface="Tahoma" panose="020B0604030504040204" pitchFamily="34" charset="0"/>
              <a:ea typeface="Tahoma" panose="020B0604030504040204" pitchFamily="34" charset="0"/>
              <a:cs typeface="Tahoma" panose="020B0604030504040204" pitchFamily="34" charset="0"/>
            </a:rPr>
            <a:t>dasturlari</a:t>
          </a:r>
          <a:r>
            <a:rPr lang="en-US" sz="1300" kern="1200" dirty="0">
              <a:latin typeface="Tahoma" panose="020B0604030504040204" pitchFamily="34" charset="0"/>
              <a:ea typeface="Tahoma" panose="020B0604030504040204" pitchFamily="34" charset="0"/>
              <a:cs typeface="Tahoma" panose="020B0604030504040204" pitchFamily="34" charset="0"/>
            </a:rPr>
            <a:t> </a:t>
          </a:r>
          <a:r>
            <a:rPr lang="en-US" sz="1300" kern="1200" dirty="0" err="1">
              <a:latin typeface="Tahoma" panose="020B0604030504040204" pitchFamily="34" charset="0"/>
              <a:ea typeface="Tahoma" panose="020B0604030504040204" pitchFamily="34" charset="0"/>
              <a:cs typeface="Tahoma" panose="020B0604030504040204" pitchFamily="34" charset="0"/>
            </a:rPr>
            <a:t>va</a:t>
          </a:r>
          <a:r>
            <a:rPr lang="en-US" sz="1300" kern="1200" dirty="0">
              <a:latin typeface="Tahoma" panose="020B0604030504040204" pitchFamily="34" charset="0"/>
              <a:ea typeface="Tahoma" panose="020B0604030504040204" pitchFamily="34" charset="0"/>
              <a:cs typeface="Tahoma" panose="020B0604030504040204" pitchFamily="34" charset="0"/>
            </a:rPr>
            <a:t> </a:t>
          </a:r>
          <a:r>
            <a:rPr lang="en-US" sz="1300" kern="1200" dirty="0" err="1">
              <a:latin typeface="Tahoma" panose="020B0604030504040204" pitchFamily="34" charset="0"/>
              <a:ea typeface="Tahoma" panose="020B0604030504040204" pitchFamily="34" charset="0"/>
              <a:cs typeface="Tahoma" panose="020B0604030504040204" pitchFamily="34" charset="0"/>
            </a:rPr>
            <a:t>o'qituvchilarni</a:t>
          </a:r>
          <a:r>
            <a:rPr lang="en-US" sz="1300" kern="1200" dirty="0">
              <a:latin typeface="Tahoma" panose="020B0604030504040204" pitchFamily="34" charset="0"/>
              <a:ea typeface="Tahoma" panose="020B0604030504040204" pitchFamily="34" charset="0"/>
              <a:cs typeface="Tahoma" panose="020B0604030504040204" pitchFamily="34" charset="0"/>
            </a:rPr>
            <a:t> </a:t>
          </a:r>
          <a:r>
            <a:rPr lang="en-US" sz="1300" kern="1200" dirty="0" err="1">
              <a:latin typeface="Tahoma" panose="020B0604030504040204" pitchFamily="34" charset="0"/>
              <a:ea typeface="Tahoma" panose="020B0604030504040204" pitchFamily="34" charset="0"/>
              <a:cs typeface="Tahoma" panose="020B0604030504040204" pitchFamily="34" charset="0"/>
            </a:rPr>
            <a:t>tayinlash</a:t>
          </a:r>
          <a:r>
            <a:rPr lang="en-US" sz="1300" kern="1200" dirty="0">
              <a:latin typeface="Tahoma" panose="020B0604030504040204" pitchFamily="34" charset="0"/>
              <a:ea typeface="Tahoma" panose="020B0604030504040204" pitchFamily="34" charset="0"/>
              <a:cs typeface="Tahoma" panose="020B0604030504040204" pitchFamily="34" charset="0"/>
            </a:rPr>
            <a:t> </a:t>
          </a:r>
          <a:r>
            <a:rPr lang="en-US" sz="1300" kern="1200" dirty="0" err="1">
              <a:latin typeface="Tahoma" panose="020B0604030504040204" pitchFamily="34" charset="0"/>
              <a:ea typeface="Tahoma" panose="020B0604030504040204" pitchFamily="34" charset="0"/>
              <a:cs typeface="Tahoma" panose="020B0604030504040204" pitchFamily="34" charset="0"/>
            </a:rPr>
            <a:t>bo'yicha</a:t>
          </a:r>
          <a:r>
            <a:rPr lang="en-US" sz="1300" kern="1200" dirty="0">
              <a:latin typeface="Tahoma" panose="020B0604030504040204" pitchFamily="34" charset="0"/>
              <a:ea typeface="Tahoma" panose="020B0604030504040204" pitchFamily="34" charset="0"/>
              <a:cs typeface="Tahoma" panose="020B0604030504040204" pitchFamily="34" charset="0"/>
            </a:rPr>
            <a:t> </a:t>
          </a:r>
          <a:r>
            <a:rPr lang="en-US" sz="1300" kern="1200" dirty="0" err="1">
              <a:latin typeface="Tahoma" panose="020B0604030504040204" pitchFamily="34" charset="0"/>
              <a:ea typeface="Tahoma" panose="020B0604030504040204" pitchFamily="34" charset="0"/>
              <a:cs typeface="Tahoma" panose="020B0604030504040204" pitchFamily="34" charset="0"/>
            </a:rPr>
            <a:t>fakultetning</a:t>
          </a:r>
          <a:r>
            <a:rPr lang="en-US" sz="1300" kern="1200" dirty="0">
              <a:latin typeface="Tahoma" panose="020B0604030504040204" pitchFamily="34" charset="0"/>
              <a:ea typeface="Tahoma" panose="020B0604030504040204" pitchFamily="34" charset="0"/>
              <a:cs typeface="Tahoma" panose="020B0604030504040204" pitchFamily="34" charset="0"/>
            </a:rPr>
            <a:t> </a:t>
          </a:r>
          <a:r>
            <a:rPr lang="en-US" sz="1300" kern="1200" dirty="0" err="1">
              <a:latin typeface="Tahoma" panose="020B0604030504040204" pitchFamily="34" charset="0"/>
              <a:ea typeface="Tahoma" panose="020B0604030504040204" pitchFamily="34" charset="0"/>
              <a:cs typeface="Tahoma" panose="020B0604030504040204" pitchFamily="34" charset="0"/>
            </a:rPr>
            <a:t>fikrini</a:t>
          </a:r>
          <a:r>
            <a:rPr lang="en-US" sz="1300" kern="1200" dirty="0">
              <a:latin typeface="Tahoma" panose="020B0604030504040204" pitchFamily="34" charset="0"/>
              <a:ea typeface="Tahoma" panose="020B0604030504040204" pitchFamily="34" charset="0"/>
              <a:cs typeface="Tahoma" panose="020B0604030504040204" pitchFamily="34" charset="0"/>
            </a:rPr>
            <a:t> </a:t>
          </a:r>
          <a:r>
            <a:rPr lang="en-US" sz="1300" kern="1200" dirty="0" err="1">
              <a:latin typeface="Tahoma" panose="020B0604030504040204" pitchFamily="34" charset="0"/>
              <a:ea typeface="Tahoma" panose="020B0604030504040204" pitchFamily="34" charset="0"/>
              <a:cs typeface="Tahoma" panose="020B0604030504040204" pitchFamily="34" charset="0"/>
            </a:rPr>
            <a:t>bildiradigan</a:t>
          </a:r>
          <a:r>
            <a:rPr lang="en-US" sz="1300" kern="1200" dirty="0">
              <a:latin typeface="Tahoma" panose="020B0604030504040204" pitchFamily="34" charset="0"/>
              <a:ea typeface="Tahoma" panose="020B0604030504040204" pitchFamily="34" charset="0"/>
              <a:cs typeface="Tahoma" panose="020B0604030504040204" pitchFamily="34" charset="0"/>
            </a:rPr>
            <a:t> forum.</a:t>
          </a:r>
        </a:p>
      </dgm:t>
    </dgm:pt>
    <dgm:pt modelId="{B9E13D5B-DB82-4755-8029-D6E884C862B8}" type="parTrans" cxnId="{8FF16716-9C67-406B-84BA-6FE0B40CF768}">
      <dgm:prSet/>
      <dgm:spPr/>
      <dgm:t>
        <a:bodyPr/>
        <a:lstStyle/>
        <a:p>
          <a:endParaRPr lang="en-US"/>
        </a:p>
      </dgm:t>
    </dgm:pt>
    <dgm:pt modelId="{D7C89876-BC5A-47D8-AF64-B0DAFB12B232}" type="sibTrans" cxnId="{8FF16716-9C67-406B-84BA-6FE0B40CF768}">
      <dgm:prSet/>
      <dgm:spPr/>
      <dgm:t>
        <a:bodyPr/>
        <a:lstStyle/>
        <a:p>
          <a:endParaRPr lang="en-US"/>
        </a:p>
      </dgm:t>
    </dgm:pt>
    <dgm:pt modelId="{AFCE7556-DC5F-4BA5-97F9-4D2AB9F88F67}">
      <dgm:prSet phldrT="[Текст]"/>
      <dgm:spPr/>
      <dgm:t>
        <a:bodyPr/>
        <a:lstStyle/>
        <a:p>
          <a:r>
            <a:rPr lang="en-US" dirty="0" err="1"/>
            <a:t>Talabalar</a:t>
          </a:r>
          <a:r>
            <a:rPr lang="en-US" dirty="0"/>
            <a:t> </a:t>
          </a:r>
          <a:r>
            <a:rPr lang="en-US" dirty="0" err="1"/>
            <a:t>uyushmasi</a:t>
          </a:r>
          <a:r>
            <a:rPr lang="en-US" dirty="0"/>
            <a:t>/</a:t>
          </a:r>
          <a:r>
            <a:rPr lang="en-US" dirty="0" err="1"/>
            <a:t>assotsiatsiyasi</a:t>
          </a:r>
          <a:endParaRPr lang="en-US" dirty="0"/>
        </a:p>
      </dgm:t>
    </dgm:pt>
    <dgm:pt modelId="{159F18D4-C54A-482F-B91B-CECBFA9185C4}" type="parTrans" cxnId="{9B03719F-C502-4FA3-9AFF-769C1D3C5A1A}">
      <dgm:prSet/>
      <dgm:spPr/>
      <dgm:t>
        <a:bodyPr/>
        <a:lstStyle/>
        <a:p>
          <a:endParaRPr lang="en-US"/>
        </a:p>
      </dgm:t>
    </dgm:pt>
    <dgm:pt modelId="{2C604329-939F-41DE-9A40-B4C65D53B88D}" type="sibTrans" cxnId="{9B03719F-C502-4FA3-9AFF-769C1D3C5A1A}">
      <dgm:prSet/>
      <dgm:spPr/>
      <dgm:t>
        <a:bodyPr/>
        <a:lstStyle/>
        <a:p>
          <a:endParaRPr lang="en-US"/>
        </a:p>
      </dgm:t>
    </dgm:pt>
    <dgm:pt modelId="{86913C08-5165-4C23-8CDC-09D47E8CF2E4}">
      <dgm:prSet custT="1"/>
      <dgm:spPr/>
      <dgm:t>
        <a:bodyPr/>
        <a:lstStyle/>
        <a:p>
          <a:endParaRPr lang="en-US" sz="1200" kern="1200" dirty="0">
            <a:latin typeface="Tahoma" panose="020B0604030504040204" pitchFamily="34" charset="0"/>
            <a:ea typeface="Tahoma" panose="020B0604030504040204" pitchFamily="34" charset="0"/>
            <a:cs typeface="Tahoma" panose="020B0604030504040204" pitchFamily="34" charset="0"/>
          </a:endParaRPr>
        </a:p>
      </dgm:t>
    </dgm:pt>
    <dgm:pt modelId="{8CAAEDD1-75AE-4E24-B74A-90BDCDD21C5C}" type="parTrans" cxnId="{19D39666-5106-4120-A1D3-8C1829E1D819}">
      <dgm:prSet/>
      <dgm:spPr/>
      <dgm:t>
        <a:bodyPr/>
        <a:lstStyle/>
        <a:p>
          <a:endParaRPr lang="en-US"/>
        </a:p>
      </dgm:t>
    </dgm:pt>
    <dgm:pt modelId="{DA8EF7AF-89F7-4BA5-A947-72C7C86CB6F6}" type="sibTrans" cxnId="{19D39666-5106-4120-A1D3-8C1829E1D819}">
      <dgm:prSet/>
      <dgm:spPr/>
      <dgm:t>
        <a:bodyPr/>
        <a:lstStyle/>
        <a:p>
          <a:endParaRPr lang="en-US"/>
        </a:p>
      </dgm:t>
    </dgm:pt>
    <dgm:pt modelId="{1C404B1B-4B69-4569-A950-F93A3BD7DDFC}">
      <dgm:prSet custT="1"/>
      <dgm:spPr/>
      <dgm:t>
        <a:bodyPr/>
        <a:lstStyle/>
        <a:p>
          <a:r>
            <a:rPr lang="en-US" sz="1200" dirty="0" err="1">
              <a:latin typeface="Tahoma" panose="020B0604030504040204" pitchFamily="34" charset="0"/>
              <a:ea typeface="Tahoma" panose="020B0604030504040204" pitchFamily="34" charset="0"/>
              <a:cs typeface="Tahoma" panose="020B0604030504040204" pitchFamily="34" charset="0"/>
            </a:rPr>
            <a:t>Universitet</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dirty="0" err="1">
              <a:latin typeface="Tahoma" panose="020B0604030504040204" pitchFamily="34" charset="0"/>
              <a:ea typeface="Tahoma" panose="020B0604030504040204" pitchFamily="34" charset="0"/>
              <a:cs typeface="Tahoma" panose="020B0604030504040204" pitchFamily="34" charset="0"/>
            </a:rPr>
            <a:t>resurslarining</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dirty="0" err="1">
              <a:latin typeface="Tahoma" panose="020B0604030504040204" pitchFamily="34" charset="0"/>
              <a:ea typeface="Tahoma" panose="020B0604030504040204" pitchFamily="34" charset="0"/>
              <a:cs typeface="Tahoma" panose="020B0604030504040204" pitchFamily="34" charset="0"/>
            </a:rPr>
            <a:t>samarali</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dirty="0" err="1">
              <a:latin typeface="Tahoma" panose="020B0604030504040204" pitchFamily="34" charset="0"/>
              <a:ea typeface="Tahoma" panose="020B0604030504040204" pitchFamily="34" charset="0"/>
              <a:cs typeface="Tahoma" panose="020B0604030504040204" pitchFamily="34" charset="0"/>
            </a:rPr>
            <a:t>ishlatilishini</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dirty="0" err="1">
              <a:latin typeface="Tahoma" panose="020B0604030504040204" pitchFamily="34" charset="0"/>
              <a:ea typeface="Tahoma" panose="020B0604030504040204" pitchFamily="34" charset="0"/>
              <a:cs typeface="Tahoma" panose="020B0604030504040204" pitchFamily="34" charset="0"/>
            </a:rPr>
            <a:t>ta'minlash</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dirty="0" err="1">
              <a:latin typeface="Tahoma" panose="020B0604030504040204" pitchFamily="34" charset="0"/>
              <a:ea typeface="Tahoma" panose="020B0604030504040204" pitchFamily="34" charset="0"/>
              <a:cs typeface="Tahoma" panose="020B0604030504040204" pitchFamily="34" charset="0"/>
            </a:rPr>
            <a:t>va</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dirty="0" err="1">
              <a:latin typeface="Tahoma" panose="020B0604030504040204" pitchFamily="34" charset="0"/>
              <a:ea typeface="Tahoma" panose="020B0604030504040204" pitchFamily="34" charset="0"/>
              <a:cs typeface="Tahoma" panose="020B0604030504040204" pitchFamily="34" charset="0"/>
            </a:rPr>
            <a:t>missiyasiga</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dirty="0" err="1">
              <a:latin typeface="Tahoma" panose="020B0604030504040204" pitchFamily="34" charset="0"/>
              <a:ea typeface="Tahoma" panose="020B0604030504040204" pitchFamily="34" charset="0"/>
              <a:cs typeface="Tahoma" panose="020B0604030504040204" pitchFamily="34" charset="0"/>
            </a:rPr>
            <a:t>mosligini</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dirty="0" err="1">
              <a:latin typeface="Tahoma" panose="020B0604030504040204" pitchFamily="34" charset="0"/>
              <a:ea typeface="Tahoma" panose="020B0604030504040204" pitchFamily="34" charset="0"/>
              <a:cs typeface="Tahoma" panose="020B0604030504040204" pitchFamily="34" charset="0"/>
            </a:rPr>
            <a:t>nazorat</a:t>
          </a:r>
          <a:r>
            <a:rPr lang="en-US" sz="1200" dirty="0">
              <a:latin typeface="Tahoma" panose="020B0604030504040204" pitchFamily="34" charset="0"/>
              <a:ea typeface="Tahoma" panose="020B0604030504040204" pitchFamily="34" charset="0"/>
              <a:cs typeface="Tahoma" panose="020B0604030504040204" pitchFamily="34" charset="0"/>
            </a:rPr>
            <a:t> </a:t>
          </a:r>
          <a:r>
            <a:rPr lang="en-US" sz="1200" dirty="0" err="1">
              <a:latin typeface="Tahoma" panose="020B0604030504040204" pitchFamily="34" charset="0"/>
              <a:ea typeface="Tahoma" panose="020B0604030504040204" pitchFamily="34" charset="0"/>
              <a:cs typeface="Tahoma" panose="020B0604030504040204" pitchFamily="34" charset="0"/>
            </a:rPr>
            <a:t>qilish</a:t>
          </a:r>
          <a:r>
            <a:rPr lang="en-US" sz="1200" dirty="0">
              <a:latin typeface="Tahoma" panose="020B0604030504040204" pitchFamily="34" charset="0"/>
              <a:ea typeface="Tahoma" panose="020B0604030504040204" pitchFamily="34" charset="0"/>
              <a:cs typeface="Tahoma" panose="020B0604030504040204" pitchFamily="34" charset="0"/>
            </a:rPr>
            <a:t>.</a:t>
          </a:r>
        </a:p>
      </dgm:t>
    </dgm:pt>
    <dgm:pt modelId="{6FFC7D72-845F-4460-9FA1-3C9A2F163187}" type="parTrans" cxnId="{CA666158-B736-4956-8FCC-CF77C48AADCE}">
      <dgm:prSet/>
      <dgm:spPr/>
      <dgm:t>
        <a:bodyPr/>
        <a:lstStyle/>
        <a:p>
          <a:endParaRPr lang="en-US"/>
        </a:p>
      </dgm:t>
    </dgm:pt>
    <dgm:pt modelId="{7FFFE35E-5A3D-4D76-A123-9FACAB5B426B}" type="sibTrans" cxnId="{CA666158-B736-4956-8FCC-CF77C48AADCE}">
      <dgm:prSet/>
      <dgm:spPr/>
      <dgm:t>
        <a:bodyPr/>
        <a:lstStyle/>
        <a:p>
          <a:endParaRPr lang="en-US"/>
        </a:p>
      </dgm:t>
    </dgm:pt>
    <dgm:pt modelId="{4C446023-89C8-40DE-A3B6-539B38C16D04}">
      <dgm:prSet custT="1"/>
      <dgm:spPr/>
      <dgm:t>
        <a:bodyPr/>
        <a:lstStyle/>
        <a:p>
          <a:pPr marL="114300" lvl="1" indent="0" algn="l" defTabSz="533400">
            <a:lnSpc>
              <a:spcPct val="90000"/>
            </a:lnSpc>
            <a:spcBef>
              <a:spcPct val="0"/>
            </a:spcBef>
            <a:spcAft>
              <a:spcPct val="15000"/>
            </a:spcAft>
          </a:pPr>
          <a:r>
            <a:rPr lang="en-US" sz="1200" kern="1200" dirty="0" err="1">
              <a:latin typeface="Tahoma" panose="020B0604030504040204" pitchFamily="34" charset="0"/>
              <a:ea typeface="Tahoma" panose="020B0604030504040204" pitchFamily="34" charset="0"/>
              <a:cs typeface="Tahoma" panose="020B0604030504040204" pitchFamily="34" charset="0"/>
            </a:rPr>
            <a:t>Dekanlar</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akademik</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bo'limlarni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boshqaradi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va</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akademik</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standartlarning</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bajarilishini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ta'minlaydi</a:t>
          </a:r>
          <a:r>
            <a:rPr lang="en-US" sz="1200" kern="1200" dirty="0">
              <a:latin typeface="Tahoma" panose="020B0604030504040204" pitchFamily="34" charset="0"/>
              <a:ea typeface="Tahoma" panose="020B0604030504040204" pitchFamily="34" charset="0"/>
              <a:cs typeface="Tahoma" panose="020B0604030504040204" pitchFamily="34" charset="0"/>
            </a:rPr>
            <a:t>.</a:t>
          </a:r>
        </a:p>
      </dgm:t>
    </dgm:pt>
    <dgm:pt modelId="{031437D7-9C52-4B53-805A-94786E13C138}" type="parTrans" cxnId="{1CCB0D32-7408-4439-9989-619E34C30F02}">
      <dgm:prSet/>
      <dgm:spPr/>
      <dgm:t>
        <a:bodyPr/>
        <a:lstStyle/>
        <a:p>
          <a:endParaRPr lang="en-US"/>
        </a:p>
      </dgm:t>
    </dgm:pt>
    <dgm:pt modelId="{4D34BA09-5AC2-4FD6-AAD0-178B66C2F653}" type="sibTrans" cxnId="{1CCB0D32-7408-4439-9989-619E34C30F02}">
      <dgm:prSet/>
      <dgm:spPr/>
      <dgm:t>
        <a:bodyPr/>
        <a:lstStyle/>
        <a:p>
          <a:endParaRPr lang="en-US"/>
        </a:p>
      </dgm:t>
    </dgm:pt>
    <dgm:pt modelId="{F2C324E6-0FFE-4242-B896-FB81845240BC}">
      <dgm:prSet custT="1"/>
      <dgm:spPr/>
      <dgm:t>
        <a:bodyPr/>
        <a:lstStyle/>
        <a:p>
          <a:r>
            <a:rPr lang="en-US" sz="1800" b="1" dirty="0" err="1">
              <a:solidFill>
                <a:srgbClr val="C00000"/>
              </a:solidFill>
            </a:rPr>
            <a:t>Ta'sir</a:t>
          </a:r>
          <a:endParaRPr lang="en-US" sz="1800" dirty="0">
            <a:solidFill>
              <a:srgbClr val="C00000"/>
            </a:solidFill>
            <a:latin typeface="Tahoma" panose="020B0604030504040204" pitchFamily="34" charset="0"/>
            <a:ea typeface="Tahoma" panose="020B0604030504040204" pitchFamily="34" charset="0"/>
            <a:cs typeface="Tahoma" panose="020B0604030504040204" pitchFamily="34" charset="0"/>
          </a:endParaRPr>
        </a:p>
      </dgm:t>
    </dgm:pt>
    <dgm:pt modelId="{F40799CF-20E9-4501-9789-7B15012B8B41}" type="parTrans" cxnId="{6BFF7592-C336-4288-BA3F-D34D858D5471}">
      <dgm:prSet/>
      <dgm:spPr/>
      <dgm:t>
        <a:bodyPr/>
        <a:lstStyle/>
        <a:p>
          <a:endParaRPr lang="en-US"/>
        </a:p>
      </dgm:t>
    </dgm:pt>
    <dgm:pt modelId="{AE4B9273-0F15-4D86-B7C5-7E99C485EE7A}" type="sibTrans" cxnId="{6BFF7592-C336-4288-BA3F-D34D858D5471}">
      <dgm:prSet/>
      <dgm:spPr/>
      <dgm:t>
        <a:bodyPr/>
        <a:lstStyle/>
        <a:p>
          <a:endParaRPr lang="en-US"/>
        </a:p>
      </dgm:t>
    </dgm:pt>
    <dgm:pt modelId="{A1005C04-3654-4653-AB41-6DB624C7934B}">
      <dgm:prSet custT="1"/>
      <dgm:spPr/>
      <dgm:t>
        <a:bodyPr/>
        <a:lstStyle/>
        <a:p>
          <a:pPr marL="171450" lvl="1" indent="-171450" algn="l" defTabSz="800100">
            <a:lnSpc>
              <a:spcPct val="90000"/>
            </a:lnSpc>
            <a:spcBef>
              <a:spcPct val="0"/>
            </a:spcBef>
            <a:spcAft>
              <a:spcPct val="15000"/>
            </a:spcAft>
            <a:buChar char="•"/>
          </a:pPr>
          <a:r>
            <a:rPr lang="en-US" sz="1800" b="1" kern="1200" dirty="0" err="1">
              <a:solidFill>
                <a:srgbClr val="C00000"/>
              </a:solidFill>
              <a:latin typeface="Calibri"/>
              <a:ea typeface="+mn-ea"/>
              <a:cs typeface="+mn-cs"/>
            </a:rPr>
            <a:t>Qarorlar</a:t>
          </a:r>
          <a:r>
            <a:rPr lang="en-US" sz="1800" b="1" kern="1200" dirty="0">
              <a:solidFill>
                <a:srgbClr val="C00000"/>
              </a:solidFill>
              <a:latin typeface="Calibri"/>
              <a:ea typeface="+mn-ea"/>
              <a:cs typeface="+mn-cs"/>
            </a:rPr>
            <a:t> </a:t>
          </a:r>
          <a:r>
            <a:rPr lang="en-US" sz="1800" b="1" kern="1200" dirty="0" err="1">
              <a:solidFill>
                <a:srgbClr val="C00000"/>
              </a:solidFill>
              <a:latin typeface="Calibri"/>
              <a:ea typeface="+mn-ea"/>
              <a:cs typeface="+mn-cs"/>
            </a:rPr>
            <a:t>qabul</a:t>
          </a:r>
          <a:r>
            <a:rPr lang="en-US" sz="1800" b="1" kern="1200" dirty="0">
              <a:solidFill>
                <a:srgbClr val="C00000"/>
              </a:solidFill>
              <a:latin typeface="Calibri"/>
              <a:ea typeface="+mn-ea"/>
              <a:cs typeface="+mn-cs"/>
            </a:rPr>
            <a:t> </a:t>
          </a:r>
          <a:r>
            <a:rPr lang="en-US" sz="1800" b="1" kern="1200" dirty="0" err="1">
              <a:solidFill>
                <a:srgbClr val="C00000"/>
              </a:solidFill>
              <a:latin typeface="Calibri"/>
              <a:ea typeface="+mn-ea"/>
              <a:cs typeface="+mn-cs"/>
            </a:rPr>
            <a:t>qiluvchi</a:t>
          </a:r>
          <a:endParaRPr lang="en-US" sz="1800" b="1" kern="1200" dirty="0">
            <a:solidFill>
              <a:srgbClr val="C00000"/>
            </a:solidFill>
            <a:latin typeface="Calibri"/>
            <a:ea typeface="+mn-ea"/>
            <a:cs typeface="+mn-cs"/>
          </a:endParaRPr>
        </a:p>
      </dgm:t>
    </dgm:pt>
    <dgm:pt modelId="{098471C6-F118-4735-B840-F351D8AE3F7E}" type="parTrans" cxnId="{306FA7C0-D4B8-441D-A343-99439F7EA6B7}">
      <dgm:prSet/>
      <dgm:spPr/>
      <dgm:t>
        <a:bodyPr/>
        <a:lstStyle/>
        <a:p>
          <a:endParaRPr lang="en-US"/>
        </a:p>
      </dgm:t>
    </dgm:pt>
    <dgm:pt modelId="{B4AE9FD5-94B6-4B7C-8DB6-37F6BA9CC02C}" type="sibTrans" cxnId="{306FA7C0-D4B8-441D-A343-99439F7EA6B7}">
      <dgm:prSet/>
      <dgm:spPr/>
      <dgm:t>
        <a:bodyPr/>
        <a:lstStyle/>
        <a:p>
          <a:endParaRPr lang="en-US"/>
        </a:p>
      </dgm:t>
    </dgm:pt>
    <dgm:pt modelId="{6940DF84-C945-40A9-BE50-D5651F14983E}">
      <dgm:prSet phldrT="[Текст]" custT="1"/>
      <dgm:spPr/>
      <dgm:t>
        <a:bodyPr/>
        <a:lstStyle/>
        <a:p>
          <a:pPr marL="114300" lvl="1" indent="0" algn="l" defTabSz="533400">
            <a:lnSpc>
              <a:spcPct val="90000"/>
            </a:lnSpc>
            <a:spcBef>
              <a:spcPct val="0"/>
            </a:spcBef>
            <a:spcAft>
              <a:spcPct val="15000"/>
            </a:spcAft>
          </a:pPr>
          <a:endParaRPr lang="en-US" sz="1200" kern="1200" dirty="0">
            <a:latin typeface="Tahoma" panose="020B0604030504040204" pitchFamily="34" charset="0"/>
            <a:ea typeface="Tahoma" panose="020B0604030504040204" pitchFamily="34" charset="0"/>
            <a:cs typeface="Tahoma" panose="020B0604030504040204" pitchFamily="34" charset="0"/>
          </a:endParaRPr>
        </a:p>
      </dgm:t>
    </dgm:pt>
    <dgm:pt modelId="{F94276CD-ED27-4931-8ED7-96182E2CBD1D}" type="parTrans" cxnId="{D7938A58-C530-4A7D-8973-4A724118B0EC}">
      <dgm:prSet/>
      <dgm:spPr/>
      <dgm:t>
        <a:bodyPr/>
        <a:lstStyle/>
        <a:p>
          <a:endParaRPr lang="en-US"/>
        </a:p>
      </dgm:t>
    </dgm:pt>
    <dgm:pt modelId="{1ECBB40D-4DF4-4ED6-A73E-E947E96C1B68}" type="sibTrans" cxnId="{D7938A58-C530-4A7D-8973-4A724118B0EC}">
      <dgm:prSet/>
      <dgm:spPr/>
      <dgm:t>
        <a:bodyPr/>
        <a:lstStyle/>
        <a:p>
          <a:endParaRPr lang="en-US"/>
        </a:p>
      </dgm:t>
    </dgm:pt>
    <dgm:pt modelId="{FD5C2980-4A10-42E3-ADD5-C30E3C79800B}">
      <dgm:prSet/>
      <dgm:spPr/>
      <dgm:t>
        <a:bodyPr/>
        <a:lstStyle/>
        <a:p>
          <a:pPr marL="114300" lvl="1" indent="0" algn="l" defTabSz="577850">
            <a:lnSpc>
              <a:spcPct val="90000"/>
            </a:lnSpc>
            <a:spcBef>
              <a:spcPct val="0"/>
            </a:spcBef>
            <a:spcAft>
              <a:spcPct val="15000"/>
            </a:spcAft>
          </a:pPr>
          <a:endParaRPr lang="en-US" sz="1300" kern="1200" dirty="0">
            <a:latin typeface="Tahoma" panose="020B0604030504040204" pitchFamily="34" charset="0"/>
            <a:ea typeface="Tahoma" panose="020B0604030504040204" pitchFamily="34" charset="0"/>
            <a:cs typeface="Tahoma" panose="020B0604030504040204" pitchFamily="34" charset="0"/>
          </a:endParaRPr>
        </a:p>
      </dgm:t>
    </dgm:pt>
    <dgm:pt modelId="{9FC877B9-E6BC-4925-A7DE-DC8AC1DF9819}" type="parTrans" cxnId="{5064BBF5-9BAA-4CA1-8091-A28209912DAA}">
      <dgm:prSet/>
      <dgm:spPr/>
      <dgm:t>
        <a:bodyPr/>
        <a:lstStyle/>
        <a:p>
          <a:endParaRPr lang="en-US"/>
        </a:p>
      </dgm:t>
    </dgm:pt>
    <dgm:pt modelId="{28971175-9A06-4186-B8A4-789E530AAE6E}" type="sibTrans" cxnId="{5064BBF5-9BAA-4CA1-8091-A28209912DAA}">
      <dgm:prSet/>
      <dgm:spPr/>
      <dgm:t>
        <a:bodyPr/>
        <a:lstStyle/>
        <a:p>
          <a:endParaRPr lang="en-US"/>
        </a:p>
      </dgm:t>
    </dgm:pt>
    <dgm:pt modelId="{E4259C02-6EAE-49E8-9C3F-46F0A7672959}">
      <dgm:prSet custT="1"/>
      <dgm:spPr/>
      <dgm:t>
        <a:bodyPr/>
        <a:lstStyle/>
        <a:p>
          <a:pPr marL="114300" lvl="1" indent="0" algn="l" defTabSz="577850">
            <a:lnSpc>
              <a:spcPct val="90000"/>
            </a:lnSpc>
            <a:spcBef>
              <a:spcPct val="0"/>
            </a:spcBef>
            <a:spcAft>
              <a:spcPct val="15000"/>
            </a:spcAft>
          </a:pPr>
          <a:r>
            <a:rPr lang="en-US" sz="1800" b="1" kern="1200" dirty="0" err="1">
              <a:solidFill>
                <a:srgbClr val="C00000"/>
              </a:solidFill>
              <a:latin typeface="Calibri"/>
              <a:ea typeface="+mn-ea"/>
              <a:cs typeface="+mn-cs"/>
            </a:rPr>
            <a:t>Ahamiyat</a:t>
          </a:r>
          <a:r>
            <a:rPr lang="en-US" sz="1800" b="1" kern="1200" dirty="0">
              <a:solidFill>
                <a:srgbClr val="C00000"/>
              </a:solidFill>
              <a:latin typeface="Calibri"/>
              <a:ea typeface="+mn-ea"/>
              <a:cs typeface="+mn-cs"/>
            </a:rPr>
            <a:t>! </a:t>
          </a:r>
        </a:p>
      </dgm:t>
    </dgm:pt>
    <dgm:pt modelId="{246F0B88-2466-4B83-865B-D4CEACD3C68E}" type="parTrans" cxnId="{9DA3F238-3628-4F06-B4DC-E4E210A99B41}">
      <dgm:prSet/>
      <dgm:spPr/>
      <dgm:t>
        <a:bodyPr/>
        <a:lstStyle/>
        <a:p>
          <a:endParaRPr lang="en-US"/>
        </a:p>
      </dgm:t>
    </dgm:pt>
    <dgm:pt modelId="{2B60A71C-7670-4BD6-B5D1-CEB4B399961F}" type="sibTrans" cxnId="{9DA3F238-3628-4F06-B4DC-E4E210A99B41}">
      <dgm:prSet/>
      <dgm:spPr/>
      <dgm:t>
        <a:bodyPr/>
        <a:lstStyle/>
        <a:p>
          <a:endParaRPr lang="en-US"/>
        </a:p>
      </dgm:t>
    </dgm:pt>
    <dgm:pt modelId="{537D0099-A1CC-4162-AFCA-683C6B00C667}">
      <dgm:prSet custT="1"/>
      <dgm:spPr/>
      <dgm:t>
        <a:bodyPr/>
        <a:lstStyle/>
        <a:p>
          <a:r>
            <a:rPr lang="en-US" sz="1200" kern="1200" dirty="0">
              <a:latin typeface="Tahoma" panose="020B0604030504040204" pitchFamily="34" charset="0"/>
              <a:ea typeface="Tahoma" panose="020B0604030504040204" pitchFamily="34" charset="0"/>
              <a:cs typeface="Tahoma" panose="020B0604030504040204" pitchFamily="34" charset="0"/>
            </a:rPr>
            <a:t>Studentlar o'zlarining ittifoqlari orqali boshqaruvda ishtirok etishadi, ular studentlarga ta'sir qiladigan siyosatlarda fikr bildiradilar.</a:t>
          </a:r>
        </a:p>
      </dgm:t>
    </dgm:pt>
    <dgm:pt modelId="{47EF3851-5047-4DAC-B72F-42A3BF0565C7}" type="parTrans" cxnId="{02423B65-FF4A-4C64-A43A-5E6CDB52D2C1}">
      <dgm:prSet/>
      <dgm:spPr/>
      <dgm:t>
        <a:bodyPr/>
        <a:lstStyle/>
        <a:p>
          <a:endParaRPr lang="en-US"/>
        </a:p>
      </dgm:t>
    </dgm:pt>
    <dgm:pt modelId="{F8CFA88D-98B6-4EF8-A5E3-60BB2B11357A}" type="sibTrans" cxnId="{02423B65-FF4A-4C64-A43A-5E6CDB52D2C1}">
      <dgm:prSet/>
      <dgm:spPr/>
      <dgm:t>
        <a:bodyPr/>
        <a:lstStyle/>
        <a:p>
          <a:endParaRPr lang="en-US"/>
        </a:p>
      </dgm:t>
    </dgm:pt>
    <dgm:pt modelId="{B9BF45DA-FDD0-4AF1-A586-6C0B0FAD28C0}">
      <dgm:prSet custT="1"/>
      <dgm:spPr/>
      <dgm:t>
        <a:bodyPr/>
        <a:lstStyle/>
        <a:p>
          <a:r>
            <a:rPr lang="en-US" sz="1800" b="1" kern="1200" dirty="0" err="1">
              <a:solidFill>
                <a:srgbClr val="C00000"/>
              </a:solidFill>
              <a:latin typeface="Calibri"/>
              <a:ea typeface="+mn-ea"/>
              <a:cs typeface="+mn-cs"/>
            </a:rPr>
            <a:t>Taqdimot</a:t>
          </a:r>
          <a:r>
            <a:rPr lang="en-US" sz="1800" b="1" kern="1200" dirty="0">
              <a:solidFill>
                <a:srgbClr val="C00000"/>
              </a:solidFill>
              <a:latin typeface="Calibri"/>
              <a:ea typeface="+mn-ea"/>
              <a:cs typeface="+mn-cs"/>
            </a:rPr>
            <a:t>:</a:t>
          </a:r>
          <a:endPar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endParaRPr>
        </a:p>
      </dgm:t>
    </dgm:pt>
    <dgm:pt modelId="{33B22874-59E2-460D-99D4-7206EEE4DAF0}" type="parTrans" cxnId="{3D24E59E-D936-4882-B494-DF4F044FC3FE}">
      <dgm:prSet/>
      <dgm:spPr/>
      <dgm:t>
        <a:bodyPr/>
        <a:lstStyle/>
        <a:p>
          <a:endParaRPr lang="en-US"/>
        </a:p>
      </dgm:t>
    </dgm:pt>
    <dgm:pt modelId="{BD7F6B78-E12A-4167-9988-9480DEC65EF8}" type="sibTrans" cxnId="{3D24E59E-D936-4882-B494-DF4F044FC3FE}">
      <dgm:prSet/>
      <dgm:spPr/>
      <dgm:t>
        <a:bodyPr/>
        <a:lstStyle/>
        <a:p>
          <a:endParaRPr lang="en-US"/>
        </a:p>
      </dgm:t>
    </dgm:pt>
    <dgm:pt modelId="{D6888BF8-A59D-45EB-8730-D61B3CA7281E}">
      <dgm:prSet custT="1"/>
      <dgm:spPr/>
      <dgm:t>
        <a:bodyPr/>
        <a:lstStyle/>
        <a:p>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Studentlar</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kampus</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hayoti</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studentlar</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farovonligi</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va</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ayrim</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akademik</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siyosatlar</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bo'yicha</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qarorlar</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qabul</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qilishda</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muhim</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o'rin</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egallaydi</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p>
      </dgm:t>
    </dgm:pt>
    <dgm:pt modelId="{B3281CC4-4360-4E2F-AF2B-E6EB3D15D118}" type="parTrans" cxnId="{1BA209F5-260E-47E0-BCFE-9C024B750026}">
      <dgm:prSet/>
      <dgm:spPr/>
      <dgm:t>
        <a:bodyPr/>
        <a:lstStyle/>
        <a:p>
          <a:endParaRPr lang="en-US"/>
        </a:p>
      </dgm:t>
    </dgm:pt>
    <dgm:pt modelId="{E479FE24-C89D-4EB1-808C-5CD990E6A34A}" type="sibTrans" cxnId="{1BA209F5-260E-47E0-BCFE-9C024B750026}">
      <dgm:prSet/>
      <dgm:spPr/>
      <dgm:t>
        <a:bodyPr/>
        <a:lstStyle/>
        <a:p>
          <a:endParaRPr lang="en-US"/>
        </a:p>
      </dgm:t>
    </dgm:pt>
    <dgm:pt modelId="{11A9BE56-C425-4FE2-818D-463268642BB1}">
      <dgm:prSet custT="1"/>
      <dgm:spPr/>
      <dgm:t>
        <a:bodyPr/>
        <a:lstStyle/>
        <a:p>
          <a:pPr marL="114300" lvl="1" indent="0" algn="l" defTabSz="577850">
            <a:lnSpc>
              <a:spcPct val="90000"/>
            </a:lnSpc>
            <a:spcBef>
              <a:spcPct val="0"/>
            </a:spcBef>
            <a:spcAft>
              <a:spcPct val="15000"/>
            </a:spcAft>
          </a:pP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universitetning</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yuqori</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akademik</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standartlarini</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ta'minlashda</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va</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fakultetning</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boshqaruvdagi</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ovozini</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eshitishda</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yordam</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beradi</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p>
      </dgm:t>
    </dgm:pt>
    <dgm:pt modelId="{029E46FA-6B4E-4ABE-B38D-0EF6247E218F}" type="parTrans" cxnId="{60FBD675-8A7C-4222-8237-702F24ED9552}">
      <dgm:prSet/>
      <dgm:spPr/>
      <dgm:t>
        <a:bodyPr/>
        <a:lstStyle/>
        <a:p>
          <a:endParaRPr lang="en-US"/>
        </a:p>
      </dgm:t>
    </dgm:pt>
    <dgm:pt modelId="{4F58A3C8-6920-4DF4-831F-B8BF4E896AE8}" type="sibTrans" cxnId="{60FBD675-8A7C-4222-8237-702F24ED9552}">
      <dgm:prSet/>
      <dgm:spPr/>
      <dgm:t>
        <a:bodyPr/>
        <a:lstStyle/>
        <a:p>
          <a:endParaRPr lang="en-US"/>
        </a:p>
      </dgm:t>
    </dgm:pt>
    <dgm:pt modelId="{CBB47E3E-DC46-4494-9F9F-C3C4B5615F84}" type="pres">
      <dgm:prSet presAssocID="{5C41B7BC-84C6-40B2-A022-F8B76D030530}" presName="linearFlow" presStyleCnt="0">
        <dgm:presLayoutVars>
          <dgm:dir/>
          <dgm:animLvl val="lvl"/>
          <dgm:resizeHandles/>
        </dgm:presLayoutVars>
      </dgm:prSet>
      <dgm:spPr/>
    </dgm:pt>
    <dgm:pt modelId="{90F125E5-BE9F-4610-8827-1AB6622E077C}" type="pres">
      <dgm:prSet presAssocID="{AE304114-154E-4878-8A7A-89230E50997E}" presName="compositeNode" presStyleCnt="0">
        <dgm:presLayoutVars>
          <dgm:bulletEnabled val="1"/>
        </dgm:presLayoutVars>
      </dgm:prSet>
      <dgm:spPr/>
    </dgm:pt>
    <dgm:pt modelId="{5F38EBE5-4C07-4778-93F2-8348411F819D}" type="pres">
      <dgm:prSet presAssocID="{AE304114-154E-4878-8A7A-89230E50997E}" presName="image" presStyleLbl="fgImgPlace1" presStyleIdx="0" presStyleCnt="4" custLinFactNeighborX="-70058" custLinFactNeighborY="-5719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Флажок со сплошной заливкой"/>
        </a:ext>
      </dgm:extLst>
    </dgm:pt>
    <dgm:pt modelId="{3E0526A1-70BA-42B8-9329-F438A0D960A2}" type="pres">
      <dgm:prSet presAssocID="{AE304114-154E-4878-8A7A-89230E50997E}" presName="childNode" presStyleLbl="node1" presStyleIdx="0" presStyleCnt="4" custScaleX="128762" custScaleY="128070" custLinFactNeighborX="-11513" custLinFactNeighborY="2903">
        <dgm:presLayoutVars>
          <dgm:bulletEnabled val="1"/>
        </dgm:presLayoutVars>
      </dgm:prSet>
      <dgm:spPr/>
    </dgm:pt>
    <dgm:pt modelId="{D7073F37-15C9-484E-A2E8-AC37639CC8E1}" type="pres">
      <dgm:prSet presAssocID="{AE304114-154E-4878-8A7A-89230E50997E}" presName="parentNode" presStyleLbl="revTx" presStyleIdx="0" presStyleCnt="4" custLinFactX="-49957" custLinFactNeighborX="-100000" custLinFactNeighborY="-249">
        <dgm:presLayoutVars>
          <dgm:chMax val="0"/>
          <dgm:bulletEnabled val="1"/>
        </dgm:presLayoutVars>
      </dgm:prSet>
      <dgm:spPr/>
    </dgm:pt>
    <dgm:pt modelId="{073E49F3-13F1-4BDF-9C70-A55DBD1C66CC}" type="pres">
      <dgm:prSet presAssocID="{B1132F9F-5B7F-4660-A726-72A1434A1B52}" presName="sibTrans" presStyleCnt="0"/>
      <dgm:spPr/>
    </dgm:pt>
    <dgm:pt modelId="{CC9847C5-BDD2-400E-99B4-7B2217A637C1}" type="pres">
      <dgm:prSet presAssocID="{1270416F-6A4C-4567-A041-BD8D38D87028}" presName="compositeNode" presStyleCnt="0">
        <dgm:presLayoutVars>
          <dgm:bulletEnabled val="1"/>
        </dgm:presLayoutVars>
      </dgm:prSet>
      <dgm:spPr/>
    </dgm:pt>
    <dgm:pt modelId="{B87B9D80-83BA-4B2A-953D-53B76B878CC4}" type="pres">
      <dgm:prSet presAssocID="{1270416F-6A4C-4567-A041-BD8D38D87028}" presName="image" presStyleLbl="fgImgPlace1" presStyleIdx="1" presStyleCnt="4" custLinFactNeighborX="-65477" custLinFactNeighborY="-55183"/>
      <dgm:spPr>
        <a:blipFill>
          <a:blip xmlns:r="http://schemas.openxmlformats.org/officeDocument/2006/relationships" r:embed="rId3" cstate="print">
            <a:extLst>
              <a:ext uri="{28A0092B-C50C-407E-A947-70E740481C1C}">
                <a14:useLocalDpi xmlns:a14="http://schemas.microsoft.com/office/drawing/2010/main" val="0"/>
              </a:ext>
            </a:extLst>
          </a:blip>
          <a:srcRect/>
          <a:stretch>
            <a:fillRect l="-25000" r="-25000"/>
          </a:stretch>
        </a:blipFill>
      </dgm:spPr>
      <dgm:extLst>
        <a:ext uri="{E40237B7-FDA0-4F09-8148-C483321AD2D9}">
          <dgm14:cNvPr xmlns:dgm14="http://schemas.microsoft.com/office/drawing/2010/diagram" id="0" name="" descr="Два человека в офисе общаются и просматривают данные"/>
        </a:ext>
      </dgm:extLst>
    </dgm:pt>
    <dgm:pt modelId="{663451F2-5F5C-4042-839A-589298698EF7}" type="pres">
      <dgm:prSet presAssocID="{1270416F-6A4C-4567-A041-BD8D38D87028}" presName="childNode" presStyleLbl="node1" presStyleIdx="1" presStyleCnt="4" custScaleX="148028" custScaleY="125416" custLinFactNeighborX="1169" custLinFactNeighborY="-20">
        <dgm:presLayoutVars>
          <dgm:bulletEnabled val="1"/>
        </dgm:presLayoutVars>
      </dgm:prSet>
      <dgm:spPr/>
    </dgm:pt>
    <dgm:pt modelId="{23FF22F9-A6E3-4C22-BDFF-3FEC70143DD6}" type="pres">
      <dgm:prSet presAssocID="{1270416F-6A4C-4567-A041-BD8D38D87028}" presName="parentNode" presStyleLbl="revTx" presStyleIdx="1" presStyleCnt="4" custLinFactX="-4809" custLinFactNeighborX="-100000" custLinFactNeighborY="1188">
        <dgm:presLayoutVars>
          <dgm:chMax val="0"/>
          <dgm:bulletEnabled val="1"/>
        </dgm:presLayoutVars>
      </dgm:prSet>
      <dgm:spPr/>
    </dgm:pt>
    <dgm:pt modelId="{9CECEFC6-C15F-4051-B60B-DEDEFC414CC8}" type="pres">
      <dgm:prSet presAssocID="{60516890-A978-4342-9332-96FF7AFEE5EF}" presName="sibTrans" presStyleCnt="0"/>
      <dgm:spPr/>
    </dgm:pt>
    <dgm:pt modelId="{C125D938-885A-45D2-B04B-C6A9CC930901}" type="pres">
      <dgm:prSet presAssocID="{07E8C401-3141-4E7F-98D2-7E4FC2DD76BD}" presName="compositeNode" presStyleCnt="0">
        <dgm:presLayoutVars>
          <dgm:bulletEnabled val="1"/>
        </dgm:presLayoutVars>
      </dgm:prSet>
      <dgm:spPr/>
    </dgm:pt>
    <dgm:pt modelId="{4E27877A-8253-41DF-8757-479AA7706206}" type="pres">
      <dgm:prSet presAssocID="{07E8C401-3141-4E7F-98D2-7E4FC2DD76BD}" presName="image" presStyleLbl="fgImgPlace1" presStyleIdx="2" presStyleCnt="4" custLinFactNeighborX="-83053" custLinFactNeighborY="-17889"/>
      <dgm:spPr>
        <a:blipFill>
          <a:blip xmlns:r="http://schemas.openxmlformats.org/officeDocument/2006/relationships" r:embed="rId4" cstate="print">
            <a:extLst>
              <a:ext uri="{28A0092B-C50C-407E-A947-70E740481C1C}">
                <a14:useLocalDpi xmlns:a14="http://schemas.microsoft.com/office/drawing/2010/main" val="0"/>
              </a:ext>
            </a:extLst>
          </a:blip>
          <a:srcRect/>
          <a:stretch>
            <a:fillRect l="-25000" r="-25000"/>
          </a:stretch>
        </a:blipFill>
      </dgm:spPr>
      <dgm:extLst>
        <a:ext uri="{E40237B7-FDA0-4F09-8148-C483321AD2D9}">
          <dgm14:cNvPr xmlns:dgm14="http://schemas.microsoft.com/office/drawing/2010/diagram" id="0" name="" descr="Несколько поднятых рук, свидетельствующих о готовности ответить на вопрос"/>
        </a:ext>
      </dgm:extLst>
    </dgm:pt>
    <dgm:pt modelId="{4B7796B9-1D2A-43FC-B4E4-495824F55981}" type="pres">
      <dgm:prSet presAssocID="{07E8C401-3141-4E7F-98D2-7E4FC2DD76BD}" presName="childNode" presStyleLbl="node1" presStyleIdx="2" presStyleCnt="4" custScaleX="151588" custScaleY="128205" custLinFactNeighborX="3690" custLinFactNeighborY="859">
        <dgm:presLayoutVars>
          <dgm:bulletEnabled val="1"/>
        </dgm:presLayoutVars>
      </dgm:prSet>
      <dgm:spPr/>
    </dgm:pt>
    <dgm:pt modelId="{8FF626B1-9E34-4DCD-B350-A90F645C07C9}" type="pres">
      <dgm:prSet presAssocID="{07E8C401-3141-4E7F-98D2-7E4FC2DD76BD}" presName="parentNode" presStyleLbl="revTx" presStyleIdx="2" presStyleCnt="4" custLinFactX="-10100" custLinFactNeighborX="-100000" custLinFactNeighborY="1711">
        <dgm:presLayoutVars>
          <dgm:chMax val="0"/>
          <dgm:bulletEnabled val="1"/>
        </dgm:presLayoutVars>
      </dgm:prSet>
      <dgm:spPr/>
    </dgm:pt>
    <dgm:pt modelId="{D5F808A9-E750-4501-8D68-E55510491E22}" type="pres">
      <dgm:prSet presAssocID="{510513CA-8C49-435B-8B2F-44C1B85C0CDB}" presName="sibTrans" presStyleCnt="0"/>
      <dgm:spPr/>
    </dgm:pt>
    <dgm:pt modelId="{3CC04034-9926-4597-8A37-1032490A2680}" type="pres">
      <dgm:prSet presAssocID="{AFCE7556-DC5F-4BA5-97F9-4D2AB9F88F67}" presName="compositeNode" presStyleCnt="0">
        <dgm:presLayoutVars>
          <dgm:bulletEnabled val="1"/>
        </dgm:presLayoutVars>
      </dgm:prSet>
      <dgm:spPr/>
    </dgm:pt>
    <dgm:pt modelId="{14C238F7-A501-4945-8532-0AC751C42F50}" type="pres">
      <dgm:prSet presAssocID="{AFCE7556-DC5F-4BA5-97F9-4D2AB9F88F67}" presName="image" presStyleLbl="fgImgPlace1" presStyleIdx="3" presStyleCnt="4" custLinFactX="-18696" custLinFactNeighborX="-100000" custLinFactNeighborY="-23331"/>
      <dgm:spPr>
        <a:blipFill rotWithShape="1">
          <a:blip xmlns:r="http://schemas.openxmlformats.org/officeDocument/2006/relationships" r:embed="rId5" cstate="print">
            <a:extLst>
              <a:ext uri="{28A0092B-C50C-407E-A947-70E740481C1C}">
                <a14:useLocalDpi xmlns:a14="http://schemas.microsoft.com/office/drawing/2010/main" val="0"/>
              </a:ext>
            </a:extLst>
          </a:blip>
          <a:srcRect/>
          <a:stretch>
            <a:fillRect l="-25000" r="-25000"/>
          </a:stretch>
        </a:blipFill>
      </dgm:spPr>
      <dgm:extLst>
        <a:ext uri="{E40237B7-FDA0-4F09-8148-C483321AD2D9}">
          <dgm14:cNvPr xmlns:dgm14="http://schemas.microsoft.com/office/drawing/2010/diagram" id="0" name="" descr="Участники видеозвонка"/>
        </a:ext>
      </dgm:extLst>
    </dgm:pt>
    <dgm:pt modelId="{CDED18EA-6DE3-4630-9CA5-F08DA57B7BCB}" type="pres">
      <dgm:prSet presAssocID="{AFCE7556-DC5F-4BA5-97F9-4D2AB9F88F67}" presName="childNode" presStyleLbl="node1" presStyleIdx="3" presStyleCnt="4" custScaleX="164832" custScaleY="122461" custLinFactNeighborX="24125" custLinFactNeighborY="1510">
        <dgm:presLayoutVars>
          <dgm:bulletEnabled val="1"/>
        </dgm:presLayoutVars>
      </dgm:prSet>
      <dgm:spPr/>
    </dgm:pt>
    <dgm:pt modelId="{467426C2-079B-4EF6-A041-2E842D444F6B}" type="pres">
      <dgm:prSet presAssocID="{AFCE7556-DC5F-4BA5-97F9-4D2AB9F88F67}" presName="parentNode" presStyleLbl="revTx" presStyleIdx="3" presStyleCnt="4" custLinFactNeighborX="-50617" custLinFactNeighborY="1006">
        <dgm:presLayoutVars>
          <dgm:chMax val="0"/>
          <dgm:bulletEnabled val="1"/>
        </dgm:presLayoutVars>
      </dgm:prSet>
      <dgm:spPr/>
    </dgm:pt>
  </dgm:ptLst>
  <dgm:cxnLst>
    <dgm:cxn modelId="{9F608604-0C6F-4977-AFD8-2D521A1115D5}" type="presOf" srcId="{1270416F-6A4C-4567-A041-BD8D38D87028}" destId="{23FF22F9-A6E3-4C22-BDFF-3FEC70143DD6}" srcOrd="0" destOrd="0" presId="urn:microsoft.com/office/officeart/2005/8/layout/hList2"/>
    <dgm:cxn modelId="{28C46D0C-78EB-4F8C-9C86-7420D171BBDE}" type="presOf" srcId="{FD5C2980-4A10-42E3-ADD5-C30E3C79800B}" destId="{4B7796B9-1D2A-43FC-B4E4-495824F55981}" srcOrd="0" destOrd="3" presId="urn:microsoft.com/office/officeart/2005/8/layout/hList2"/>
    <dgm:cxn modelId="{8FF16716-9C67-406B-84BA-6FE0B40CF768}" srcId="{07E8C401-3141-4E7F-98D2-7E4FC2DD76BD}" destId="{CD4BD033-98FD-4BD0-981E-44C2995DC6E5}" srcOrd="0" destOrd="0" parTransId="{B9E13D5B-DB82-4755-8029-D6E884C862B8}" sibTransId="{D7C89876-BC5A-47D8-AF64-B0DAFB12B232}"/>
    <dgm:cxn modelId="{5A018116-356D-433D-BA5B-45A0726738EF}" type="presOf" srcId="{5C41B7BC-84C6-40B2-A022-F8B76D030530}" destId="{CBB47E3E-DC46-4494-9F9F-C3C4B5615F84}" srcOrd="0" destOrd="0" presId="urn:microsoft.com/office/officeart/2005/8/layout/hList2"/>
    <dgm:cxn modelId="{9A54E31F-21AA-410A-87D8-753C1E384CFA}" type="presOf" srcId="{07E8C401-3141-4E7F-98D2-7E4FC2DD76BD}" destId="{8FF626B1-9E34-4DCD-B350-A90F645C07C9}" srcOrd="0" destOrd="0" presId="urn:microsoft.com/office/officeart/2005/8/layout/hList2"/>
    <dgm:cxn modelId="{C88BCA23-1CAF-40A1-B15F-9EFCA8473DFE}" type="presOf" srcId="{A1005C04-3654-4653-AB41-6DB624C7934B}" destId="{663451F2-5F5C-4042-839A-589298698EF7}" srcOrd="0" destOrd="3" presId="urn:microsoft.com/office/officeart/2005/8/layout/hList2"/>
    <dgm:cxn modelId="{8E29BC2D-CBBE-45A8-BA5E-6E007E016923}" srcId="{AE304114-154E-4878-8A7A-89230E50997E}" destId="{080E9330-A7CF-4495-9E80-9B2E32038CFC}" srcOrd="0" destOrd="0" parTransId="{FDCF3FC2-21FB-4631-9387-88765B608067}" sibTransId="{E64BD445-E7BB-4A3D-9C47-30FBD58142B0}"/>
    <dgm:cxn modelId="{1CCB0D32-7408-4439-9989-619E34C30F02}" srcId="{1270416F-6A4C-4567-A041-BD8D38D87028}" destId="{4C446023-89C8-40DE-A3B6-539B38C16D04}" srcOrd="2" destOrd="0" parTransId="{031437D7-9C52-4B53-805A-94786E13C138}" sibTransId="{4D34BA09-5AC2-4FD6-AAD0-178B66C2F653}"/>
    <dgm:cxn modelId="{9DA3F238-3628-4F06-B4DC-E4E210A99B41}" srcId="{07E8C401-3141-4E7F-98D2-7E4FC2DD76BD}" destId="{E4259C02-6EAE-49E8-9C3F-46F0A7672959}" srcOrd="1" destOrd="0" parTransId="{246F0B88-2466-4B83-865B-D4CEACD3C68E}" sibTransId="{2B60A71C-7670-4BD6-B5D1-CEB4B399961F}"/>
    <dgm:cxn modelId="{00A4BF40-7C50-4CEB-9FC5-0338E5A554F8}" srcId="{5C41B7BC-84C6-40B2-A022-F8B76D030530}" destId="{AE304114-154E-4878-8A7A-89230E50997E}" srcOrd="0" destOrd="0" parTransId="{1454EBD0-141C-40B4-84AC-CBD077D1B613}" sibTransId="{B1132F9F-5B7F-4660-A726-72A1434A1B52}"/>
    <dgm:cxn modelId="{6BB1D943-280E-42A2-983D-CAF1A8191197}" type="presOf" srcId="{CD4BD033-98FD-4BD0-981E-44C2995DC6E5}" destId="{4B7796B9-1D2A-43FC-B4E4-495824F55981}" srcOrd="0" destOrd="0" presId="urn:microsoft.com/office/officeart/2005/8/layout/hList2"/>
    <dgm:cxn modelId="{02423B65-FF4A-4C64-A43A-5E6CDB52D2C1}" srcId="{AFCE7556-DC5F-4BA5-97F9-4D2AB9F88F67}" destId="{537D0099-A1CC-4162-AFCA-683C6B00C667}" srcOrd="1" destOrd="0" parTransId="{47EF3851-5047-4DAC-B72F-42A3BF0565C7}" sibTransId="{F8CFA88D-98B6-4EF8-A5E3-60BB2B11357A}"/>
    <dgm:cxn modelId="{19D39666-5106-4120-A1D3-8C1829E1D819}" srcId="{AFCE7556-DC5F-4BA5-97F9-4D2AB9F88F67}" destId="{86913C08-5165-4C23-8CDC-09D47E8CF2E4}" srcOrd="0" destOrd="0" parTransId="{8CAAEDD1-75AE-4E24-B74A-90BDCDD21C5C}" sibTransId="{DA8EF7AF-89F7-4BA5-A947-72C7C86CB6F6}"/>
    <dgm:cxn modelId="{01236347-CF62-4FFA-81DD-2A1A1302151D}" srcId="{5C41B7BC-84C6-40B2-A022-F8B76D030530}" destId="{07E8C401-3141-4E7F-98D2-7E4FC2DD76BD}" srcOrd="2" destOrd="0" parTransId="{672EE8E5-F968-49C2-9B30-B0A2446BB97D}" sibTransId="{510513CA-8C49-435B-8B2F-44C1B85C0CDB}"/>
    <dgm:cxn modelId="{8BC34768-A45B-49BC-8919-100C9B2088A7}" type="presOf" srcId="{1C404B1B-4B69-4569-A950-F93A3BD7DDFC}" destId="{3E0526A1-70BA-42B8-9329-F438A0D960A2}" srcOrd="0" destOrd="1" presId="urn:microsoft.com/office/officeart/2005/8/layout/hList2"/>
    <dgm:cxn modelId="{275BF26B-DAD0-4404-A17C-D99322E329B2}" type="presOf" srcId="{AE304114-154E-4878-8A7A-89230E50997E}" destId="{D7073F37-15C9-484E-A2E8-AC37639CC8E1}" srcOrd="0" destOrd="0" presId="urn:microsoft.com/office/officeart/2005/8/layout/hList2"/>
    <dgm:cxn modelId="{DD24EF52-0712-4450-876A-A024829A289C}" type="presOf" srcId="{86913C08-5165-4C23-8CDC-09D47E8CF2E4}" destId="{CDED18EA-6DE3-4630-9CA5-F08DA57B7BCB}" srcOrd="0" destOrd="0" presId="urn:microsoft.com/office/officeart/2005/8/layout/hList2"/>
    <dgm:cxn modelId="{D4966C74-60B2-4526-A825-2B00B5DEAE71}" type="presOf" srcId="{E4259C02-6EAE-49E8-9C3F-46F0A7672959}" destId="{4B7796B9-1D2A-43FC-B4E4-495824F55981}" srcOrd="0" destOrd="1" presId="urn:microsoft.com/office/officeart/2005/8/layout/hList2"/>
    <dgm:cxn modelId="{60FBD675-8A7C-4222-8237-702F24ED9552}" srcId="{07E8C401-3141-4E7F-98D2-7E4FC2DD76BD}" destId="{11A9BE56-C425-4FE2-818D-463268642BB1}" srcOrd="2" destOrd="0" parTransId="{029E46FA-6B4E-4ABE-B38D-0EF6247E218F}" sibTransId="{4F58A3C8-6920-4DF4-831F-B8BF4E896AE8}"/>
    <dgm:cxn modelId="{221BB157-4388-4939-B3A4-C4361E652E3C}" type="presOf" srcId="{11A9BE56-C425-4FE2-818D-463268642BB1}" destId="{4B7796B9-1D2A-43FC-B4E4-495824F55981}" srcOrd="0" destOrd="2" presId="urn:microsoft.com/office/officeart/2005/8/layout/hList2"/>
    <dgm:cxn modelId="{CA666158-B736-4956-8FCC-CF77C48AADCE}" srcId="{AE304114-154E-4878-8A7A-89230E50997E}" destId="{1C404B1B-4B69-4569-A950-F93A3BD7DDFC}" srcOrd="1" destOrd="0" parTransId="{6FFC7D72-845F-4460-9FA1-3C9A2F163187}" sibTransId="{7FFFE35E-5A3D-4D76-A123-9FACAB5B426B}"/>
    <dgm:cxn modelId="{D7938A58-C530-4A7D-8973-4A724118B0EC}" srcId="{1270416F-6A4C-4567-A041-BD8D38D87028}" destId="{6940DF84-C945-40A9-BE50-D5651F14983E}" srcOrd="0" destOrd="0" parTransId="{F94276CD-ED27-4931-8ED7-96182E2CBD1D}" sibTransId="{1ECBB40D-4DF4-4ED6-A73E-E947E96C1B68}"/>
    <dgm:cxn modelId="{D9B5827B-FC68-440B-808B-EBFA893414E0}" type="presOf" srcId="{F2C324E6-0FFE-4242-B896-FB81845240BC}" destId="{3E0526A1-70BA-42B8-9329-F438A0D960A2}" srcOrd="0" destOrd="2" presId="urn:microsoft.com/office/officeart/2005/8/layout/hList2"/>
    <dgm:cxn modelId="{30F4258E-2B36-44C5-A709-8BB1B9B9A86D}" type="presOf" srcId="{6940DF84-C945-40A9-BE50-D5651F14983E}" destId="{663451F2-5F5C-4042-839A-589298698EF7}" srcOrd="0" destOrd="0" presId="urn:microsoft.com/office/officeart/2005/8/layout/hList2"/>
    <dgm:cxn modelId="{6BFF7592-C336-4288-BA3F-D34D858D5471}" srcId="{AE304114-154E-4878-8A7A-89230E50997E}" destId="{F2C324E6-0FFE-4242-B896-FB81845240BC}" srcOrd="2" destOrd="0" parTransId="{F40799CF-20E9-4501-9789-7B15012B8B41}" sibTransId="{AE4B9273-0F15-4D86-B7C5-7E99C485EE7A}"/>
    <dgm:cxn modelId="{6DB38794-BFC0-401D-9696-D63D016FA60D}" srcId="{1270416F-6A4C-4567-A041-BD8D38D87028}" destId="{CB69DE29-C545-42D1-8650-2A0D7B3D57A1}" srcOrd="1" destOrd="0" parTransId="{83001E7F-FDED-4343-8269-2175C1B6B618}" sibTransId="{68D51FE0-A04B-4F2F-A754-570BDE3ABA7C}"/>
    <dgm:cxn modelId="{3D24E59E-D936-4882-B494-DF4F044FC3FE}" srcId="{AFCE7556-DC5F-4BA5-97F9-4D2AB9F88F67}" destId="{B9BF45DA-FDD0-4AF1-A586-6C0B0FAD28C0}" srcOrd="2" destOrd="0" parTransId="{33B22874-59E2-460D-99D4-7206EEE4DAF0}" sibTransId="{BD7F6B78-E12A-4167-9988-9480DEC65EF8}"/>
    <dgm:cxn modelId="{9B03719F-C502-4FA3-9AFF-769C1D3C5A1A}" srcId="{5C41B7BC-84C6-40B2-A022-F8B76D030530}" destId="{AFCE7556-DC5F-4BA5-97F9-4D2AB9F88F67}" srcOrd="3" destOrd="0" parTransId="{159F18D4-C54A-482F-B91B-CECBFA9185C4}" sibTransId="{2C604329-939F-41DE-9A40-B4C65D53B88D}"/>
    <dgm:cxn modelId="{11B33DB1-43E9-4DDC-B142-A96E23157D64}" type="presOf" srcId="{4C446023-89C8-40DE-A3B6-539B38C16D04}" destId="{663451F2-5F5C-4042-839A-589298698EF7}" srcOrd="0" destOrd="2" presId="urn:microsoft.com/office/officeart/2005/8/layout/hList2"/>
    <dgm:cxn modelId="{7E39CFB1-36D1-45DF-8B31-9484EEA3BAB1}" type="presOf" srcId="{CB69DE29-C545-42D1-8650-2A0D7B3D57A1}" destId="{663451F2-5F5C-4042-839A-589298698EF7}" srcOrd="0" destOrd="1" presId="urn:microsoft.com/office/officeart/2005/8/layout/hList2"/>
    <dgm:cxn modelId="{DC2703BB-F57A-4E02-BEC0-C48EE09E73F5}" type="presOf" srcId="{B9BF45DA-FDD0-4AF1-A586-6C0B0FAD28C0}" destId="{CDED18EA-6DE3-4630-9CA5-F08DA57B7BCB}" srcOrd="0" destOrd="2" presId="urn:microsoft.com/office/officeart/2005/8/layout/hList2"/>
    <dgm:cxn modelId="{306FA7C0-D4B8-441D-A343-99439F7EA6B7}" srcId="{1270416F-6A4C-4567-A041-BD8D38D87028}" destId="{A1005C04-3654-4653-AB41-6DB624C7934B}" srcOrd="3" destOrd="0" parTransId="{098471C6-F118-4735-B840-F351D8AE3F7E}" sibTransId="{B4AE9FD5-94B6-4B7C-8DB6-37F6BA9CC02C}"/>
    <dgm:cxn modelId="{ABA269C7-6890-489C-9BE7-39185F0F5C0B}" type="presOf" srcId="{080E9330-A7CF-4495-9E80-9B2E32038CFC}" destId="{3E0526A1-70BA-42B8-9329-F438A0D960A2}" srcOrd="0" destOrd="0" presId="urn:microsoft.com/office/officeart/2005/8/layout/hList2"/>
    <dgm:cxn modelId="{8F086DC7-C4BF-4C99-8003-DFF57001B3DA}" srcId="{5C41B7BC-84C6-40B2-A022-F8B76D030530}" destId="{1270416F-6A4C-4567-A041-BD8D38D87028}" srcOrd="1" destOrd="0" parTransId="{97856754-FEA6-442A-88D6-5E4F4DE8B6F2}" sibTransId="{60516890-A978-4342-9332-96FF7AFEE5EF}"/>
    <dgm:cxn modelId="{B39D79DA-6D63-413A-9F01-899903DB27AF}" type="presOf" srcId="{D6888BF8-A59D-45EB-8730-D61B3CA7281E}" destId="{CDED18EA-6DE3-4630-9CA5-F08DA57B7BCB}" srcOrd="0" destOrd="3" presId="urn:microsoft.com/office/officeart/2005/8/layout/hList2"/>
    <dgm:cxn modelId="{563CAFE3-431E-4EA6-B1B7-F8B36B4D3930}" type="presOf" srcId="{AFCE7556-DC5F-4BA5-97F9-4D2AB9F88F67}" destId="{467426C2-079B-4EF6-A041-2E842D444F6B}" srcOrd="0" destOrd="0" presId="urn:microsoft.com/office/officeart/2005/8/layout/hList2"/>
    <dgm:cxn modelId="{46D76FED-A8E9-4B26-8472-E439DCBD1DE3}" type="presOf" srcId="{537D0099-A1CC-4162-AFCA-683C6B00C667}" destId="{CDED18EA-6DE3-4630-9CA5-F08DA57B7BCB}" srcOrd="0" destOrd="1" presId="urn:microsoft.com/office/officeart/2005/8/layout/hList2"/>
    <dgm:cxn modelId="{1BA209F5-260E-47E0-BCFE-9C024B750026}" srcId="{AFCE7556-DC5F-4BA5-97F9-4D2AB9F88F67}" destId="{D6888BF8-A59D-45EB-8730-D61B3CA7281E}" srcOrd="3" destOrd="0" parTransId="{B3281CC4-4360-4E2F-AF2B-E6EB3D15D118}" sibTransId="{E479FE24-C89D-4EB1-808C-5CD990E6A34A}"/>
    <dgm:cxn modelId="{5064BBF5-9BAA-4CA1-8091-A28209912DAA}" srcId="{07E8C401-3141-4E7F-98D2-7E4FC2DD76BD}" destId="{FD5C2980-4A10-42E3-ADD5-C30E3C79800B}" srcOrd="3" destOrd="0" parTransId="{9FC877B9-E6BC-4925-A7DE-DC8AC1DF9819}" sibTransId="{28971175-9A06-4186-B8A4-789E530AAE6E}"/>
    <dgm:cxn modelId="{C12B181E-AC98-4210-A398-C67D8EBC0332}" type="presParOf" srcId="{CBB47E3E-DC46-4494-9F9F-C3C4B5615F84}" destId="{90F125E5-BE9F-4610-8827-1AB6622E077C}" srcOrd="0" destOrd="0" presId="urn:microsoft.com/office/officeart/2005/8/layout/hList2"/>
    <dgm:cxn modelId="{57E30BD3-BEE6-4446-A8D7-AAE00B799374}" type="presParOf" srcId="{90F125E5-BE9F-4610-8827-1AB6622E077C}" destId="{5F38EBE5-4C07-4778-93F2-8348411F819D}" srcOrd="0" destOrd="0" presId="urn:microsoft.com/office/officeart/2005/8/layout/hList2"/>
    <dgm:cxn modelId="{57E6A990-4E35-4AC5-978E-82BDDCA2A895}" type="presParOf" srcId="{90F125E5-BE9F-4610-8827-1AB6622E077C}" destId="{3E0526A1-70BA-42B8-9329-F438A0D960A2}" srcOrd="1" destOrd="0" presId="urn:microsoft.com/office/officeart/2005/8/layout/hList2"/>
    <dgm:cxn modelId="{817D883E-BA39-49A9-A1F2-9D1ADD6784BE}" type="presParOf" srcId="{90F125E5-BE9F-4610-8827-1AB6622E077C}" destId="{D7073F37-15C9-484E-A2E8-AC37639CC8E1}" srcOrd="2" destOrd="0" presId="urn:microsoft.com/office/officeart/2005/8/layout/hList2"/>
    <dgm:cxn modelId="{EB1CC26A-1300-4A65-88AD-3BCA9E0673B3}" type="presParOf" srcId="{CBB47E3E-DC46-4494-9F9F-C3C4B5615F84}" destId="{073E49F3-13F1-4BDF-9C70-A55DBD1C66CC}" srcOrd="1" destOrd="0" presId="urn:microsoft.com/office/officeart/2005/8/layout/hList2"/>
    <dgm:cxn modelId="{66AA5A1C-7C7F-4AE7-94E9-7157CE2E191B}" type="presParOf" srcId="{CBB47E3E-DC46-4494-9F9F-C3C4B5615F84}" destId="{CC9847C5-BDD2-400E-99B4-7B2217A637C1}" srcOrd="2" destOrd="0" presId="urn:microsoft.com/office/officeart/2005/8/layout/hList2"/>
    <dgm:cxn modelId="{72D9D1DC-D0AC-4ECA-BD8D-57D69A4C0538}" type="presParOf" srcId="{CC9847C5-BDD2-400E-99B4-7B2217A637C1}" destId="{B87B9D80-83BA-4B2A-953D-53B76B878CC4}" srcOrd="0" destOrd="0" presId="urn:microsoft.com/office/officeart/2005/8/layout/hList2"/>
    <dgm:cxn modelId="{BF248FF9-DD91-45F0-A1FE-7872D7C04B6C}" type="presParOf" srcId="{CC9847C5-BDD2-400E-99B4-7B2217A637C1}" destId="{663451F2-5F5C-4042-839A-589298698EF7}" srcOrd="1" destOrd="0" presId="urn:microsoft.com/office/officeart/2005/8/layout/hList2"/>
    <dgm:cxn modelId="{B3C5ACFE-20CA-496D-AA46-82269DF2D791}" type="presParOf" srcId="{CC9847C5-BDD2-400E-99B4-7B2217A637C1}" destId="{23FF22F9-A6E3-4C22-BDFF-3FEC70143DD6}" srcOrd="2" destOrd="0" presId="urn:microsoft.com/office/officeart/2005/8/layout/hList2"/>
    <dgm:cxn modelId="{D58BB106-E69F-4C66-8E31-EDB0153FBC02}" type="presParOf" srcId="{CBB47E3E-DC46-4494-9F9F-C3C4B5615F84}" destId="{9CECEFC6-C15F-4051-B60B-DEDEFC414CC8}" srcOrd="3" destOrd="0" presId="urn:microsoft.com/office/officeart/2005/8/layout/hList2"/>
    <dgm:cxn modelId="{31346F89-00AB-464C-A833-3E4A4655EE79}" type="presParOf" srcId="{CBB47E3E-DC46-4494-9F9F-C3C4B5615F84}" destId="{C125D938-885A-45D2-B04B-C6A9CC930901}" srcOrd="4" destOrd="0" presId="urn:microsoft.com/office/officeart/2005/8/layout/hList2"/>
    <dgm:cxn modelId="{19269A18-5E1D-40CC-9F58-115BFA27034F}" type="presParOf" srcId="{C125D938-885A-45D2-B04B-C6A9CC930901}" destId="{4E27877A-8253-41DF-8757-479AA7706206}" srcOrd="0" destOrd="0" presId="urn:microsoft.com/office/officeart/2005/8/layout/hList2"/>
    <dgm:cxn modelId="{896674AF-7063-4709-BFE3-6C73C62A5AED}" type="presParOf" srcId="{C125D938-885A-45D2-B04B-C6A9CC930901}" destId="{4B7796B9-1D2A-43FC-B4E4-495824F55981}" srcOrd="1" destOrd="0" presId="urn:microsoft.com/office/officeart/2005/8/layout/hList2"/>
    <dgm:cxn modelId="{F1387C16-43CC-4601-9C03-3541CE1811C9}" type="presParOf" srcId="{C125D938-885A-45D2-B04B-C6A9CC930901}" destId="{8FF626B1-9E34-4DCD-B350-A90F645C07C9}" srcOrd="2" destOrd="0" presId="urn:microsoft.com/office/officeart/2005/8/layout/hList2"/>
    <dgm:cxn modelId="{A3AA84B2-1D32-4611-8945-1A2F84ECF5D2}" type="presParOf" srcId="{CBB47E3E-DC46-4494-9F9F-C3C4B5615F84}" destId="{D5F808A9-E750-4501-8D68-E55510491E22}" srcOrd="5" destOrd="0" presId="urn:microsoft.com/office/officeart/2005/8/layout/hList2"/>
    <dgm:cxn modelId="{9F4D85D2-07ED-4EE5-BFB3-F2FDE1510F2F}" type="presParOf" srcId="{CBB47E3E-DC46-4494-9F9F-C3C4B5615F84}" destId="{3CC04034-9926-4597-8A37-1032490A2680}" srcOrd="6" destOrd="0" presId="urn:microsoft.com/office/officeart/2005/8/layout/hList2"/>
    <dgm:cxn modelId="{038A92CE-1907-46C1-AD13-681D34C9CB40}" type="presParOf" srcId="{3CC04034-9926-4597-8A37-1032490A2680}" destId="{14C238F7-A501-4945-8532-0AC751C42F50}" srcOrd="0" destOrd="0" presId="urn:microsoft.com/office/officeart/2005/8/layout/hList2"/>
    <dgm:cxn modelId="{31435465-D5A2-4CB5-943F-7687BDB1ADBF}" type="presParOf" srcId="{3CC04034-9926-4597-8A37-1032490A2680}" destId="{CDED18EA-6DE3-4630-9CA5-F08DA57B7BCB}" srcOrd="1" destOrd="0" presId="urn:microsoft.com/office/officeart/2005/8/layout/hList2"/>
    <dgm:cxn modelId="{BCADC0A7-52EC-405E-A417-3B28F76A3960}" type="presParOf" srcId="{3CC04034-9926-4597-8A37-1032490A2680}" destId="{467426C2-079B-4EF6-A041-2E842D444F6B}" srcOrd="2" destOrd="0" presId="urn:microsoft.com/office/officeart/2005/8/layout/hList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073F37-15C9-484E-A2E8-AC37639CC8E1}">
      <dsp:nvSpPr>
        <dsp:cNvPr id="0" name=""/>
        <dsp:cNvSpPr/>
      </dsp:nvSpPr>
      <dsp:spPr>
        <a:xfrm rot="16200000">
          <a:off x="-1145346" y="1778623"/>
          <a:ext cx="2698311" cy="305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69746" bIns="0" numCol="1" spcCol="1270" anchor="t" anchorCtr="0">
          <a:noAutofit/>
        </a:bodyPr>
        <a:lstStyle/>
        <a:p>
          <a:pPr marL="0" lvl="0" indent="0" algn="r" defTabSz="577850">
            <a:lnSpc>
              <a:spcPct val="90000"/>
            </a:lnSpc>
            <a:spcBef>
              <a:spcPct val="0"/>
            </a:spcBef>
            <a:spcAft>
              <a:spcPct val="35000"/>
            </a:spcAft>
            <a:buNone/>
          </a:pPr>
          <a:r>
            <a:rPr lang="en-US" sz="1300" kern="1200" dirty="0" err="1"/>
            <a:t>Vasiylar</a:t>
          </a:r>
          <a:r>
            <a:rPr lang="en-US" sz="1300" kern="1200" dirty="0"/>
            <a:t> / (Sponsor, </a:t>
          </a:r>
          <a:r>
            <a:rPr lang="en-US" sz="1300" kern="1200" dirty="0" err="1"/>
            <a:t>homiy</a:t>
          </a:r>
          <a:r>
            <a:rPr lang="en-US" sz="1300" kern="1200" dirty="0"/>
            <a:t>, </a:t>
          </a:r>
          <a:r>
            <a:rPr lang="en-US" sz="1300" kern="1200" dirty="0" err="1"/>
            <a:t>hissador</a:t>
          </a:r>
          <a:r>
            <a:rPr lang="en-US" sz="1300" kern="1200" dirty="0"/>
            <a:t>)</a:t>
          </a:r>
        </a:p>
      </dsp:txBody>
      <dsp:txXfrm>
        <a:off x="-1145346" y="1778623"/>
        <a:ext cx="2698311" cy="305854"/>
      </dsp:txXfrm>
    </dsp:sp>
    <dsp:sp modelId="{3E0526A1-70BA-42B8-9329-F438A0D960A2}">
      <dsp:nvSpPr>
        <dsp:cNvPr id="0" name=""/>
        <dsp:cNvSpPr/>
      </dsp:nvSpPr>
      <dsp:spPr>
        <a:xfrm>
          <a:off x="356736" y="582394"/>
          <a:ext cx="1523477" cy="269831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269746" rIns="128016" bIns="128016" numCol="1" spcCol="1270" anchor="t" anchorCtr="0">
          <a:noAutofit/>
        </a:bodyPr>
        <a:lstStyle/>
        <a:p>
          <a:pPr marL="114300" lvl="1" indent="-114300" algn="l" defTabSz="622300">
            <a:lnSpc>
              <a:spcPct val="90000"/>
            </a:lnSpc>
            <a:spcBef>
              <a:spcPct val="0"/>
            </a:spcBef>
            <a:spcAft>
              <a:spcPct val="15000"/>
            </a:spcAft>
            <a:buChar char="•"/>
          </a:pPr>
          <a:r>
            <a:rPr lang="en-US" sz="1400" kern="1200" dirty="0" err="1"/>
            <a:t>Asosiy</a:t>
          </a:r>
          <a:r>
            <a:rPr lang="en-US" sz="1400" kern="1200" dirty="0"/>
            <a:t> </a:t>
          </a:r>
          <a:r>
            <a:rPr lang="en-US" sz="1400" kern="1200" dirty="0" err="1"/>
            <a:t>strategik</a:t>
          </a:r>
          <a:r>
            <a:rPr lang="en-US" sz="1400" kern="1200" dirty="0"/>
            <a:t> </a:t>
          </a:r>
          <a:r>
            <a:rPr lang="en-US" sz="1400" kern="1200" dirty="0" err="1"/>
            <a:t>qarorlar</a:t>
          </a:r>
          <a:r>
            <a:rPr lang="en-US" sz="1400" kern="1200" dirty="0"/>
            <a:t>, </a:t>
          </a:r>
          <a:r>
            <a:rPr lang="en-US" sz="1400" kern="1200" dirty="0" err="1"/>
            <a:t>moliyaviy</a:t>
          </a:r>
          <a:r>
            <a:rPr lang="en-US" sz="1400" kern="1200" dirty="0"/>
            <a:t> </a:t>
          </a:r>
          <a:r>
            <a:rPr lang="en-US" sz="1400" kern="1200" dirty="0" err="1"/>
            <a:t>nazorat</a:t>
          </a:r>
          <a:r>
            <a:rPr lang="en-US" sz="1400" kern="1200" dirty="0"/>
            <a:t> </a:t>
          </a:r>
          <a:r>
            <a:rPr lang="en-US" sz="1400" kern="1200" dirty="0" err="1"/>
            <a:t>va</a:t>
          </a:r>
          <a:r>
            <a:rPr lang="en-US" sz="1400" kern="1200" dirty="0"/>
            <a:t> </a:t>
          </a:r>
          <a:r>
            <a:rPr lang="en-US" sz="1400" kern="1200" dirty="0" err="1"/>
            <a:t>universitet</a:t>
          </a:r>
          <a:r>
            <a:rPr lang="en-US" sz="1400" kern="1200" dirty="0"/>
            <a:t> </a:t>
          </a:r>
          <a:r>
            <a:rPr lang="en-US" sz="1400" kern="1200" dirty="0" err="1"/>
            <a:t>siyosati</a:t>
          </a:r>
          <a:r>
            <a:rPr lang="en-US" sz="1400" kern="1200" dirty="0"/>
            <a:t> </a:t>
          </a:r>
          <a:r>
            <a:rPr lang="en-US" sz="1400" kern="1200" dirty="0" err="1"/>
            <a:t>uchun</a:t>
          </a:r>
          <a:r>
            <a:rPr lang="en-US" sz="1400" kern="1200" dirty="0"/>
            <a:t> </a:t>
          </a:r>
          <a:r>
            <a:rPr lang="en-US" sz="1400" kern="1200" dirty="0" err="1"/>
            <a:t>mas'ul</a:t>
          </a:r>
          <a:r>
            <a:rPr lang="en-US" sz="1400" kern="1200" dirty="0"/>
            <a:t>.</a:t>
          </a:r>
        </a:p>
      </dsp:txBody>
      <dsp:txXfrm>
        <a:off x="356736" y="582394"/>
        <a:ext cx="1523477" cy="2698311"/>
      </dsp:txXfrm>
    </dsp:sp>
    <dsp:sp modelId="{5F38EBE5-4C07-4778-93F2-8348411F819D}">
      <dsp:nvSpPr>
        <dsp:cNvPr id="0" name=""/>
        <dsp:cNvSpPr/>
      </dsp:nvSpPr>
      <dsp:spPr>
        <a:xfrm>
          <a:off x="50882" y="178667"/>
          <a:ext cx="611708" cy="611708"/>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3FF22F9-A6E3-4C22-BDFF-3FEC70143DD6}">
      <dsp:nvSpPr>
        <dsp:cNvPr id="0" name=""/>
        <dsp:cNvSpPr/>
      </dsp:nvSpPr>
      <dsp:spPr>
        <a:xfrm rot="16200000">
          <a:off x="1088662" y="1778623"/>
          <a:ext cx="2698311" cy="305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69746" bIns="0" numCol="1" spcCol="1270" anchor="t" anchorCtr="0">
          <a:noAutofit/>
        </a:bodyPr>
        <a:lstStyle/>
        <a:p>
          <a:pPr marL="0" lvl="0" indent="0" algn="r" defTabSz="577850">
            <a:lnSpc>
              <a:spcPct val="90000"/>
            </a:lnSpc>
            <a:spcBef>
              <a:spcPct val="0"/>
            </a:spcBef>
            <a:spcAft>
              <a:spcPct val="35000"/>
            </a:spcAft>
            <a:buNone/>
          </a:pPr>
          <a:r>
            <a:rPr lang="en-US" sz="1300" kern="1200" dirty="0" err="1"/>
            <a:t>Universitet</a:t>
          </a:r>
          <a:r>
            <a:rPr lang="en-US" sz="1300" kern="1200" dirty="0"/>
            <a:t> </a:t>
          </a:r>
          <a:r>
            <a:rPr lang="en-US" sz="1300" kern="1200" dirty="0" err="1"/>
            <a:t>ma'muriyati</a:t>
          </a:r>
          <a:endParaRPr lang="en-US" sz="1300" kern="1200" dirty="0"/>
        </a:p>
      </dsp:txBody>
      <dsp:txXfrm>
        <a:off x="1088662" y="1778623"/>
        <a:ext cx="2698311" cy="305854"/>
      </dsp:txXfrm>
    </dsp:sp>
    <dsp:sp modelId="{663451F2-5F5C-4042-839A-589298698EF7}">
      <dsp:nvSpPr>
        <dsp:cNvPr id="0" name=""/>
        <dsp:cNvSpPr/>
      </dsp:nvSpPr>
      <dsp:spPr>
        <a:xfrm>
          <a:off x="2590745" y="582394"/>
          <a:ext cx="1523477" cy="269831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269746" rIns="128016" bIns="128016" numCol="1" spcCol="1270" anchor="t" anchorCtr="0">
          <a:noAutofit/>
        </a:bodyPr>
        <a:lstStyle/>
        <a:p>
          <a:pPr marL="114300" lvl="1" indent="-114300" algn="l" defTabSz="622300">
            <a:lnSpc>
              <a:spcPct val="90000"/>
            </a:lnSpc>
            <a:spcBef>
              <a:spcPct val="0"/>
            </a:spcBef>
            <a:spcAft>
              <a:spcPct val="15000"/>
            </a:spcAft>
            <a:buChar char="•"/>
          </a:pPr>
          <a:r>
            <a:rPr lang="en-US" sz="1400" kern="1200" dirty="0" err="1"/>
            <a:t>Rekor</a:t>
          </a:r>
          <a:r>
            <a:rPr lang="en-US" sz="1400" kern="1200" dirty="0"/>
            <a:t>(director) </a:t>
          </a:r>
          <a:r>
            <a:rPr lang="en-US" sz="1400" kern="1200" dirty="0" err="1"/>
            <a:t>yoki</a:t>
          </a:r>
          <a:r>
            <a:rPr lang="en-US" sz="1400" kern="1200" dirty="0"/>
            <a:t> </a:t>
          </a:r>
          <a:r>
            <a:rPr lang="en-US" sz="1400" kern="1200" dirty="0" err="1"/>
            <a:t>prezident</a:t>
          </a:r>
          <a:r>
            <a:rPr lang="en-US" sz="1400" kern="1200" dirty="0"/>
            <a:t> </a:t>
          </a:r>
          <a:r>
            <a:rPr lang="en-US" sz="1400" kern="1200" dirty="0" err="1"/>
            <a:t>tomonidan</a:t>
          </a:r>
          <a:r>
            <a:rPr lang="en-US" sz="1400" kern="1200" dirty="0"/>
            <a:t> </a:t>
          </a:r>
          <a:r>
            <a:rPr lang="en-US" sz="1400" kern="1200" dirty="0" err="1"/>
            <a:t>boshqariladi</a:t>
          </a:r>
          <a:r>
            <a:rPr lang="en-US" sz="1400" kern="1200" dirty="0"/>
            <a:t>. </a:t>
          </a:r>
          <a:r>
            <a:rPr lang="en-US" sz="1400" kern="1200" dirty="0" err="1"/>
            <a:t>Kundalik</a:t>
          </a:r>
          <a:r>
            <a:rPr lang="en-US" sz="1400" kern="1200" dirty="0"/>
            <a:t> </a:t>
          </a:r>
          <a:r>
            <a:rPr lang="en-US" sz="1400" kern="1200" dirty="0" err="1"/>
            <a:t>operatsiyalar</a:t>
          </a:r>
          <a:r>
            <a:rPr lang="en-US" sz="1400" kern="1200" dirty="0"/>
            <a:t> </a:t>
          </a:r>
          <a:r>
            <a:rPr lang="en-US" sz="1400" kern="1200" dirty="0" err="1"/>
            <a:t>va</a:t>
          </a:r>
          <a:r>
            <a:rPr lang="en-US" sz="1400" kern="1200" dirty="0"/>
            <a:t> </a:t>
          </a:r>
          <a:r>
            <a:rPr lang="en-US" sz="1400" kern="1200" dirty="0" err="1"/>
            <a:t>strategik</a:t>
          </a:r>
          <a:r>
            <a:rPr lang="en-US" sz="1400" kern="1200" dirty="0"/>
            <a:t> </a:t>
          </a:r>
          <a:r>
            <a:rPr lang="en-US" sz="1400" kern="1200" dirty="0" err="1"/>
            <a:t>maqsadlarni</a:t>
          </a:r>
          <a:r>
            <a:rPr lang="en-US" sz="1400" kern="1200" dirty="0"/>
            <a:t> </a:t>
          </a:r>
          <a:r>
            <a:rPr lang="en-US" sz="1400" kern="1200" dirty="0" err="1"/>
            <a:t>amalga</a:t>
          </a:r>
          <a:r>
            <a:rPr lang="en-US" sz="1400" kern="1200" dirty="0"/>
            <a:t> </a:t>
          </a:r>
          <a:r>
            <a:rPr lang="en-US" sz="1400" kern="1200" dirty="0" err="1"/>
            <a:t>oshirish</a:t>
          </a:r>
          <a:r>
            <a:rPr lang="en-US" sz="1400" kern="1200" dirty="0"/>
            <a:t> </a:t>
          </a:r>
          <a:r>
            <a:rPr lang="en-US" sz="1400" kern="1200" dirty="0" err="1"/>
            <a:t>bilan</a:t>
          </a:r>
          <a:r>
            <a:rPr lang="en-US" sz="1400" kern="1200" dirty="0"/>
            <a:t> </a:t>
          </a:r>
          <a:r>
            <a:rPr lang="en-US" sz="1400" kern="1200" dirty="0" err="1"/>
            <a:t>shug'ullanadi</a:t>
          </a:r>
          <a:r>
            <a:rPr lang="en-US" sz="1400" kern="1200" dirty="0"/>
            <a:t>.</a:t>
          </a:r>
        </a:p>
      </dsp:txBody>
      <dsp:txXfrm>
        <a:off x="2590745" y="582394"/>
        <a:ext cx="1523477" cy="2698311"/>
      </dsp:txXfrm>
    </dsp:sp>
    <dsp:sp modelId="{B87B9D80-83BA-4B2A-953D-53B76B878CC4}">
      <dsp:nvSpPr>
        <dsp:cNvPr id="0" name=""/>
        <dsp:cNvSpPr/>
      </dsp:nvSpPr>
      <dsp:spPr>
        <a:xfrm>
          <a:off x="2284891" y="178667"/>
          <a:ext cx="611708" cy="611708"/>
        </a:xfrm>
        <a:prstGeom prst="rect">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FF626B1-9E34-4DCD-B350-A90F645C07C9}">
      <dsp:nvSpPr>
        <dsp:cNvPr id="0" name=""/>
        <dsp:cNvSpPr/>
      </dsp:nvSpPr>
      <dsp:spPr>
        <a:xfrm rot="16200000">
          <a:off x="3322671" y="1778623"/>
          <a:ext cx="2698311" cy="305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69746" bIns="0" numCol="1" spcCol="1270" anchor="t" anchorCtr="0">
          <a:noAutofit/>
        </a:bodyPr>
        <a:lstStyle/>
        <a:p>
          <a:pPr marL="0" lvl="0" indent="0" algn="r" defTabSz="577850">
            <a:lnSpc>
              <a:spcPct val="90000"/>
            </a:lnSpc>
            <a:spcBef>
              <a:spcPct val="0"/>
            </a:spcBef>
            <a:spcAft>
              <a:spcPct val="35000"/>
            </a:spcAft>
            <a:buNone/>
          </a:pPr>
          <a:r>
            <a:rPr lang="en-US" sz="1300" kern="1200" dirty="0" err="1"/>
            <a:t>Ilmiy</a:t>
          </a:r>
          <a:r>
            <a:rPr lang="en-US" sz="1300" kern="1200" dirty="0"/>
            <a:t> </a:t>
          </a:r>
          <a:r>
            <a:rPr lang="en-US" sz="1300" kern="1200" dirty="0" err="1"/>
            <a:t>kengash</a:t>
          </a:r>
          <a:endParaRPr lang="en-US" sz="1300" kern="1200" dirty="0"/>
        </a:p>
      </dsp:txBody>
      <dsp:txXfrm>
        <a:off x="3322671" y="1778623"/>
        <a:ext cx="2698311" cy="305854"/>
      </dsp:txXfrm>
    </dsp:sp>
    <dsp:sp modelId="{4B7796B9-1D2A-43FC-B4E4-495824F55981}">
      <dsp:nvSpPr>
        <dsp:cNvPr id="0" name=""/>
        <dsp:cNvSpPr/>
      </dsp:nvSpPr>
      <dsp:spPr>
        <a:xfrm>
          <a:off x="4824754" y="582394"/>
          <a:ext cx="1523477" cy="269831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269746" rIns="128016" bIns="128016" numCol="1" spcCol="1270" anchor="t" anchorCtr="0">
          <a:noAutofit/>
        </a:bodyPr>
        <a:lstStyle/>
        <a:p>
          <a:pPr marL="114300" lvl="1" indent="-114300" algn="l" defTabSz="622300">
            <a:lnSpc>
              <a:spcPct val="90000"/>
            </a:lnSpc>
            <a:spcBef>
              <a:spcPct val="0"/>
            </a:spcBef>
            <a:spcAft>
              <a:spcPct val="15000"/>
            </a:spcAft>
            <a:buChar char="•"/>
          </a:pPr>
          <a:r>
            <a:rPr lang="en-US" sz="1400" kern="1200" dirty="0" err="1"/>
            <a:t>Ilmiy</a:t>
          </a:r>
          <a:r>
            <a:rPr lang="en-US" sz="1400" kern="1200" dirty="0"/>
            <a:t> </a:t>
          </a:r>
          <a:r>
            <a:rPr lang="en-US" sz="1400" kern="1200" dirty="0" err="1"/>
            <a:t>siyosat</a:t>
          </a:r>
          <a:r>
            <a:rPr lang="en-US" sz="1400" kern="1200" dirty="0"/>
            <a:t>, </a:t>
          </a:r>
          <a:r>
            <a:rPr lang="en-US" sz="1400" kern="1200" dirty="0" err="1"/>
            <a:t>o'quv</a:t>
          </a:r>
          <a:r>
            <a:rPr lang="en-US" sz="1400" kern="1200" dirty="0"/>
            <a:t> </a:t>
          </a:r>
          <a:r>
            <a:rPr lang="en-US" sz="1400" kern="1200" dirty="0" err="1"/>
            <a:t>rejasi</a:t>
          </a:r>
          <a:r>
            <a:rPr lang="en-US" sz="1400" kern="1200" dirty="0"/>
            <a:t> </a:t>
          </a:r>
          <a:r>
            <a:rPr lang="en-US" sz="1400" kern="1200" dirty="0" err="1"/>
            <a:t>va</a:t>
          </a:r>
          <a:r>
            <a:rPr lang="en-US" sz="1400" kern="1200" dirty="0"/>
            <a:t> professor-</a:t>
          </a:r>
          <a:r>
            <a:rPr lang="en-US" sz="1400" kern="1200" dirty="0" err="1"/>
            <a:t>o'qituvchilarni</a:t>
          </a:r>
          <a:r>
            <a:rPr lang="en-US" sz="1400" kern="1200" dirty="0"/>
            <a:t> </a:t>
          </a:r>
          <a:r>
            <a:rPr lang="en-US" sz="1400" kern="1200" dirty="0" err="1"/>
            <a:t>tayinlashda</a:t>
          </a:r>
          <a:r>
            <a:rPr lang="en-US" sz="1400" kern="1200" dirty="0"/>
            <a:t> </a:t>
          </a:r>
          <a:r>
            <a:rPr lang="en-US" sz="1400" kern="1200" dirty="0" err="1"/>
            <a:t>yordam</a:t>
          </a:r>
          <a:r>
            <a:rPr lang="en-US" sz="1400" kern="1200" dirty="0"/>
            <a:t> </a:t>
          </a:r>
          <a:r>
            <a:rPr lang="en-US" sz="1400" kern="1200" dirty="0" err="1"/>
            <a:t>beradigan</a:t>
          </a:r>
          <a:r>
            <a:rPr lang="en-US" sz="1400" kern="1200" dirty="0"/>
            <a:t> professor-</a:t>
          </a:r>
          <a:r>
            <a:rPr lang="en-US" sz="1400" kern="1200" dirty="0" err="1"/>
            <a:t>o'qituvchilarni</a:t>
          </a:r>
          <a:r>
            <a:rPr lang="en-US" sz="1400" kern="1200" dirty="0"/>
            <a:t> </a:t>
          </a:r>
          <a:r>
            <a:rPr lang="en-US" sz="1400" kern="1200" dirty="0" err="1"/>
            <a:t>o'z</a:t>
          </a:r>
          <a:r>
            <a:rPr lang="en-US" sz="1400" kern="1200" dirty="0"/>
            <a:t> </a:t>
          </a:r>
          <a:r>
            <a:rPr lang="en-US" sz="1400" kern="1200" dirty="0" err="1"/>
            <a:t>ichiga</a:t>
          </a:r>
          <a:r>
            <a:rPr lang="en-US" sz="1400" kern="1200" dirty="0"/>
            <a:t> </a:t>
          </a:r>
          <a:r>
            <a:rPr lang="en-US" sz="1400" kern="1200" dirty="0" err="1"/>
            <a:t>oladi</a:t>
          </a:r>
          <a:r>
            <a:rPr lang="en-US" sz="1400" kern="1200" dirty="0"/>
            <a:t>.</a:t>
          </a:r>
        </a:p>
      </dsp:txBody>
      <dsp:txXfrm>
        <a:off x="4824754" y="582394"/>
        <a:ext cx="1523477" cy="2698311"/>
      </dsp:txXfrm>
    </dsp:sp>
    <dsp:sp modelId="{4E27877A-8253-41DF-8757-479AA7706206}">
      <dsp:nvSpPr>
        <dsp:cNvPr id="0" name=""/>
        <dsp:cNvSpPr/>
      </dsp:nvSpPr>
      <dsp:spPr>
        <a:xfrm>
          <a:off x="4518900" y="178667"/>
          <a:ext cx="611708" cy="611708"/>
        </a:xfrm>
        <a:prstGeom prst="rect">
          <a:avLst/>
        </a:prstGeom>
        <a:blipFill>
          <a:blip xmlns:r="http://schemas.openxmlformats.org/officeDocument/2006/relationships" r:embed="rId4" cstate="print">
            <a:extLst>
              <a:ext uri="{28A0092B-C50C-407E-A947-70E740481C1C}">
                <a14:useLocalDpi xmlns:a14="http://schemas.microsoft.com/office/drawing/2010/main" val="0"/>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67426C2-079B-4EF6-A041-2E842D444F6B}">
      <dsp:nvSpPr>
        <dsp:cNvPr id="0" name=""/>
        <dsp:cNvSpPr/>
      </dsp:nvSpPr>
      <dsp:spPr>
        <a:xfrm rot="16200000">
          <a:off x="5556681" y="1778623"/>
          <a:ext cx="2698311" cy="3058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69746" bIns="0" numCol="1" spcCol="1270" anchor="t" anchorCtr="0">
          <a:noAutofit/>
        </a:bodyPr>
        <a:lstStyle/>
        <a:p>
          <a:pPr marL="0" lvl="0" indent="0" algn="r" defTabSz="577850">
            <a:lnSpc>
              <a:spcPct val="90000"/>
            </a:lnSpc>
            <a:spcBef>
              <a:spcPct val="0"/>
            </a:spcBef>
            <a:spcAft>
              <a:spcPct val="35000"/>
            </a:spcAft>
            <a:buNone/>
          </a:pPr>
          <a:r>
            <a:rPr lang="en-US" sz="1300" kern="1200" dirty="0" err="1"/>
            <a:t>Talabalar</a:t>
          </a:r>
          <a:r>
            <a:rPr lang="en-US" sz="1300" kern="1200" dirty="0"/>
            <a:t> </a:t>
          </a:r>
          <a:r>
            <a:rPr lang="en-US" sz="1300" kern="1200" dirty="0" err="1"/>
            <a:t>uyushmasi</a:t>
          </a:r>
          <a:r>
            <a:rPr lang="en-US" sz="1300" kern="1200" dirty="0"/>
            <a:t>/</a:t>
          </a:r>
          <a:r>
            <a:rPr lang="en-US" sz="1300" kern="1200" dirty="0" err="1"/>
            <a:t>assotsiatsiyasi</a:t>
          </a:r>
          <a:endParaRPr lang="en-US" sz="1300" kern="1200" dirty="0"/>
        </a:p>
      </dsp:txBody>
      <dsp:txXfrm>
        <a:off x="5556681" y="1778623"/>
        <a:ext cx="2698311" cy="305854"/>
      </dsp:txXfrm>
    </dsp:sp>
    <dsp:sp modelId="{CDED18EA-6DE3-4630-9CA5-F08DA57B7BCB}">
      <dsp:nvSpPr>
        <dsp:cNvPr id="0" name=""/>
        <dsp:cNvSpPr/>
      </dsp:nvSpPr>
      <dsp:spPr>
        <a:xfrm>
          <a:off x="7058763" y="582394"/>
          <a:ext cx="1523477" cy="269831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269746" rIns="128016" bIns="128016" numCol="1" spcCol="1270" anchor="t" anchorCtr="0">
          <a:noAutofit/>
        </a:bodyPr>
        <a:lstStyle/>
        <a:p>
          <a:pPr marL="114300" lvl="1" indent="-114300" algn="l" defTabSz="622300">
            <a:lnSpc>
              <a:spcPct val="90000"/>
            </a:lnSpc>
            <a:spcBef>
              <a:spcPct val="0"/>
            </a:spcBef>
            <a:spcAft>
              <a:spcPct val="15000"/>
            </a:spcAft>
            <a:buChar char="•"/>
          </a:pPr>
          <a:r>
            <a:rPr lang="en-US" sz="1400" kern="1200"/>
            <a:t>Boshqaruvdagi talabalar manfaatlarini ifodalaydi, talabalarga ta'sir qiluvchi siyosatlar haqida ma'lumot beradi.</a:t>
          </a:r>
        </a:p>
      </dsp:txBody>
      <dsp:txXfrm>
        <a:off x="7058763" y="582394"/>
        <a:ext cx="1523477" cy="2698311"/>
      </dsp:txXfrm>
    </dsp:sp>
    <dsp:sp modelId="{14C238F7-A501-4945-8532-0AC751C42F50}">
      <dsp:nvSpPr>
        <dsp:cNvPr id="0" name=""/>
        <dsp:cNvSpPr/>
      </dsp:nvSpPr>
      <dsp:spPr>
        <a:xfrm>
          <a:off x="6752909" y="178667"/>
          <a:ext cx="611708" cy="611708"/>
        </a:xfrm>
        <a:prstGeom prst="rect">
          <a:avLst/>
        </a:prstGeom>
        <a:blipFill rotWithShape="1">
          <a:blip xmlns:r="http://schemas.openxmlformats.org/officeDocument/2006/relationships" r:embed="rId5" cstate="print">
            <a:extLst>
              <a:ext uri="{28A0092B-C50C-407E-A947-70E740481C1C}">
                <a14:useLocalDpi xmlns:a14="http://schemas.microsoft.com/office/drawing/2010/main" val="0"/>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073F37-15C9-484E-A2E8-AC37639CC8E1}">
      <dsp:nvSpPr>
        <dsp:cNvPr id="0" name=""/>
        <dsp:cNvSpPr/>
      </dsp:nvSpPr>
      <dsp:spPr>
        <a:xfrm rot="16200000">
          <a:off x="-1205948" y="1656742"/>
          <a:ext cx="2783394" cy="2373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09330" bIns="0" numCol="1" spcCol="1270" anchor="t" anchorCtr="0">
          <a:noAutofit/>
        </a:bodyPr>
        <a:lstStyle/>
        <a:p>
          <a:pPr marL="0" lvl="0" indent="0" algn="r" defTabSz="577850">
            <a:lnSpc>
              <a:spcPct val="90000"/>
            </a:lnSpc>
            <a:spcBef>
              <a:spcPct val="0"/>
            </a:spcBef>
            <a:spcAft>
              <a:spcPct val="35000"/>
            </a:spcAft>
            <a:buNone/>
          </a:pPr>
          <a:r>
            <a:rPr lang="en-US" sz="1300" kern="1200" dirty="0" err="1"/>
            <a:t>Vasiylar</a:t>
          </a:r>
          <a:r>
            <a:rPr lang="en-US" sz="1300" kern="1200" dirty="0"/>
            <a:t> / (Sponsor, </a:t>
          </a:r>
          <a:r>
            <a:rPr lang="en-US" sz="1300" kern="1200" dirty="0" err="1"/>
            <a:t>homiy</a:t>
          </a:r>
          <a:r>
            <a:rPr lang="en-US" sz="1300" kern="1200" dirty="0"/>
            <a:t>, </a:t>
          </a:r>
          <a:r>
            <a:rPr lang="en-US" sz="1300" kern="1200" dirty="0" err="1"/>
            <a:t>hissador</a:t>
          </a:r>
          <a:r>
            <a:rPr lang="en-US" sz="1300" kern="1200" dirty="0"/>
            <a:t>)</a:t>
          </a:r>
        </a:p>
      </dsp:txBody>
      <dsp:txXfrm>
        <a:off x="-1205948" y="1656742"/>
        <a:ext cx="2783394" cy="237350"/>
      </dsp:txXfrm>
    </dsp:sp>
    <dsp:sp modelId="{3E0526A1-70BA-42B8-9329-F438A0D960A2}">
      <dsp:nvSpPr>
        <dsp:cNvPr id="0" name=""/>
        <dsp:cNvSpPr/>
      </dsp:nvSpPr>
      <dsp:spPr>
        <a:xfrm>
          <a:off x="354214" y="3761"/>
          <a:ext cx="1522300" cy="356469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209330"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err="1">
              <a:latin typeface="Tahoma" panose="020B0604030504040204" pitchFamily="34" charset="0"/>
              <a:ea typeface="Tahoma" panose="020B0604030504040204" pitchFamily="34" charset="0"/>
              <a:cs typeface="Tahoma" panose="020B0604030504040204" pitchFamily="34" charset="0"/>
            </a:rPr>
            <a:t>Byudjetlarni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tasdiqlash</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yuqori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ma'muriyatni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tayinlash</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va</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universitet</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siyosatlarini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belgilash</a:t>
          </a:r>
          <a:r>
            <a:rPr lang="en-US" sz="1200" kern="1200" dirty="0">
              <a:latin typeface="Tahoma" panose="020B0604030504040204" pitchFamily="34" charset="0"/>
              <a:ea typeface="Tahoma" panose="020B0604030504040204" pitchFamily="34" charset="0"/>
              <a:cs typeface="Tahoma" panose="020B0604030504040204" pitchFamily="34" charset="0"/>
            </a:rPr>
            <a:t>.</a:t>
          </a:r>
        </a:p>
        <a:p>
          <a:pPr marL="114300" lvl="1" indent="-114300" algn="l" defTabSz="533400">
            <a:lnSpc>
              <a:spcPct val="90000"/>
            </a:lnSpc>
            <a:spcBef>
              <a:spcPct val="0"/>
            </a:spcBef>
            <a:spcAft>
              <a:spcPct val="15000"/>
            </a:spcAft>
            <a:buChar char="•"/>
          </a:pPr>
          <a:r>
            <a:rPr lang="en-US" sz="1200" kern="1200" dirty="0" err="1">
              <a:latin typeface="Tahoma" panose="020B0604030504040204" pitchFamily="34" charset="0"/>
              <a:ea typeface="Tahoma" panose="020B0604030504040204" pitchFamily="34" charset="0"/>
              <a:cs typeface="Tahoma" panose="020B0604030504040204" pitchFamily="34" charset="0"/>
            </a:rPr>
            <a:t>Universitet</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resurslarining</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samarali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ishlatilishini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ta'minlash</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va</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missiyasiga</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mosligini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nazorat</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qilish</a:t>
          </a:r>
          <a:r>
            <a:rPr lang="en-US" sz="1200" kern="1200" dirty="0">
              <a:latin typeface="Tahoma" panose="020B0604030504040204" pitchFamily="34" charset="0"/>
              <a:ea typeface="Tahoma" panose="020B0604030504040204" pitchFamily="34" charset="0"/>
              <a:cs typeface="Tahoma" panose="020B0604030504040204" pitchFamily="34" charset="0"/>
            </a:rPr>
            <a:t>.</a:t>
          </a:r>
        </a:p>
        <a:p>
          <a:pPr marL="171450" lvl="1" indent="-171450" algn="l" defTabSz="800100">
            <a:lnSpc>
              <a:spcPct val="90000"/>
            </a:lnSpc>
            <a:spcBef>
              <a:spcPct val="0"/>
            </a:spcBef>
            <a:spcAft>
              <a:spcPct val="15000"/>
            </a:spcAft>
            <a:buChar char="•"/>
          </a:pPr>
          <a:r>
            <a:rPr lang="en-US" sz="1800" b="1" kern="1200" dirty="0" err="1">
              <a:solidFill>
                <a:srgbClr val="C00000"/>
              </a:solidFill>
            </a:rPr>
            <a:t>Ta'sir</a:t>
          </a:r>
          <a:endParaRPr lang="en-US" sz="1800" kern="1200" dirty="0">
            <a:solidFill>
              <a:srgbClr val="C00000"/>
            </a:solidFill>
            <a:latin typeface="Tahoma" panose="020B0604030504040204" pitchFamily="34" charset="0"/>
            <a:ea typeface="Tahoma" panose="020B0604030504040204" pitchFamily="34" charset="0"/>
            <a:cs typeface="Tahoma" panose="020B0604030504040204" pitchFamily="34" charset="0"/>
          </a:endParaRPr>
        </a:p>
      </dsp:txBody>
      <dsp:txXfrm>
        <a:off x="354214" y="3761"/>
        <a:ext cx="1522300" cy="3564693"/>
      </dsp:txXfrm>
    </dsp:sp>
    <dsp:sp modelId="{5F38EBE5-4C07-4778-93F2-8348411F819D}">
      <dsp:nvSpPr>
        <dsp:cNvPr id="0" name=""/>
        <dsp:cNvSpPr/>
      </dsp:nvSpPr>
      <dsp:spPr>
        <a:xfrm>
          <a:off x="90431" y="0"/>
          <a:ext cx="474701" cy="47470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3FF22F9-A6E3-4C22-BDFF-3FEC70143DD6}">
      <dsp:nvSpPr>
        <dsp:cNvPr id="0" name=""/>
        <dsp:cNvSpPr/>
      </dsp:nvSpPr>
      <dsp:spPr>
        <a:xfrm rot="16200000">
          <a:off x="851344" y="1659804"/>
          <a:ext cx="2783394" cy="2373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09330" bIns="0" numCol="1" spcCol="1270" anchor="t" anchorCtr="0">
          <a:noAutofit/>
        </a:bodyPr>
        <a:lstStyle/>
        <a:p>
          <a:pPr marL="0" lvl="0" indent="0" algn="r" defTabSz="577850">
            <a:lnSpc>
              <a:spcPct val="90000"/>
            </a:lnSpc>
            <a:spcBef>
              <a:spcPct val="0"/>
            </a:spcBef>
            <a:spcAft>
              <a:spcPct val="35000"/>
            </a:spcAft>
            <a:buNone/>
          </a:pPr>
          <a:r>
            <a:rPr lang="en-US" sz="1300" kern="1200" dirty="0" err="1"/>
            <a:t>Universitet</a:t>
          </a:r>
          <a:r>
            <a:rPr lang="en-US" sz="1300" kern="1200" dirty="0"/>
            <a:t> </a:t>
          </a:r>
          <a:r>
            <a:rPr lang="en-US" sz="1300" kern="1200" dirty="0" err="1"/>
            <a:t>ma'muriyati</a:t>
          </a:r>
          <a:endParaRPr lang="en-US" sz="1300" kern="1200" dirty="0"/>
        </a:p>
      </dsp:txBody>
      <dsp:txXfrm>
        <a:off x="851344" y="1659804"/>
        <a:ext cx="2783394" cy="237350"/>
      </dsp:txXfrm>
    </dsp:sp>
    <dsp:sp modelId="{663451F2-5F5C-4042-839A-589298698EF7}">
      <dsp:nvSpPr>
        <dsp:cNvPr id="0" name=""/>
        <dsp:cNvSpPr/>
      </dsp:nvSpPr>
      <dsp:spPr>
        <a:xfrm>
          <a:off x="2340395" y="0"/>
          <a:ext cx="1750074" cy="349082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209330" rIns="85344" bIns="85344" numCol="1" spcCol="1270" anchor="t" anchorCtr="0">
          <a:noAutofit/>
        </a:bodyPr>
        <a:lstStyle/>
        <a:p>
          <a:pPr marL="114300" lvl="1" indent="0" algn="l" defTabSz="533400">
            <a:lnSpc>
              <a:spcPct val="90000"/>
            </a:lnSpc>
            <a:spcBef>
              <a:spcPct val="0"/>
            </a:spcBef>
            <a:spcAft>
              <a:spcPct val="15000"/>
            </a:spcAft>
            <a:buChar char="•"/>
          </a:pPr>
          <a:endParaRPr lang="en-US" sz="1200" kern="1200" dirty="0">
            <a:latin typeface="Tahoma" panose="020B0604030504040204" pitchFamily="34" charset="0"/>
            <a:ea typeface="Tahoma" panose="020B0604030504040204" pitchFamily="34" charset="0"/>
            <a:cs typeface="Tahoma" panose="020B0604030504040204" pitchFamily="34" charset="0"/>
          </a:endParaRPr>
        </a:p>
        <a:p>
          <a:pPr marL="114300" lvl="1" indent="0" algn="l" defTabSz="533400">
            <a:lnSpc>
              <a:spcPct val="90000"/>
            </a:lnSpc>
            <a:spcBef>
              <a:spcPct val="0"/>
            </a:spcBef>
            <a:spcAft>
              <a:spcPct val="15000"/>
            </a:spcAft>
            <a:buChar char="•"/>
          </a:pPr>
          <a:r>
            <a:rPr lang="en-US" sz="1200" kern="1200" dirty="0" err="1">
              <a:latin typeface="Tahoma" panose="020B0604030504040204" pitchFamily="34" charset="0"/>
              <a:ea typeface="Tahoma" panose="020B0604030504040204" pitchFamily="34" charset="0"/>
              <a:cs typeface="Tahoma" panose="020B0604030504040204" pitchFamily="34" charset="0"/>
            </a:rPr>
            <a:t>Rekor</a:t>
          </a:r>
          <a:r>
            <a:rPr lang="en-US" sz="1200" kern="1200" dirty="0">
              <a:latin typeface="Tahoma" panose="020B0604030504040204" pitchFamily="34" charset="0"/>
              <a:ea typeface="Tahoma" panose="020B0604030504040204" pitchFamily="34" charset="0"/>
              <a:cs typeface="Tahoma" panose="020B0604030504040204" pitchFamily="34" charset="0"/>
            </a:rPr>
            <a:t>(director) </a:t>
          </a:r>
          <a:r>
            <a:rPr lang="en-US" sz="1200" kern="1200" dirty="0" err="1">
              <a:latin typeface="Tahoma" panose="020B0604030504040204" pitchFamily="34" charset="0"/>
              <a:ea typeface="Tahoma" panose="020B0604030504040204" pitchFamily="34" charset="0"/>
              <a:cs typeface="Tahoma" panose="020B0604030504040204" pitchFamily="34" charset="0"/>
            </a:rPr>
            <a:t>yoki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prezident</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universitetni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boshqaradi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va</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uning</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kundalik</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operatsiyalarini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nazorat</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qiladi</a:t>
          </a:r>
          <a:r>
            <a:rPr lang="en-US" sz="1200" kern="1200" dirty="0">
              <a:latin typeface="Tahoma" panose="020B0604030504040204" pitchFamily="34" charset="0"/>
              <a:ea typeface="Tahoma" panose="020B0604030504040204" pitchFamily="34" charset="0"/>
              <a:cs typeface="Tahoma" panose="020B0604030504040204" pitchFamily="34" charset="0"/>
            </a:rPr>
            <a:t>.</a:t>
          </a:r>
        </a:p>
        <a:p>
          <a:pPr marL="114300" lvl="1" indent="0" algn="l" defTabSz="533400">
            <a:lnSpc>
              <a:spcPct val="90000"/>
            </a:lnSpc>
            <a:spcBef>
              <a:spcPct val="0"/>
            </a:spcBef>
            <a:spcAft>
              <a:spcPct val="15000"/>
            </a:spcAft>
            <a:buChar char="•"/>
          </a:pPr>
          <a:r>
            <a:rPr lang="en-US" sz="1200" kern="1200" dirty="0" err="1">
              <a:latin typeface="Tahoma" panose="020B0604030504040204" pitchFamily="34" charset="0"/>
              <a:ea typeface="Tahoma" panose="020B0604030504040204" pitchFamily="34" charset="0"/>
              <a:cs typeface="Tahoma" panose="020B0604030504040204" pitchFamily="34" charset="0"/>
            </a:rPr>
            <a:t>Dekanlar</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akademik</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bo'limlarni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boshqaradi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va</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akademik</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standartlarning</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bajarilishini</a:t>
          </a:r>
          <a:r>
            <a:rPr lang="en-US" sz="1200" kern="1200" dirty="0">
              <a:latin typeface="Tahoma" panose="020B0604030504040204" pitchFamily="34" charset="0"/>
              <a:ea typeface="Tahoma" panose="020B0604030504040204" pitchFamily="34" charset="0"/>
              <a:cs typeface="Tahoma" panose="020B0604030504040204" pitchFamily="34" charset="0"/>
            </a:rPr>
            <a:t> </a:t>
          </a:r>
          <a:r>
            <a:rPr lang="en-US" sz="1200" kern="1200" dirty="0" err="1">
              <a:latin typeface="Tahoma" panose="020B0604030504040204" pitchFamily="34" charset="0"/>
              <a:ea typeface="Tahoma" panose="020B0604030504040204" pitchFamily="34" charset="0"/>
              <a:cs typeface="Tahoma" panose="020B0604030504040204" pitchFamily="34" charset="0"/>
            </a:rPr>
            <a:t>ta'minlaydi</a:t>
          </a:r>
          <a:r>
            <a:rPr lang="en-US" sz="1200" kern="1200" dirty="0">
              <a:latin typeface="Tahoma" panose="020B0604030504040204" pitchFamily="34" charset="0"/>
              <a:ea typeface="Tahoma" panose="020B0604030504040204" pitchFamily="34" charset="0"/>
              <a:cs typeface="Tahoma" panose="020B0604030504040204" pitchFamily="34" charset="0"/>
            </a:rPr>
            <a:t>.</a:t>
          </a:r>
        </a:p>
        <a:p>
          <a:pPr marL="171450" lvl="1" indent="-171450" algn="l" defTabSz="800100">
            <a:lnSpc>
              <a:spcPct val="90000"/>
            </a:lnSpc>
            <a:spcBef>
              <a:spcPct val="0"/>
            </a:spcBef>
            <a:spcAft>
              <a:spcPct val="15000"/>
            </a:spcAft>
            <a:buChar char="•"/>
          </a:pPr>
          <a:r>
            <a:rPr lang="en-US" sz="1800" b="1" kern="1200" dirty="0" err="1">
              <a:solidFill>
                <a:srgbClr val="C00000"/>
              </a:solidFill>
              <a:latin typeface="Calibri"/>
              <a:ea typeface="+mn-ea"/>
              <a:cs typeface="+mn-cs"/>
            </a:rPr>
            <a:t>Qarorlar</a:t>
          </a:r>
          <a:r>
            <a:rPr lang="en-US" sz="1800" b="1" kern="1200" dirty="0">
              <a:solidFill>
                <a:srgbClr val="C00000"/>
              </a:solidFill>
              <a:latin typeface="Calibri"/>
              <a:ea typeface="+mn-ea"/>
              <a:cs typeface="+mn-cs"/>
            </a:rPr>
            <a:t> </a:t>
          </a:r>
          <a:r>
            <a:rPr lang="en-US" sz="1800" b="1" kern="1200" dirty="0" err="1">
              <a:solidFill>
                <a:srgbClr val="C00000"/>
              </a:solidFill>
              <a:latin typeface="Calibri"/>
              <a:ea typeface="+mn-ea"/>
              <a:cs typeface="+mn-cs"/>
            </a:rPr>
            <a:t>qabul</a:t>
          </a:r>
          <a:r>
            <a:rPr lang="en-US" sz="1800" b="1" kern="1200" dirty="0">
              <a:solidFill>
                <a:srgbClr val="C00000"/>
              </a:solidFill>
              <a:latin typeface="Calibri"/>
              <a:ea typeface="+mn-ea"/>
              <a:cs typeface="+mn-cs"/>
            </a:rPr>
            <a:t> </a:t>
          </a:r>
          <a:r>
            <a:rPr lang="en-US" sz="1800" b="1" kern="1200" dirty="0" err="1">
              <a:solidFill>
                <a:srgbClr val="C00000"/>
              </a:solidFill>
              <a:latin typeface="Calibri"/>
              <a:ea typeface="+mn-ea"/>
              <a:cs typeface="+mn-cs"/>
            </a:rPr>
            <a:t>qiluvchi</a:t>
          </a:r>
          <a:endParaRPr lang="en-US" sz="1800" b="1" kern="1200" dirty="0">
            <a:solidFill>
              <a:srgbClr val="C00000"/>
            </a:solidFill>
            <a:latin typeface="Calibri"/>
            <a:ea typeface="+mn-ea"/>
            <a:cs typeface="+mn-cs"/>
          </a:endParaRPr>
        </a:p>
      </dsp:txBody>
      <dsp:txXfrm>
        <a:off x="2340395" y="0"/>
        <a:ext cx="1750074" cy="3490822"/>
      </dsp:txXfrm>
    </dsp:sp>
    <dsp:sp modelId="{B87B9D80-83BA-4B2A-953D-53B76B878CC4}">
      <dsp:nvSpPr>
        <dsp:cNvPr id="0" name=""/>
        <dsp:cNvSpPr/>
      </dsp:nvSpPr>
      <dsp:spPr>
        <a:xfrm>
          <a:off x="2062311" y="0"/>
          <a:ext cx="474701" cy="474701"/>
        </a:xfrm>
        <a:prstGeom prst="rect">
          <a:avLst/>
        </a:prstGeom>
        <a:blipFill>
          <a:blip xmlns:r="http://schemas.openxmlformats.org/officeDocument/2006/relationships" r:embed="rId3" cstate="print">
            <a:extLst>
              <a:ext uri="{28A0092B-C50C-407E-A947-70E740481C1C}">
                <a14:useLocalDpi xmlns:a14="http://schemas.microsoft.com/office/drawing/2010/main" val="0"/>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FF626B1-9E34-4DCD-B350-A90F645C07C9}">
      <dsp:nvSpPr>
        <dsp:cNvPr id="0" name=""/>
        <dsp:cNvSpPr/>
      </dsp:nvSpPr>
      <dsp:spPr>
        <a:xfrm rot="16200000">
          <a:off x="2923851" y="1713175"/>
          <a:ext cx="2783394" cy="2373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09330" bIns="0" numCol="1" spcCol="1270" anchor="t" anchorCtr="0">
          <a:noAutofit/>
        </a:bodyPr>
        <a:lstStyle/>
        <a:p>
          <a:pPr marL="0" lvl="0" indent="0" algn="r" defTabSz="577850">
            <a:lnSpc>
              <a:spcPct val="90000"/>
            </a:lnSpc>
            <a:spcBef>
              <a:spcPct val="0"/>
            </a:spcBef>
            <a:spcAft>
              <a:spcPct val="35000"/>
            </a:spcAft>
            <a:buNone/>
          </a:pPr>
          <a:r>
            <a:rPr lang="en-US" sz="1300" kern="1200" dirty="0" err="1"/>
            <a:t>Ilmiy</a:t>
          </a:r>
          <a:r>
            <a:rPr lang="en-US" sz="1300" kern="1200" dirty="0"/>
            <a:t> </a:t>
          </a:r>
          <a:r>
            <a:rPr lang="en-US" sz="1300" kern="1200" dirty="0" err="1"/>
            <a:t>kengash</a:t>
          </a:r>
          <a:endParaRPr lang="en-US" sz="1300" kern="1200" dirty="0"/>
        </a:p>
      </dsp:txBody>
      <dsp:txXfrm>
        <a:off x="2923851" y="1713175"/>
        <a:ext cx="2783394" cy="237350"/>
      </dsp:txXfrm>
    </dsp:sp>
    <dsp:sp modelId="{4B7796B9-1D2A-43FC-B4E4-495824F55981}">
      <dsp:nvSpPr>
        <dsp:cNvPr id="0" name=""/>
        <dsp:cNvSpPr/>
      </dsp:nvSpPr>
      <dsp:spPr>
        <a:xfrm>
          <a:off x="4434221" y="3"/>
          <a:ext cx="1792162" cy="3568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209330" rIns="128016" bIns="128016" numCol="1" spcCol="1270" anchor="t" anchorCtr="0">
          <a:noAutofit/>
        </a:bodyPr>
        <a:lstStyle/>
        <a:p>
          <a:pPr marL="114300" lvl="1" indent="0" algn="l" defTabSz="577850">
            <a:lnSpc>
              <a:spcPct val="90000"/>
            </a:lnSpc>
            <a:spcBef>
              <a:spcPct val="0"/>
            </a:spcBef>
            <a:spcAft>
              <a:spcPct val="15000"/>
            </a:spcAft>
            <a:buChar char="•"/>
          </a:pPr>
          <a:r>
            <a:rPr lang="en-US" sz="1300" kern="1200" dirty="0" err="1">
              <a:latin typeface="Tahoma" panose="020B0604030504040204" pitchFamily="34" charset="0"/>
              <a:ea typeface="Tahoma" panose="020B0604030504040204" pitchFamily="34" charset="0"/>
              <a:cs typeface="Tahoma" panose="020B0604030504040204" pitchFamily="34" charset="0"/>
            </a:rPr>
            <a:t>Akademik</a:t>
          </a:r>
          <a:r>
            <a:rPr lang="en-US" sz="1300" kern="1200" dirty="0">
              <a:latin typeface="Tahoma" panose="020B0604030504040204" pitchFamily="34" charset="0"/>
              <a:ea typeface="Tahoma" panose="020B0604030504040204" pitchFamily="34" charset="0"/>
              <a:cs typeface="Tahoma" panose="020B0604030504040204" pitchFamily="34" charset="0"/>
            </a:rPr>
            <a:t> </a:t>
          </a:r>
          <a:r>
            <a:rPr lang="en-US" sz="1300" kern="1200" dirty="0" err="1">
              <a:latin typeface="Tahoma" panose="020B0604030504040204" pitchFamily="34" charset="0"/>
              <a:ea typeface="Tahoma" panose="020B0604030504040204" pitchFamily="34" charset="0"/>
              <a:cs typeface="Tahoma" panose="020B0604030504040204" pitchFamily="34" charset="0"/>
            </a:rPr>
            <a:t>siyosatlar</a:t>
          </a:r>
          <a:r>
            <a:rPr lang="en-US" sz="1300" kern="1200" dirty="0">
              <a:latin typeface="Tahoma" panose="020B0604030504040204" pitchFamily="34" charset="0"/>
              <a:ea typeface="Tahoma" panose="020B0604030504040204" pitchFamily="34" charset="0"/>
              <a:cs typeface="Tahoma" panose="020B0604030504040204" pitchFamily="34" charset="0"/>
            </a:rPr>
            <a:t>, </a:t>
          </a:r>
          <a:r>
            <a:rPr lang="en-US" sz="1300" kern="1200" dirty="0" err="1">
              <a:latin typeface="Tahoma" panose="020B0604030504040204" pitchFamily="34" charset="0"/>
              <a:ea typeface="Tahoma" panose="020B0604030504040204" pitchFamily="34" charset="0"/>
              <a:cs typeface="Tahoma" panose="020B0604030504040204" pitchFamily="34" charset="0"/>
            </a:rPr>
            <a:t>o'quv</a:t>
          </a:r>
          <a:r>
            <a:rPr lang="en-US" sz="1300" kern="1200" dirty="0">
              <a:latin typeface="Tahoma" panose="020B0604030504040204" pitchFamily="34" charset="0"/>
              <a:ea typeface="Tahoma" panose="020B0604030504040204" pitchFamily="34" charset="0"/>
              <a:cs typeface="Tahoma" panose="020B0604030504040204" pitchFamily="34" charset="0"/>
            </a:rPr>
            <a:t> </a:t>
          </a:r>
          <a:r>
            <a:rPr lang="en-US" sz="1300" kern="1200" dirty="0" err="1">
              <a:latin typeface="Tahoma" panose="020B0604030504040204" pitchFamily="34" charset="0"/>
              <a:ea typeface="Tahoma" panose="020B0604030504040204" pitchFamily="34" charset="0"/>
              <a:cs typeface="Tahoma" panose="020B0604030504040204" pitchFamily="34" charset="0"/>
            </a:rPr>
            <a:t>dasturlari</a:t>
          </a:r>
          <a:r>
            <a:rPr lang="en-US" sz="1300" kern="1200" dirty="0">
              <a:latin typeface="Tahoma" panose="020B0604030504040204" pitchFamily="34" charset="0"/>
              <a:ea typeface="Tahoma" panose="020B0604030504040204" pitchFamily="34" charset="0"/>
              <a:cs typeface="Tahoma" panose="020B0604030504040204" pitchFamily="34" charset="0"/>
            </a:rPr>
            <a:t> </a:t>
          </a:r>
          <a:r>
            <a:rPr lang="en-US" sz="1300" kern="1200" dirty="0" err="1">
              <a:latin typeface="Tahoma" panose="020B0604030504040204" pitchFamily="34" charset="0"/>
              <a:ea typeface="Tahoma" panose="020B0604030504040204" pitchFamily="34" charset="0"/>
              <a:cs typeface="Tahoma" panose="020B0604030504040204" pitchFamily="34" charset="0"/>
            </a:rPr>
            <a:t>va</a:t>
          </a:r>
          <a:r>
            <a:rPr lang="en-US" sz="1300" kern="1200" dirty="0">
              <a:latin typeface="Tahoma" panose="020B0604030504040204" pitchFamily="34" charset="0"/>
              <a:ea typeface="Tahoma" panose="020B0604030504040204" pitchFamily="34" charset="0"/>
              <a:cs typeface="Tahoma" panose="020B0604030504040204" pitchFamily="34" charset="0"/>
            </a:rPr>
            <a:t> </a:t>
          </a:r>
          <a:r>
            <a:rPr lang="en-US" sz="1300" kern="1200" dirty="0" err="1">
              <a:latin typeface="Tahoma" panose="020B0604030504040204" pitchFamily="34" charset="0"/>
              <a:ea typeface="Tahoma" panose="020B0604030504040204" pitchFamily="34" charset="0"/>
              <a:cs typeface="Tahoma" panose="020B0604030504040204" pitchFamily="34" charset="0"/>
            </a:rPr>
            <a:t>o'qituvchilarni</a:t>
          </a:r>
          <a:r>
            <a:rPr lang="en-US" sz="1300" kern="1200" dirty="0">
              <a:latin typeface="Tahoma" panose="020B0604030504040204" pitchFamily="34" charset="0"/>
              <a:ea typeface="Tahoma" panose="020B0604030504040204" pitchFamily="34" charset="0"/>
              <a:cs typeface="Tahoma" panose="020B0604030504040204" pitchFamily="34" charset="0"/>
            </a:rPr>
            <a:t> </a:t>
          </a:r>
          <a:r>
            <a:rPr lang="en-US" sz="1300" kern="1200" dirty="0" err="1">
              <a:latin typeface="Tahoma" panose="020B0604030504040204" pitchFamily="34" charset="0"/>
              <a:ea typeface="Tahoma" panose="020B0604030504040204" pitchFamily="34" charset="0"/>
              <a:cs typeface="Tahoma" panose="020B0604030504040204" pitchFamily="34" charset="0"/>
            </a:rPr>
            <a:t>tayinlash</a:t>
          </a:r>
          <a:r>
            <a:rPr lang="en-US" sz="1300" kern="1200" dirty="0">
              <a:latin typeface="Tahoma" panose="020B0604030504040204" pitchFamily="34" charset="0"/>
              <a:ea typeface="Tahoma" panose="020B0604030504040204" pitchFamily="34" charset="0"/>
              <a:cs typeface="Tahoma" panose="020B0604030504040204" pitchFamily="34" charset="0"/>
            </a:rPr>
            <a:t> </a:t>
          </a:r>
          <a:r>
            <a:rPr lang="en-US" sz="1300" kern="1200" dirty="0" err="1">
              <a:latin typeface="Tahoma" panose="020B0604030504040204" pitchFamily="34" charset="0"/>
              <a:ea typeface="Tahoma" panose="020B0604030504040204" pitchFamily="34" charset="0"/>
              <a:cs typeface="Tahoma" panose="020B0604030504040204" pitchFamily="34" charset="0"/>
            </a:rPr>
            <a:t>bo'yicha</a:t>
          </a:r>
          <a:r>
            <a:rPr lang="en-US" sz="1300" kern="1200" dirty="0">
              <a:latin typeface="Tahoma" panose="020B0604030504040204" pitchFamily="34" charset="0"/>
              <a:ea typeface="Tahoma" panose="020B0604030504040204" pitchFamily="34" charset="0"/>
              <a:cs typeface="Tahoma" panose="020B0604030504040204" pitchFamily="34" charset="0"/>
            </a:rPr>
            <a:t> </a:t>
          </a:r>
          <a:r>
            <a:rPr lang="en-US" sz="1300" kern="1200" dirty="0" err="1">
              <a:latin typeface="Tahoma" panose="020B0604030504040204" pitchFamily="34" charset="0"/>
              <a:ea typeface="Tahoma" panose="020B0604030504040204" pitchFamily="34" charset="0"/>
              <a:cs typeface="Tahoma" panose="020B0604030504040204" pitchFamily="34" charset="0"/>
            </a:rPr>
            <a:t>fakultetning</a:t>
          </a:r>
          <a:r>
            <a:rPr lang="en-US" sz="1300" kern="1200" dirty="0">
              <a:latin typeface="Tahoma" panose="020B0604030504040204" pitchFamily="34" charset="0"/>
              <a:ea typeface="Tahoma" panose="020B0604030504040204" pitchFamily="34" charset="0"/>
              <a:cs typeface="Tahoma" panose="020B0604030504040204" pitchFamily="34" charset="0"/>
            </a:rPr>
            <a:t> </a:t>
          </a:r>
          <a:r>
            <a:rPr lang="en-US" sz="1300" kern="1200" dirty="0" err="1">
              <a:latin typeface="Tahoma" panose="020B0604030504040204" pitchFamily="34" charset="0"/>
              <a:ea typeface="Tahoma" panose="020B0604030504040204" pitchFamily="34" charset="0"/>
              <a:cs typeface="Tahoma" panose="020B0604030504040204" pitchFamily="34" charset="0"/>
            </a:rPr>
            <a:t>fikrini</a:t>
          </a:r>
          <a:r>
            <a:rPr lang="en-US" sz="1300" kern="1200" dirty="0">
              <a:latin typeface="Tahoma" panose="020B0604030504040204" pitchFamily="34" charset="0"/>
              <a:ea typeface="Tahoma" panose="020B0604030504040204" pitchFamily="34" charset="0"/>
              <a:cs typeface="Tahoma" panose="020B0604030504040204" pitchFamily="34" charset="0"/>
            </a:rPr>
            <a:t> </a:t>
          </a:r>
          <a:r>
            <a:rPr lang="en-US" sz="1300" kern="1200" dirty="0" err="1">
              <a:latin typeface="Tahoma" panose="020B0604030504040204" pitchFamily="34" charset="0"/>
              <a:ea typeface="Tahoma" panose="020B0604030504040204" pitchFamily="34" charset="0"/>
              <a:cs typeface="Tahoma" panose="020B0604030504040204" pitchFamily="34" charset="0"/>
            </a:rPr>
            <a:t>bildiradigan</a:t>
          </a:r>
          <a:r>
            <a:rPr lang="en-US" sz="1300" kern="1200" dirty="0">
              <a:latin typeface="Tahoma" panose="020B0604030504040204" pitchFamily="34" charset="0"/>
              <a:ea typeface="Tahoma" panose="020B0604030504040204" pitchFamily="34" charset="0"/>
              <a:cs typeface="Tahoma" panose="020B0604030504040204" pitchFamily="34" charset="0"/>
            </a:rPr>
            <a:t> forum.</a:t>
          </a:r>
        </a:p>
        <a:p>
          <a:pPr marL="114300" lvl="1" indent="0" algn="l" defTabSz="577850">
            <a:lnSpc>
              <a:spcPct val="90000"/>
            </a:lnSpc>
            <a:spcBef>
              <a:spcPct val="0"/>
            </a:spcBef>
            <a:spcAft>
              <a:spcPct val="15000"/>
            </a:spcAft>
            <a:buChar char="•"/>
          </a:pPr>
          <a:r>
            <a:rPr lang="en-US" sz="1800" b="1" kern="1200" dirty="0" err="1">
              <a:solidFill>
                <a:srgbClr val="C00000"/>
              </a:solidFill>
              <a:latin typeface="Calibri"/>
              <a:ea typeface="+mn-ea"/>
              <a:cs typeface="+mn-cs"/>
            </a:rPr>
            <a:t>Ahamiyat</a:t>
          </a:r>
          <a:r>
            <a:rPr lang="en-US" sz="1800" b="1" kern="1200" dirty="0">
              <a:solidFill>
                <a:srgbClr val="C00000"/>
              </a:solidFill>
              <a:latin typeface="Calibri"/>
              <a:ea typeface="+mn-ea"/>
              <a:cs typeface="+mn-cs"/>
            </a:rPr>
            <a:t>! </a:t>
          </a:r>
        </a:p>
        <a:p>
          <a:pPr marL="114300" lvl="1" indent="0" algn="l" defTabSz="577850">
            <a:lnSpc>
              <a:spcPct val="90000"/>
            </a:lnSpc>
            <a:spcBef>
              <a:spcPct val="0"/>
            </a:spcBef>
            <a:spcAft>
              <a:spcPct val="15000"/>
            </a:spcAft>
            <a:buChar char="•"/>
          </a:pP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universitetning</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yuqori</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akademik</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standartlarini</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ta'minlashda</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va</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fakultetning</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boshqaruvdagi</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ovozini</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eshitishda</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yordam</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beradi</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p>
        <a:p>
          <a:pPr marL="114300" lvl="1" indent="0" algn="l" defTabSz="577850">
            <a:lnSpc>
              <a:spcPct val="90000"/>
            </a:lnSpc>
            <a:spcBef>
              <a:spcPct val="0"/>
            </a:spcBef>
            <a:spcAft>
              <a:spcPct val="15000"/>
            </a:spcAft>
            <a:buChar char="•"/>
          </a:pPr>
          <a:endParaRPr lang="en-US" sz="1300" kern="1200" dirty="0">
            <a:latin typeface="Tahoma" panose="020B0604030504040204" pitchFamily="34" charset="0"/>
            <a:ea typeface="Tahoma" panose="020B0604030504040204" pitchFamily="34" charset="0"/>
            <a:cs typeface="Tahoma" panose="020B0604030504040204" pitchFamily="34" charset="0"/>
          </a:endParaRPr>
        </a:p>
      </dsp:txBody>
      <dsp:txXfrm>
        <a:off x="4434221" y="3"/>
        <a:ext cx="1792162" cy="3568451"/>
      </dsp:txXfrm>
    </dsp:sp>
    <dsp:sp modelId="{4E27877A-8253-41DF-8757-479AA7706206}">
      <dsp:nvSpPr>
        <dsp:cNvPr id="0" name=""/>
        <dsp:cNvSpPr/>
      </dsp:nvSpPr>
      <dsp:spPr>
        <a:xfrm>
          <a:off x="4063942" y="0"/>
          <a:ext cx="474701" cy="474701"/>
        </a:xfrm>
        <a:prstGeom prst="rect">
          <a:avLst/>
        </a:prstGeom>
        <a:blipFill>
          <a:blip xmlns:r="http://schemas.openxmlformats.org/officeDocument/2006/relationships" r:embed="rId4" cstate="print">
            <a:extLst>
              <a:ext uri="{28A0092B-C50C-407E-A947-70E740481C1C}">
                <a14:useLocalDpi xmlns:a14="http://schemas.microsoft.com/office/drawing/2010/main" val="0"/>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67426C2-079B-4EF6-A041-2E842D444F6B}">
      <dsp:nvSpPr>
        <dsp:cNvPr id="0" name=""/>
        <dsp:cNvSpPr/>
      </dsp:nvSpPr>
      <dsp:spPr>
        <a:xfrm rot="16200000">
          <a:off x="5249433" y="1614327"/>
          <a:ext cx="2783394" cy="2373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09330" bIns="0" numCol="1" spcCol="1270" anchor="t" anchorCtr="0">
          <a:noAutofit/>
        </a:bodyPr>
        <a:lstStyle/>
        <a:p>
          <a:pPr marL="0" lvl="0" indent="0" algn="r" defTabSz="577850">
            <a:lnSpc>
              <a:spcPct val="90000"/>
            </a:lnSpc>
            <a:spcBef>
              <a:spcPct val="0"/>
            </a:spcBef>
            <a:spcAft>
              <a:spcPct val="35000"/>
            </a:spcAft>
            <a:buNone/>
          </a:pPr>
          <a:r>
            <a:rPr lang="en-US" sz="1300" kern="1200" dirty="0" err="1"/>
            <a:t>Talabalar</a:t>
          </a:r>
          <a:r>
            <a:rPr lang="en-US" sz="1300" kern="1200" dirty="0"/>
            <a:t> </a:t>
          </a:r>
          <a:r>
            <a:rPr lang="en-US" sz="1300" kern="1200" dirty="0" err="1"/>
            <a:t>uyushmasi</a:t>
          </a:r>
          <a:r>
            <a:rPr lang="en-US" sz="1300" kern="1200" dirty="0"/>
            <a:t>/</a:t>
          </a:r>
          <a:r>
            <a:rPr lang="en-US" sz="1300" kern="1200" dirty="0" err="1"/>
            <a:t>assotsiatsiyasi</a:t>
          </a:r>
          <a:endParaRPr lang="en-US" sz="1300" kern="1200" dirty="0"/>
        </a:p>
      </dsp:txBody>
      <dsp:txXfrm>
        <a:off x="5249433" y="1614327"/>
        <a:ext cx="2783394" cy="237350"/>
      </dsp:txXfrm>
    </dsp:sp>
    <dsp:sp modelId="{CDED18EA-6DE3-4630-9CA5-F08DA57B7BCB}">
      <dsp:nvSpPr>
        <dsp:cNvPr id="0" name=""/>
        <dsp:cNvSpPr/>
      </dsp:nvSpPr>
      <dsp:spPr>
        <a:xfrm>
          <a:off x="6781924" y="42745"/>
          <a:ext cx="1948741" cy="340857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209330" rIns="85344" bIns="85344" numCol="1" spcCol="1270" anchor="t" anchorCtr="0">
          <a:noAutofit/>
        </a:bodyPr>
        <a:lstStyle/>
        <a:p>
          <a:pPr marL="114300" lvl="1" indent="-114300" algn="l" defTabSz="533400">
            <a:lnSpc>
              <a:spcPct val="90000"/>
            </a:lnSpc>
            <a:spcBef>
              <a:spcPct val="0"/>
            </a:spcBef>
            <a:spcAft>
              <a:spcPct val="15000"/>
            </a:spcAft>
            <a:buChar char="•"/>
          </a:pPr>
          <a:endParaRPr lang="en-US" sz="1200" kern="1200" dirty="0">
            <a:latin typeface="Tahoma" panose="020B0604030504040204" pitchFamily="34" charset="0"/>
            <a:ea typeface="Tahoma" panose="020B0604030504040204" pitchFamily="34" charset="0"/>
            <a:cs typeface="Tahoma" panose="020B0604030504040204" pitchFamily="34" charset="0"/>
          </a:endParaRPr>
        </a:p>
        <a:p>
          <a:pPr marL="114300" lvl="1" indent="-114300" algn="l" defTabSz="533400">
            <a:lnSpc>
              <a:spcPct val="90000"/>
            </a:lnSpc>
            <a:spcBef>
              <a:spcPct val="0"/>
            </a:spcBef>
            <a:spcAft>
              <a:spcPct val="15000"/>
            </a:spcAft>
            <a:buChar char="•"/>
          </a:pPr>
          <a:r>
            <a:rPr lang="en-US" sz="1200" kern="1200" dirty="0">
              <a:latin typeface="Tahoma" panose="020B0604030504040204" pitchFamily="34" charset="0"/>
              <a:ea typeface="Tahoma" panose="020B0604030504040204" pitchFamily="34" charset="0"/>
              <a:cs typeface="Tahoma" panose="020B0604030504040204" pitchFamily="34" charset="0"/>
            </a:rPr>
            <a:t>Studentlar o'zlarining ittifoqlari orqali boshqaruvda ishtirok etishadi, ular studentlarga ta'sir qiladigan siyosatlarda fikr bildiradilar.</a:t>
          </a:r>
        </a:p>
        <a:p>
          <a:pPr marL="171450" lvl="1" indent="-171450" algn="l" defTabSz="800100">
            <a:lnSpc>
              <a:spcPct val="90000"/>
            </a:lnSpc>
            <a:spcBef>
              <a:spcPct val="0"/>
            </a:spcBef>
            <a:spcAft>
              <a:spcPct val="15000"/>
            </a:spcAft>
            <a:buChar char="•"/>
          </a:pPr>
          <a:r>
            <a:rPr lang="en-US" sz="1800" b="1" kern="1200" dirty="0" err="1">
              <a:solidFill>
                <a:srgbClr val="C00000"/>
              </a:solidFill>
              <a:latin typeface="Calibri"/>
              <a:ea typeface="+mn-ea"/>
              <a:cs typeface="+mn-cs"/>
            </a:rPr>
            <a:t>Taqdimot</a:t>
          </a:r>
          <a:r>
            <a:rPr lang="en-US" sz="1800" b="1" kern="1200" dirty="0">
              <a:solidFill>
                <a:srgbClr val="C00000"/>
              </a:solidFill>
              <a:latin typeface="Calibri"/>
              <a:ea typeface="+mn-ea"/>
              <a:cs typeface="+mn-cs"/>
            </a:rPr>
            <a:t>:</a:t>
          </a:r>
          <a:endPar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114300" lvl="1" indent="-114300" algn="l" defTabSz="533400">
            <a:lnSpc>
              <a:spcPct val="90000"/>
            </a:lnSpc>
            <a:spcBef>
              <a:spcPct val="0"/>
            </a:spcBef>
            <a:spcAft>
              <a:spcPct val="15000"/>
            </a:spcAft>
            <a:buChar char="•"/>
          </a:pP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Studentlar</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kampus</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hayoti</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studentlar</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farovonligi</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va</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ayrim</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akademik</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siyosatlar</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bo'yicha</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qarorlar</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qabul</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qilishda</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muhim</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o'rin</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r>
            <a:rPr lang="en-US" sz="1200" kern="1200" dirty="0" err="1">
              <a:solidFill>
                <a:prstClr val="white"/>
              </a:solidFill>
              <a:latin typeface="Tahoma" panose="020B0604030504040204" pitchFamily="34" charset="0"/>
              <a:ea typeface="Tahoma" panose="020B0604030504040204" pitchFamily="34" charset="0"/>
              <a:cs typeface="Tahoma" panose="020B0604030504040204" pitchFamily="34" charset="0"/>
            </a:rPr>
            <a:t>egallaydi</a:t>
          </a:r>
          <a:r>
            <a:rPr lang="en-US" sz="1200" kern="1200" dirty="0">
              <a:solidFill>
                <a:prstClr val="white"/>
              </a:solidFill>
              <a:latin typeface="Tahoma" panose="020B0604030504040204" pitchFamily="34" charset="0"/>
              <a:ea typeface="Tahoma" panose="020B0604030504040204" pitchFamily="34" charset="0"/>
              <a:cs typeface="Tahoma" panose="020B0604030504040204" pitchFamily="34" charset="0"/>
            </a:rPr>
            <a:t>. </a:t>
          </a:r>
        </a:p>
      </dsp:txBody>
      <dsp:txXfrm>
        <a:off x="6781924" y="42745"/>
        <a:ext cx="1948741" cy="3408573"/>
      </dsp:txXfrm>
    </dsp:sp>
    <dsp:sp modelId="{14C238F7-A501-4945-8532-0AC751C42F50}">
      <dsp:nvSpPr>
        <dsp:cNvPr id="0" name=""/>
        <dsp:cNvSpPr/>
      </dsp:nvSpPr>
      <dsp:spPr>
        <a:xfrm>
          <a:off x="6079143" y="0"/>
          <a:ext cx="474701" cy="474701"/>
        </a:xfrm>
        <a:prstGeom prst="rect">
          <a:avLst/>
        </a:prstGeom>
        <a:blipFill rotWithShape="1">
          <a:blip xmlns:r="http://schemas.openxmlformats.org/officeDocument/2006/relationships" r:embed="rId5" cstate="print">
            <a:extLst>
              <a:ext uri="{28A0092B-C50C-407E-A947-70E740481C1C}">
                <a14:useLocalDpi xmlns:a14="http://schemas.microsoft.com/office/drawing/2010/main" val="0"/>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2">
  <dgm:title val=""/>
  <dgm:desc val=""/>
  <dgm:catLst>
    <dgm:cat type="list" pri="6000"/>
    <dgm:cat type="relationship" pri="16000"/>
    <dgm:cat type="picture" pri="29000"/>
    <dgm:cat type="pictureconvert" pri="2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049FE8-1A39-4F73-8791-C2D8B64BD269}" type="datetimeFigureOut">
              <a:rPr lang="en-US" smtClean="0"/>
              <a:pPr/>
              <a:t>9/25/2025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A46BEE-5574-412B-B498-3788E435FB52}" type="slidenum">
              <a:rPr lang="en-US" smtClean="0"/>
              <a:pPr/>
              <a:t>‹#›</a:t>
            </a:fld>
            <a:endParaRPr lang="en-US"/>
          </a:p>
        </p:txBody>
      </p:sp>
    </p:spTree>
    <p:extLst>
      <p:ext uri="{BB962C8B-B14F-4D97-AF65-F5344CB8AC3E}">
        <p14:creationId xmlns:p14="http://schemas.microsoft.com/office/powerpoint/2010/main" val="3904025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AA46BEE-5574-412B-B498-3788E435FB52}" type="slidenum">
              <a:rPr lang="en-US" smtClean="0"/>
              <a:pPr/>
              <a:t>1</a:t>
            </a:fld>
            <a:endParaRPr lang="en-US"/>
          </a:p>
        </p:txBody>
      </p:sp>
    </p:spTree>
    <p:extLst>
      <p:ext uri="{BB962C8B-B14F-4D97-AF65-F5344CB8AC3E}">
        <p14:creationId xmlns:p14="http://schemas.microsoft.com/office/powerpoint/2010/main" val="11419822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b="1" dirty="0" err="1"/>
              <a:t>Manfaatdor</a:t>
            </a:r>
            <a:r>
              <a:rPr lang="en-US" b="1" dirty="0"/>
              <a:t> </a:t>
            </a:r>
            <a:r>
              <a:rPr lang="en-US" b="1" dirty="0" err="1"/>
              <a:t>tomonlarning</a:t>
            </a:r>
            <a:r>
              <a:rPr lang="en-US" b="1" dirty="0"/>
              <a:t> </a:t>
            </a:r>
            <a:r>
              <a:rPr lang="en-US" b="1" dirty="0" err="1"/>
              <a:t>ishtiroki</a:t>
            </a:r>
            <a:r>
              <a:rPr lang="en-US" dirty="0"/>
              <a:t>:</a:t>
            </a:r>
          </a:p>
          <a:p>
            <a:pPr>
              <a:buFont typeface="Arial" panose="020B0604020202020204" pitchFamily="34" charset="0"/>
              <a:buChar char="•"/>
            </a:pPr>
            <a:r>
              <a:rPr lang="en-US" b="1" dirty="0"/>
              <a:t>Trustee </a:t>
            </a:r>
            <a:r>
              <a:rPr lang="en-US" b="1" dirty="0" err="1"/>
              <a:t>kengashi</a:t>
            </a:r>
            <a:r>
              <a:rPr lang="en-US" dirty="0"/>
              <a:t>: </a:t>
            </a:r>
            <a:r>
              <a:rPr lang="en-US" dirty="0" err="1"/>
              <a:t>Uzoq</a:t>
            </a:r>
            <a:r>
              <a:rPr lang="en-US" dirty="0"/>
              <a:t> </a:t>
            </a:r>
            <a:r>
              <a:rPr lang="en-US" dirty="0" err="1"/>
              <a:t>muddatli</a:t>
            </a:r>
            <a:r>
              <a:rPr lang="en-US" dirty="0"/>
              <a:t> </a:t>
            </a:r>
            <a:r>
              <a:rPr lang="en-US" dirty="0" err="1"/>
              <a:t>strategiya</a:t>
            </a:r>
            <a:r>
              <a:rPr lang="en-US" dirty="0"/>
              <a:t>, </a:t>
            </a:r>
            <a:r>
              <a:rPr lang="en-US" dirty="0" err="1"/>
              <a:t>moliyaviy</a:t>
            </a:r>
            <a:r>
              <a:rPr lang="en-US" dirty="0"/>
              <a:t> </a:t>
            </a:r>
            <a:r>
              <a:rPr lang="en-US" dirty="0" err="1"/>
              <a:t>masalalar</a:t>
            </a:r>
            <a:r>
              <a:rPr lang="en-US" dirty="0"/>
              <a:t> </a:t>
            </a:r>
            <a:r>
              <a:rPr lang="en-US" dirty="0" err="1"/>
              <a:t>va</a:t>
            </a:r>
            <a:r>
              <a:rPr lang="en-US" dirty="0"/>
              <a:t> </a:t>
            </a:r>
            <a:r>
              <a:rPr lang="en-US" dirty="0" err="1"/>
              <a:t>institutsional</a:t>
            </a:r>
            <a:r>
              <a:rPr lang="en-US" dirty="0"/>
              <a:t> </a:t>
            </a:r>
            <a:r>
              <a:rPr lang="en-US" dirty="0" err="1"/>
              <a:t>siyosatlar</a:t>
            </a:r>
            <a:r>
              <a:rPr lang="en-US" dirty="0"/>
              <a:t> </a:t>
            </a:r>
            <a:r>
              <a:rPr lang="en-US" dirty="0" err="1"/>
              <a:t>bo'yicha</a:t>
            </a:r>
            <a:r>
              <a:rPr lang="en-US" dirty="0"/>
              <a:t> </a:t>
            </a:r>
            <a:r>
              <a:rPr lang="en-US" dirty="0" err="1"/>
              <a:t>qarorlar</a:t>
            </a:r>
            <a:r>
              <a:rPr lang="en-US" dirty="0"/>
              <a:t> </a:t>
            </a:r>
            <a:r>
              <a:rPr lang="en-US" dirty="0" err="1"/>
              <a:t>qabul</a:t>
            </a:r>
            <a:r>
              <a:rPr lang="en-US" dirty="0"/>
              <a:t> </a:t>
            </a:r>
            <a:r>
              <a:rPr lang="en-US" dirty="0" err="1"/>
              <a:t>qiladi</a:t>
            </a:r>
            <a:r>
              <a:rPr lang="en-US" dirty="0"/>
              <a:t>.</a:t>
            </a:r>
          </a:p>
          <a:p>
            <a:pPr>
              <a:buFont typeface="Arial" panose="020B0604020202020204" pitchFamily="34" charset="0"/>
              <a:buChar char="•"/>
            </a:pPr>
            <a:r>
              <a:rPr lang="en-US" b="1" dirty="0" err="1"/>
              <a:t>Universitet</a:t>
            </a:r>
            <a:r>
              <a:rPr lang="en-US" b="1" dirty="0"/>
              <a:t> </a:t>
            </a:r>
            <a:r>
              <a:rPr lang="en-US" b="1" dirty="0" err="1"/>
              <a:t>ma'muriyati</a:t>
            </a:r>
            <a:r>
              <a:rPr lang="en-US" dirty="0"/>
              <a:t>: </a:t>
            </a:r>
            <a:r>
              <a:rPr lang="en-US" dirty="0" err="1"/>
              <a:t>Universitetning</a:t>
            </a:r>
            <a:r>
              <a:rPr lang="en-US" dirty="0"/>
              <a:t> </a:t>
            </a:r>
            <a:r>
              <a:rPr lang="en-US" dirty="0" err="1"/>
              <a:t>kundalik</a:t>
            </a:r>
            <a:r>
              <a:rPr lang="en-US" dirty="0"/>
              <a:t> </a:t>
            </a:r>
            <a:r>
              <a:rPr lang="en-US" dirty="0" err="1"/>
              <a:t>qarorlarini</a:t>
            </a:r>
            <a:r>
              <a:rPr lang="en-US" dirty="0"/>
              <a:t> </a:t>
            </a:r>
            <a:r>
              <a:rPr lang="en-US" dirty="0" err="1"/>
              <a:t>va</a:t>
            </a:r>
            <a:r>
              <a:rPr lang="en-US" dirty="0"/>
              <a:t> </a:t>
            </a:r>
            <a:r>
              <a:rPr lang="en-US" dirty="0" err="1"/>
              <a:t>strategik</a:t>
            </a:r>
            <a:r>
              <a:rPr lang="en-US" dirty="0"/>
              <a:t> </a:t>
            </a:r>
            <a:r>
              <a:rPr lang="en-US" dirty="0" err="1"/>
              <a:t>rejalarning</a:t>
            </a:r>
            <a:r>
              <a:rPr lang="en-US" dirty="0"/>
              <a:t> </a:t>
            </a:r>
            <a:r>
              <a:rPr lang="en-US" dirty="0" err="1"/>
              <a:t>bajarilishini</a:t>
            </a:r>
            <a:r>
              <a:rPr lang="en-US" dirty="0"/>
              <a:t> </a:t>
            </a:r>
            <a:r>
              <a:rPr lang="en-US" dirty="0" err="1"/>
              <a:t>ta'minlaydi</a:t>
            </a:r>
            <a:r>
              <a:rPr lang="en-US" dirty="0"/>
              <a:t>.</a:t>
            </a:r>
          </a:p>
          <a:p>
            <a:pPr>
              <a:buFont typeface="Arial" panose="020B0604020202020204" pitchFamily="34" charset="0"/>
              <a:buChar char="•"/>
            </a:pPr>
            <a:r>
              <a:rPr lang="en-US" b="1" dirty="0" err="1"/>
              <a:t>Akademik</a:t>
            </a:r>
            <a:r>
              <a:rPr lang="en-US" b="1" dirty="0"/>
              <a:t> </a:t>
            </a:r>
            <a:r>
              <a:rPr lang="en-US" b="1" dirty="0" err="1"/>
              <a:t>fakultet</a:t>
            </a:r>
            <a:r>
              <a:rPr lang="en-US" b="1" dirty="0"/>
              <a:t> </a:t>
            </a:r>
            <a:r>
              <a:rPr lang="en-US" b="1" dirty="0" err="1"/>
              <a:t>va</a:t>
            </a:r>
            <a:r>
              <a:rPr lang="en-US" b="1" dirty="0"/>
              <a:t> </a:t>
            </a:r>
            <a:r>
              <a:rPr lang="en-US" b="1" dirty="0" err="1"/>
              <a:t>Senat</a:t>
            </a:r>
            <a:r>
              <a:rPr lang="en-US" dirty="0"/>
              <a:t>: </a:t>
            </a:r>
            <a:r>
              <a:rPr lang="en-US" dirty="0" err="1"/>
              <a:t>O'quv</a:t>
            </a:r>
            <a:r>
              <a:rPr lang="en-US" dirty="0"/>
              <a:t> </a:t>
            </a:r>
            <a:r>
              <a:rPr lang="en-US" dirty="0" err="1"/>
              <a:t>dasturlari</a:t>
            </a:r>
            <a:r>
              <a:rPr lang="en-US" dirty="0"/>
              <a:t>, </a:t>
            </a:r>
            <a:r>
              <a:rPr lang="en-US" dirty="0" err="1"/>
              <a:t>o'qituvchilarni</a:t>
            </a:r>
            <a:r>
              <a:rPr lang="en-US" dirty="0"/>
              <a:t> </a:t>
            </a:r>
            <a:r>
              <a:rPr lang="en-US" dirty="0" err="1"/>
              <a:t>yollash</a:t>
            </a:r>
            <a:r>
              <a:rPr lang="en-US" dirty="0"/>
              <a:t> </a:t>
            </a:r>
            <a:r>
              <a:rPr lang="en-US" dirty="0" err="1"/>
              <a:t>va</a:t>
            </a:r>
            <a:r>
              <a:rPr lang="en-US" dirty="0"/>
              <a:t> </a:t>
            </a:r>
            <a:r>
              <a:rPr lang="en-US" dirty="0" err="1"/>
              <a:t>akademik</a:t>
            </a:r>
            <a:r>
              <a:rPr lang="en-US" dirty="0"/>
              <a:t> </a:t>
            </a:r>
            <a:r>
              <a:rPr lang="en-US" dirty="0" err="1"/>
              <a:t>siyosatlar</a:t>
            </a:r>
            <a:r>
              <a:rPr lang="en-US" dirty="0"/>
              <a:t> </a:t>
            </a:r>
            <a:r>
              <a:rPr lang="en-US" dirty="0" err="1"/>
              <a:t>bo'yicha</a:t>
            </a:r>
            <a:r>
              <a:rPr lang="en-US" dirty="0"/>
              <a:t> </a:t>
            </a:r>
            <a:r>
              <a:rPr lang="en-US" dirty="0" err="1"/>
              <a:t>qarorlar</a:t>
            </a:r>
            <a:r>
              <a:rPr lang="en-US" dirty="0"/>
              <a:t> </a:t>
            </a:r>
            <a:r>
              <a:rPr lang="en-US" dirty="0" err="1"/>
              <a:t>qabul</a:t>
            </a:r>
            <a:r>
              <a:rPr lang="en-US" dirty="0"/>
              <a:t> </a:t>
            </a:r>
            <a:r>
              <a:rPr lang="en-US" dirty="0" err="1"/>
              <a:t>qiladi</a:t>
            </a:r>
            <a:r>
              <a:rPr lang="en-US" dirty="0"/>
              <a:t>.</a:t>
            </a:r>
          </a:p>
          <a:p>
            <a:pPr>
              <a:buFont typeface="Arial" panose="020B0604020202020204" pitchFamily="34" charset="0"/>
              <a:buChar char="•"/>
            </a:pPr>
            <a:r>
              <a:rPr lang="en-US" b="1" dirty="0" err="1"/>
              <a:t>Studentlar</a:t>
            </a:r>
            <a:r>
              <a:rPr lang="en-US" dirty="0"/>
              <a:t>: </a:t>
            </a:r>
            <a:r>
              <a:rPr lang="en-US" dirty="0" err="1"/>
              <a:t>Studentlar</a:t>
            </a:r>
            <a:r>
              <a:rPr lang="en-US" dirty="0"/>
              <a:t> </a:t>
            </a:r>
            <a:r>
              <a:rPr lang="en-US" dirty="0" err="1"/>
              <a:t>ularning</a:t>
            </a:r>
            <a:r>
              <a:rPr lang="en-US" dirty="0"/>
              <a:t> </a:t>
            </a:r>
            <a:r>
              <a:rPr lang="en-US" dirty="0" err="1"/>
              <a:t>farovonligiga</a:t>
            </a:r>
            <a:r>
              <a:rPr lang="en-US" dirty="0"/>
              <a:t> </a:t>
            </a:r>
            <a:r>
              <a:rPr lang="en-US" dirty="0" err="1"/>
              <a:t>ta'sir</a:t>
            </a:r>
            <a:r>
              <a:rPr lang="en-US" dirty="0"/>
              <a:t> </a:t>
            </a:r>
            <a:r>
              <a:rPr lang="en-US" dirty="0" err="1"/>
              <a:t>qiladigan</a:t>
            </a:r>
            <a:r>
              <a:rPr lang="en-US" dirty="0"/>
              <a:t> </a:t>
            </a:r>
            <a:r>
              <a:rPr lang="en-US" dirty="0" err="1"/>
              <a:t>qarorlar</a:t>
            </a:r>
            <a:r>
              <a:rPr lang="en-US" dirty="0"/>
              <a:t>, </a:t>
            </a:r>
            <a:r>
              <a:rPr lang="en-US" dirty="0" err="1"/>
              <a:t>kampus</a:t>
            </a:r>
            <a:r>
              <a:rPr lang="en-US" dirty="0"/>
              <a:t> </a:t>
            </a:r>
            <a:r>
              <a:rPr lang="en-US" dirty="0" err="1"/>
              <a:t>madaniyati</a:t>
            </a:r>
            <a:r>
              <a:rPr lang="en-US" dirty="0"/>
              <a:t> </a:t>
            </a:r>
            <a:r>
              <a:rPr lang="en-US" dirty="0" err="1"/>
              <a:t>va</a:t>
            </a:r>
            <a:r>
              <a:rPr lang="en-US" dirty="0"/>
              <a:t> </a:t>
            </a:r>
            <a:r>
              <a:rPr lang="en-US" dirty="0" err="1"/>
              <a:t>ayrim</a:t>
            </a:r>
            <a:r>
              <a:rPr lang="en-US" dirty="0"/>
              <a:t> </a:t>
            </a:r>
            <a:r>
              <a:rPr lang="en-US" dirty="0" err="1"/>
              <a:t>akademik</a:t>
            </a:r>
            <a:r>
              <a:rPr lang="en-US" dirty="0"/>
              <a:t> </a:t>
            </a:r>
            <a:r>
              <a:rPr lang="en-US" dirty="0" err="1"/>
              <a:t>siyosatlar</a:t>
            </a:r>
            <a:r>
              <a:rPr lang="en-US" dirty="0"/>
              <a:t> </a:t>
            </a:r>
            <a:r>
              <a:rPr lang="en-US" dirty="0" err="1"/>
              <a:t>bo'yicha</a:t>
            </a:r>
            <a:r>
              <a:rPr lang="en-US" dirty="0"/>
              <a:t> </a:t>
            </a:r>
            <a:r>
              <a:rPr lang="en-US" dirty="0" err="1"/>
              <a:t>muhim</a:t>
            </a:r>
            <a:r>
              <a:rPr lang="en-US" dirty="0"/>
              <a:t> </a:t>
            </a:r>
            <a:r>
              <a:rPr lang="en-US" dirty="0" err="1"/>
              <a:t>fikrlarni</a:t>
            </a:r>
            <a:r>
              <a:rPr lang="en-US" dirty="0"/>
              <a:t> </a:t>
            </a:r>
            <a:r>
              <a:rPr lang="en-US" dirty="0" err="1"/>
              <a:t>bildiradilar</a:t>
            </a:r>
            <a:r>
              <a:rPr lang="en-US" dirty="0"/>
              <a:t>.</a:t>
            </a:r>
          </a:p>
          <a:p>
            <a:endParaRPr lang="en-US" dirty="0"/>
          </a:p>
        </p:txBody>
      </p:sp>
      <p:sp>
        <p:nvSpPr>
          <p:cNvPr id="4" name="Номер слайда 3"/>
          <p:cNvSpPr>
            <a:spLocks noGrp="1"/>
          </p:cNvSpPr>
          <p:nvPr>
            <p:ph type="sldNum" sz="quarter" idx="5"/>
          </p:nvPr>
        </p:nvSpPr>
        <p:spPr/>
        <p:txBody>
          <a:bodyPr/>
          <a:lstStyle/>
          <a:p>
            <a:fld id="{5AA46BEE-5574-412B-B498-3788E435FB52}" type="slidenum">
              <a:rPr lang="en-US" smtClean="0"/>
              <a:pPr/>
              <a:t>11</a:t>
            </a:fld>
            <a:endParaRPr lang="en-US"/>
          </a:p>
        </p:txBody>
      </p:sp>
    </p:spTree>
    <p:extLst>
      <p:ext uri="{BB962C8B-B14F-4D97-AF65-F5344CB8AC3E}">
        <p14:creationId xmlns:p14="http://schemas.microsoft.com/office/powerpoint/2010/main" val="10224085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b="1" dirty="0" err="1"/>
              <a:t>Nima</a:t>
            </a:r>
            <a:r>
              <a:rPr lang="en-US" b="1" dirty="0"/>
              <a:t> </a:t>
            </a:r>
            <a:r>
              <a:rPr lang="en-US" b="1" dirty="0" err="1"/>
              <a:t>uchun</a:t>
            </a:r>
            <a:r>
              <a:rPr lang="en-US" b="1" dirty="0"/>
              <a:t> </a:t>
            </a:r>
            <a:r>
              <a:rPr lang="en-US" b="1" dirty="0" err="1"/>
              <a:t>bu</a:t>
            </a:r>
            <a:r>
              <a:rPr lang="en-US" b="1" dirty="0"/>
              <a:t> </a:t>
            </a:r>
            <a:r>
              <a:rPr lang="en-US" b="1" dirty="0" err="1"/>
              <a:t>muhim</a:t>
            </a:r>
            <a:r>
              <a:rPr lang="en-US" dirty="0"/>
              <a:t>:</a:t>
            </a:r>
          </a:p>
          <a:p>
            <a:pPr>
              <a:buFont typeface="Arial" panose="020B0604020202020204" pitchFamily="34" charset="0"/>
              <a:buChar char="•"/>
            </a:pPr>
            <a:r>
              <a:rPr lang="en-US" dirty="0" err="1"/>
              <a:t>Universitetlar</a:t>
            </a:r>
            <a:r>
              <a:rPr lang="en-US" dirty="0"/>
              <a:t> </a:t>
            </a:r>
            <a:r>
              <a:rPr lang="en-US" dirty="0" err="1"/>
              <a:t>jamiyat</a:t>
            </a:r>
            <a:r>
              <a:rPr lang="en-US" dirty="0"/>
              <a:t> </a:t>
            </a:r>
            <a:r>
              <a:rPr lang="en-US" dirty="0" err="1"/>
              <a:t>tizimining</a:t>
            </a:r>
            <a:r>
              <a:rPr lang="en-US" dirty="0"/>
              <a:t> </a:t>
            </a:r>
            <a:r>
              <a:rPr lang="en-US" dirty="0" err="1"/>
              <a:t>bir</a:t>
            </a:r>
            <a:r>
              <a:rPr lang="en-US" dirty="0"/>
              <a:t> </a:t>
            </a:r>
            <a:r>
              <a:rPr lang="en-US" dirty="0" err="1"/>
              <a:t>qismi</a:t>
            </a:r>
            <a:r>
              <a:rPr lang="en-US" dirty="0"/>
              <a:t> </a:t>
            </a:r>
            <a:r>
              <a:rPr lang="en-US" dirty="0" err="1"/>
              <a:t>bo'lib</a:t>
            </a:r>
            <a:r>
              <a:rPr lang="en-US" dirty="0"/>
              <a:t>, </a:t>
            </a:r>
            <a:r>
              <a:rPr lang="en-US" dirty="0" err="1"/>
              <a:t>ta'lim</a:t>
            </a:r>
            <a:r>
              <a:rPr lang="en-US" dirty="0"/>
              <a:t>, </a:t>
            </a:r>
            <a:r>
              <a:rPr lang="en-US" dirty="0" err="1"/>
              <a:t>tadqiqot</a:t>
            </a:r>
            <a:r>
              <a:rPr lang="en-US" dirty="0"/>
              <a:t> </a:t>
            </a:r>
            <a:r>
              <a:rPr lang="en-US" dirty="0" err="1"/>
              <a:t>va</a:t>
            </a:r>
            <a:r>
              <a:rPr lang="en-US" dirty="0"/>
              <a:t> </a:t>
            </a:r>
            <a:r>
              <a:rPr lang="en-US" dirty="0" err="1"/>
              <a:t>jamiyat</a:t>
            </a:r>
            <a:r>
              <a:rPr lang="en-US" dirty="0"/>
              <a:t> </a:t>
            </a:r>
            <a:r>
              <a:rPr lang="en-US" dirty="0" err="1"/>
              <a:t>bilan</a:t>
            </a:r>
            <a:r>
              <a:rPr lang="en-US" dirty="0"/>
              <a:t> </a:t>
            </a:r>
            <a:r>
              <a:rPr lang="en-US" dirty="0" err="1"/>
              <a:t>aloqalarni</a:t>
            </a:r>
            <a:r>
              <a:rPr lang="en-US" dirty="0"/>
              <a:t> </a:t>
            </a:r>
            <a:r>
              <a:rPr lang="en-US" dirty="0" err="1"/>
              <a:t>rivojlantirish</a:t>
            </a:r>
            <a:r>
              <a:rPr lang="en-US" dirty="0"/>
              <a:t> </a:t>
            </a:r>
            <a:r>
              <a:rPr lang="en-US" dirty="0" err="1"/>
              <a:t>orqali</a:t>
            </a:r>
            <a:r>
              <a:rPr lang="en-US" dirty="0"/>
              <a:t> </a:t>
            </a:r>
            <a:r>
              <a:rPr lang="en-US" dirty="0" err="1"/>
              <a:t>jamiyat</a:t>
            </a:r>
            <a:r>
              <a:rPr lang="en-US" dirty="0"/>
              <a:t> </a:t>
            </a:r>
            <a:r>
              <a:rPr lang="en-US" dirty="0" err="1"/>
              <a:t>farovonligiga</a:t>
            </a:r>
            <a:r>
              <a:rPr lang="en-US" dirty="0"/>
              <a:t> </a:t>
            </a:r>
            <a:r>
              <a:rPr lang="en-US" dirty="0" err="1"/>
              <a:t>hissa</a:t>
            </a:r>
            <a:r>
              <a:rPr lang="en-US" dirty="0"/>
              <a:t> </a:t>
            </a:r>
            <a:r>
              <a:rPr lang="en-US" dirty="0" err="1"/>
              <a:t>qo'shishi</a:t>
            </a:r>
            <a:r>
              <a:rPr lang="en-US" dirty="0"/>
              <a:t> </a:t>
            </a:r>
            <a:r>
              <a:rPr lang="en-US" dirty="0" err="1"/>
              <a:t>kerak</a:t>
            </a:r>
            <a:r>
              <a:rPr lang="en-US" dirty="0"/>
              <a:t>.</a:t>
            </a:r>
          </a:p>
          <a:p>
            <a:r>
              <a:rPr lang="en-US" b="1" dirty="0" err="1"/>
              <a:t>Asosiy</a:t>
            </a:r>
            <a:r>
              <a:rPr lang="en-US" b="1" dirty="0"/>
              <a:t> </a:t>
            </a:r>
            <a:r>
              <a:rPr lang="en-US" b="1" dirty="0" err="1"/>
              <a:t>aloqalar</a:t>
            </a:r>
            <a:r>
              <a:rPr lang="en-US" b="1" dirty="0"/>
              <a:t> </a:t>
            </a:r>
            <a:r>
              <a:rPr lang="en-US" b="1" dirty="0" err="1"/>
              <a:t>sohalari</a:t>
            </a:r>
            <a:r>
              <a:rPr lang="en-US" dirty="0"/>
              <a:t>:</a:t>
            </a:r>
          </a:p>
          <a:p>
            <a:pPr>
              <a:buFont typeface="+mj-lt"/>
              <a:buAutoNum type="arabicPeriod"/>
            </a:pPr>
            <a:r>
              <a:rPr lang="en-US" b="1" dirty="0" err="1"/>
              <a:t>Bilimlarni</a:t>
            </a:r>
            <a:r>
              <a:rPr lang="en-US" b="1" dirty="0"/>
              <a:t> </a:t>
            </a:r>
            <a:r>
              <a:rPr lang="en-US" b="1" dirty="0" err="1"/>
              <a:t>uzatish</a:t>
            </a:r>
            <a:r>
              <a:rPr lang="en-US" dirty="0"/>
              <a:t>:</a:t>
            </a:r>
          </a:p>
          <a:p>
            <a:pPr marL="742950" lvl="1" indent="-285750">
              <a:buFont typeface="+mj-lt"/>
              <a:buAutoNum type="arabicPeriod"/>
            </a:pPr>
            <a:r>
              <a:rPr lang="en-US" dirty="0" err="1"/>
              <a:t>Universitetlar</a:t>
            </a:r>
            <a:r>
              <a:rPr lang="en-US" dirty="0"/>
              <a:t> </a:t>
            </a:r>
            <a:r>
              <a:rPr lang="en-US" dirty="0" err="1"/>
              <a:t>jamiyatdagi</a:t>
            </a:r>
            <a:r>
              <a:rPr lang="en-US" dirty="0"/>
              <a:t> </a:t>
            </a:r>
            <a:r>
              <a:rPr lang="en-US" dirty="0" err="1"/>
              <a:t>muammolarni</a:t>
            </a:r>
            <a:r>
              <a:rPr lang="en-US" dirty="0"/>
              <a:t> </a:t>
            </a:r>
            <a:r>
              <a:rPr lang="en-US" dirty="0" err="1"/>
              <a:t>hal</a:t>
            </a:r>
            <a:r>
              <a:rPr lang="en-US" dirty="0"/>
              <a:t> </a:t>
            </a:r>
            <a:r>
              <a:rPr lang="en-US" dirty="0" err="1"/>
              <a:t>qilish</a:t>
            </a:r>
            <a:r>
              <a:rPr lang="en-US" dirty="0"/>
              <a:t> </a:t>
            </a:r>
            <a:r>
              <a:rPr lang="en-US" dirty="0" err="1"/>
              <a:t>uchun</a:t>
            </a:r>
            <a:r>
              <a:rPr lang="en-US" dirty="0"/>
              <a:t> </a:t>
            </a:r>
            <a:r>
              <a:rPr lang="en-US" dirty="0" err="1"/>
              <a:t>tadqiqot</a:t>
            </a:r>
            <a:r>
              <a:rPr lang="en-US" dirty="0"/>
              <a:t> </a:t>
            </a:r>
            <a:r>
              <a:rPr lang="en-US" dirty="0" err="1"/>
              <a:t>olib</a:t>
            </a:r>
            <a:r>
              <a:rPr lang="en-US" dirty="0"/>
              <a:t> </a:t>
            </a:r>
            <a:r>
              <a:rPr lang="en-US" dirty="0" err="1"/>
              <a:t>boradilar</a:t>
            </a:r>
            <a:r>
              <a:rPr lang="en-US" dirty="0"/>
              <a:t>, </a:t>
            </a:r>
            <a:r>
              <a:rPr lang="en-US" dirty="0" err="1"/>
              <a:t>masalan</a:t>
            </a:r>
            <a:r>
              <a:rPr lang="en-US" dirty="0"/>
              <a:t>, </a:t>
            </a:r>
            <a:r>
              <a:rPr lang="en-US" dirty="0" err="1"/>
              <a:t>iqlim</a:t>
            </a:r>
            <a:r>
              <a:rPr lang="en-US" dirty="0"/>
              <a:t> </a:t>
            </a:r>
            <a:r>
              <a:rPr lang="en-US" dirty="0" err="1"/>
              <a:t>o'zgarishi</a:t>
            </a:r>
            <a:r>
              <a:rPr lang="en-US" dirty="0"/>
              <a:t> </a:t>
            </a:r>
            <a:r>
              <a:rPr lang="en-US" dirty="0" err="1"/>
              <a:t>va</a:t>
            </a:r>
            <a:r>
              <a:rPr lang="en-US" dirty="0"/>
              <a:t> </a:t>
            </a:r>
            <a:r>
              <a:rPr lang="en-US" dirty="0" err="1"/>
              <a:t>sog'liqni</a:t>
            </a:r>
            <a:r>
              <a:rPr lang="en-US" dirty="0"/>
              <a:t> </a:t>
            </a:r>
            <a:r>
              <a:rPr lang="en-US" dirty="0" err="1"/>
              <a:t>saqlash</a:t>
            </a:r>
            <a:r>
              <a:rPr lang="en-US" dirty="0"/>
              <a:t> </a:t>
            </a:r>
            <a:r>
              <a:rPr lang="en-US" dirty="0" err="1"/>
              <a:t>yechimlari</a:t>
            </a:r>
            <a:r>
              <a:rPr lang="en-US" dirty="0"/>
              <a:t>.</a:t>
            </a:r>
          </a:p>
          <a:p>
            <a:pPr>
              <a:buFont typeface="+mj-lt"/>
              <a:buAutoNum type="arabicPeriod"/>
            </a:pPr>
            <a:r>
              <a:rPr lang="en-US" b="1" dirty="0" err="1"/>
              <a:t>Jamiyat</a:t>
            </a:r>
            <a:r>
              <a:rPr lang="en-US" b="1" dirty="0"/>
              <a:t> </a:t>
            </a:r>
            <a:r>
              <a:rPr lang="en-US" b="1" dirty="0" err="1"/>
              <a:t>xizmati</a:t>
            </a:r>
            <a:r>
              <a:rPr lang="en-US" dirty="0"/>
              <a:t>:</a:t>
            </a:r>
          </a:p>
          <a:p>
            <a:pPr marL="742950" lvl="1" indent="-285750">
              <a:buFont typeface="+mj-lt"/>
              <a:buAutoNum type="arabicPeriod"/>
            </a:pPr>
            <a:r>
              <a:rPr lang="en-US" dirty="0" err="1"/>
              <a:t>Universitetlar</a:t>
            </a:r>
            <a:r>
              <a:rPr lang="en-US" dirty="0"/>
              <a:t> </a:t>
            </a:r>
            <a:r>
              <a:rPr lang="en-US" dirty="0" err="1"/>
              <a:t>ko'pincha</a:t>
            </a:r>
            <a:r>
              <a:rPr lang="en-US" dirty="0"/>
              <a:t> </a:t>
            </a:r>
            <a:r>
              <a:rPr lang="en-US" dirty="0" err="1"/>
              <a:t>jamiyat</a:t>
            </a:r>
            <a:r>
              <a:rPr lang="en-US" dirty="0"/>
              <a:t> </a:t>
            </a:r>
            <a:r>
              <a:rPr lang="en-US" dirty="0" err="1"/>
              <a:t>xizmati</a:t>
            </a:r>
            <a:r>
              <a:rPr lang="en-US" dirty="0"/>
              <a:t> </a:t>
            </a:r>
            <a:r>
              <a:rPr lang="en-US" dirty="0" err="1"/>
              <a:t>dasturlarini</a:t>
            </a:r>
            <a:r>
              <a:rPr lang="en-US" dirty="0"/>
              <a:t> </a:t>
            </a:r>
            <a:r>
              <a:rPr lang="en-US" dirty="0" err="1"/>
              <a:t>o'tkazadilar</a:t>
            </a:r>
            <a:r>
              <a:rPr lang="en-US" dirty="0"/>
              <a:t>, </a:t>
            </a:r>
            <a:r>
              <a:rPr lang="en-US" dirty="0" err="1"/>
              <a:t>kam</a:t>
            </a:r>
            <a:r>
              <a:rPr lang="en-US" dirty="0"/>
              <a:t> </a:t>
            </a:r>
            <a:r>
              <a:rPr lang="en-US" dirty="0" err="1"/>
              <a:t>ta'minlangan</a:t>
            </a:r>
            <a:r>
              <a:rPr lang="en-US" dirty="0"/>
              <a:t> </a:t>
            </a:r>
            <a:r>
              <a:rPr lang="en-US" dirty="0" err="1"/>
              <a:t>aholi</a:t>
            </a:r>
            <a:r>
              <a:rPr lang="en-US" dirty="0"/>
              <a:t> </a:t>
            </a:r>
            <a:r>
              <a:rPr lang="en-US" dirty="0" err="1"/>
              <a:t>guruhlariga</a:t>
            </a:r>
            <a:r>
              <a:rPr lang="en-US" dirty="0"/>
              <a:t> </a:t>
            </a:r>
            <a:r>
              <a:rPr lang="en-US" dirty="0" err="1"/>
              <a:t>yordam</a:t>
            </a:r>
            <a:r>
              <a:rPr lang="en-US" dirty="0"/>
              <a:t> </a:t>
            </a:r>
            <a:r>
              <a:rPr lang="en-US" dirty="0" err="1"/>
              <a:t>beradilar</a:t>
            </a:r>
            <a:r>
              <a:rPr lang="en-US" dirty="0"/>
              <a:t> </a:t>
            </a:r>
            <a:r>
              <a:rPr lang="en-US" dirty="0" err="1"/>
              <a:t>yoki</a:t>
            </a:r>
            <a:r>
              <a:rPr lang="en-US" dirty="0"/>
              <a:t> </a:t>
            </a:r>
            <a:r>
              <a:rPr lang="en-US" dirty="0" err="1"/>
              <a:t>mahalliy</a:t>
            </a:r>
            <a:r>
              <a:rPr lang="en-US" dirty="0"/>
              <a:t> </a:t>
            </a:r>
            <a:r>
              <a:rPr lang="en-US" dirty="0" err="1"/>
              <a:t>muammolarni</a:t>
            </a:r>
            <a:r>
              <a:rPr lang="en-US" dirty="0"/>
              <a:t> </a:t>
            </a:r>
            <a:r>
              <a:rPr lang="en-US" dirty="0" err="1"/>
              <a:t>hal</a:t>
            </a:r>
            <a:r>
              <a:rPr lang="en-US" dirty="0"/>
              <a:t> </a:t>
            </a:r>
            <a:r>
              <a:rPr lang="en-US" dirty="0" err="1"/>
              <a:t>qilishda</a:t>
            </a:r>
            <a:r>
              <a:rPr lang="en-US" dirty="0"/>
              <a:t> </a:t>
            </a:r>
            <a:r>
              <a:rPr lang="en-US" dirty="0" err="1"/>
              <a:t>ishtirok</a:t>
            </a:r>
            <a:r>
              <a:rPr lang="en-US" dirty="0"/>
              <a:t> </a:t>
            </a:r>
            <a:r>
              <a:rPr lang="en-US" dirty="0" err="1"/>
              <a:t>etadilar</a:t>
            </a:r>
            <a:r>
              <a:rPr lang="en-US" dirty="0"/>
              <a:t>.</a:t>
            </a:r>
          </a:p>
          <a:p>
            <a:pPr>
              <a:buFont typeface="+mj-lt"/>
              <a:buAutoNum type="arabicPeriod"/>
            </a:pPr>
            <a:r>
              <a:rPr lang="en-US" b="1" dirty="0" err="1"/>
              <a:t>Ijtimoiy</a:t>
            </a:r>
            <a:r>
              <a:rPr lang="en-US" b="1" dirty="0"/>
              <a:t> </a:t>
            </a:r>
            <a:r>
              <a:rPr lang="en-US" b="1" dirty="0" err="1"/>
              <a:t>mas'uliyat</a:t>
            </a:r>
            <a:r>
              <a:rPr lang="en-US" dirty="0"/>
              <a:t>:</a:t>
            </a:r>
          </a:p>
          <a:p>
            <a:pPr marL="742950" lvl="1" indent="-285750">
              <a:buFont typeface="+mj-lt"/>
              <a:buAutoNum type="arabicPeriod"/>
            </a:pPr>
            <a:r>
              <a:rPr lang="en-US" dirty="0" err="1"/>
              <a:t>Universitetlar</a:t>
            </a:r>
            <a:r>
              <a:rPr lang="en-US" dirty="0"/>
              <a:t> </a:t>
            </a:r>
            <a:r>
              <a:rPr lang="en-US" dirty="0" err="1"/>
              <a:t>ijtimoiy</a:t>
            </a:r>
            <a:r>
              <a:rPr lang="en-US" dirty="0"/>
              <a:t> </a:t>
            </a:r>
            <a:r>
              <a:rPr lang="en-US" dirty="0" err="1"/>
              <a:t>o'zgarishlarni</a:t>
            </a:r>
            <a:r>
              <a:rPr lang="en-US" dirty="0"/>
              <a:t> </a:t>
            </a:r>
            <a:r>
              <a:rPr lang="en-US" dirty="0" err="1"/>
              <a:t>rivojlantirish</a:t>
            </a:r>
            <a:r>
              <a:rPr lang="en-US" dirty="0"/>
              <a:t> </a:t>
            </a:r>
            <a:r>
              <a:rPr lang="en-US" dirty="0" err="1"/>
              <a:t>va</a:t>
            </a:r>
            <a:r>
              <a:rPr lang="en-US" dirty="0"/>
              <a:t> </a:t>
            </a:r>
            <a:r>
              <a:rPr lang="en-US" dirty="0" err="1"/>
              <a:t>madaniy</a:t>
            </a:r>
            <a:r>
              <a:rPr lang="en-US" dirty="0"/>
              <a:t> </a:t>
            </a:r>
            <a:r>
              <a:rPr lang="en-US" dirty="0" err="1"/>
              <a:t>taraqqiyotga</a:t>
            </a:r>
            <a:r>
              <a:rPr lang="en-US" dirty="0"/>
              <a:t> </a:t>
            </a:r>
            <a:r>
              <a:rPr lang="en-US" dirty="0" err="1"/>
              <a:t>yordam</a:t>
            </a:r>
            <a:r>
              <a:rPr lang="en-US" dirty="0"/>
              <a:t> </a:t>
            </a:r>
            <a:r>
              <a:rPr lang="en-US" dirty="0" err="1"/>
              <a:t>berish</a:t>
            </a:r>
            <a:r>
              <a:rPr lang="en-US" dirty="0"/>
              <a:t> </a:t>
            </a:r>
            <a:r>
              <a:rPr lang="en-US" dirty="0" err="1"/>
              <a:t>uchun</a:t>
            </a:r>
            <a:r>
              <a:rPr lang="en-US" dirty="0"/>
              <a:t> </a:t>
            </a:r>
            <a:r>
              <a:rPr lang="en-US" dirty="0" err="1"/>
              <a:t>jamoat</a:t>
            </a:r>
            <a:r>
              <a:rPr lang="en-US" dirty="0"/>
              <a:t> </a:t>
            </a:r>
            <a:r>
              <a:rPr lang="en-US" dirty="0" err="1"/>
              <a:t>dasturlarini</a:t>
            </a:r>
            <a:r>
              <a:rPr lang="en-US" dirty="0"/>
              <a:t>, </a:t>
            </a:r>
            <a:r>
              <a:rPr lang="en-US" dirty="0" err="1"/>
              <a:t>tadbirlarini</a:t>
            </a:r>
            <a:r>
              <a:rPr lang="en-US" dirty="0"/>
              <a:t> </a:t>
            </a:r>
            <a:r>
              <a:rPr lang="en-US" dirty="0" err="1"/>
              <a:t>va</a:t>
            </a:r>
            <a:r>
              <a:rPr lang="en-US" dirty="0"/>
              <a:t> </a:t>
            </a:r>
            <a:r>
              <a:rPr lang="en-US" dirty="0" err="1"/>
              <a:t>ijtimoiy</a:t>
            </a:r>
            <a:r>
              <a:rPr lang="en-US" dirty="0"/>
              <a:t> </a:t>
            </a:r>
            <a:r>
              <a:rPr lang="en-US" dirty="0" err="1"/>
              <a:t>tashabbuslarni</a:t>
            </a:r>
            <a:r>
              <a:rPr lang="en-US" dirty="0"/>
              <a:t> </a:t>
            </a:r>
            <a:r>
              <a:rPr lang="en-US" dirty="0" err="1"/>
              <a:t>amalga</a:t>
            </a:r>
            <a:r>
              <a:rPr lang="en-US" dirty="0"/>
              <a:t> </a:t>
            </a:r>
            <a:r>
              <a:rPr lang="en-US" dirty="0" err="1"/>
              <a:t>oshiradilar</a:t>
            </a:r>
            <a:r>
              <a:rPr lang="en-US" dirty="0"/>
              <a:t>.</a:t>
            </a:r>
          </a:p>
          <a:p>
            <a:pPr>
              <a:buFont typeface="Arial" panose="020B0604020202020204" pitchFamily="34" charset="0"/>
              <a:buChar char="•"/>
            </a:pPr>
            <a:r>
              <a:rPr lang="en-US" b="1" dirty="0" err="1"/>
              <a:t>Ta'lim</a:t>
            </a:r>
            <a:r>
              <a:rPr lang="en-US" b="1" dirty="0"/>
              <a:t> </a:t>
            </a:r>
            <a:r>
              <a:rPr lang="en-US" b="1" dirty="0" err="1"/>
              <a:t>va</a:t>
            </a:r>
            <a:r>
              <a:rPr lang="en-US" b="1" dirty="0"/>
              <a:t> </a:t>
            </a:r>
            <a:r>
              <a:rPr lang="en-US" b="1" dirty="0" err="1"/>
              <a:t>malaka</a:t>
            </a:r>
            <a:r>
              <a:rPr lang="en-US" b="1" dirty="0"/>
              <a:t> </a:t>
            </a:r>
            <a:r>
              <a:rPr lang="en-US" b="1" dirty="0" err="1"/>
              <a:t>rivojlantirish</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talabalarga</a:t>
            </a:r>
            <a:r>
              <a:rPr lang="en-US" dirty="0"/>
              <a:t> </a:t>
            </a:r>
            <a:r>
              <a:rPr lang="en-US" dirty="0" err="1"/>
              <a:t>kasblarini</a:t>
            </a:r>
            <a:r>
              <a:rPr lang="en-US" dirty="0"/>
              <a:t> </a:t>
            </a:r>
            <a:r>
              <a:rPr lang="en-US" dirty="0" err="1"/>
              <a:t>tayyorlash</a:t>
            </a:r>
            <a:r>
              <a:rPr lang="en-US" dirty="0"/>
              <a:t>, </a:t>
            </a:r>
            <a:r>
              <a:rPr lang="en-US" dirty="0" err="1"/>
              <a:t>tanqidiy</a:t>
            </a:r>
            <a:r>
              <a:rPr lang="en-US" dirty="0"/>
              <a:t> </a:t>
            </a:r>
            <a:r>
              <a:rPr lang="en-US" dirty="0" err="1"/>
              <a:t>fikrlashni</a:t>
            </a:r>
            <a:r>
              <a:rPr lang="en-US" dirty="0"/>
              <a:t> </a:t>
            </a:r>
            <a:r>
              <a:rPr lang="en-US" dirty="0" err="1"/>
              <a:t>rivojlantirish</a:t>
            </a:r>
            <a:r>
              <a:rPr lang="en-US" dirty="0"/>
              <a:t> </a:t>
            </a:r>
            <a:r>
              <a:rPr lang="en-US" dirty="0" err="1"/>
              <a:t>va</a:t>
            </a:r>
            <a:r>
              <a:rPr lang="en-US" dirty="0"/>
              <a:t> </a:t>
            </a:r>
            <a:r>
              <a:rPr lang="en-US" dirty="0" err="1"/>
              <a:t>kelajakdagi</a:t>
            </a:r>
            <a:r>
              <a:rPr lang="en-US" dirty="0"/>
              <a:t> </a:t>
            </a:r>
            <a:r>
              <a:rPr lang="en-US" dirty="0" err="1"/>
              <a:t>ish</a:t>
            </a:r>
            <a:r>
              <a:rPr lang="en-US" dirty="0"/>
              <a:t> </a:t>
            </a:r>
            <a:r>
              <a:rPr lang="en-US" dirty="0" err="1"/>
              <a:t>kuchiga</a:t>
            </a:r>
            <a:r>
              <a:rPr lang="en-US" dirty="0"/>
              <a:t> </a:t>
            </a:r>
            <a:r>
              <a:rPr lang="en-US" dirty="0" err="1"/>
              <a:t>zarur</a:t>
            </a:r>
            <a:r>
              <a:rPr lang="en-US" dirty="0"/>
              <a:t> </a:t>
            </a:r>
            <a:r>
              <a:rPr lang="en-US" dirty="0" err="1"/>
              <a:t>bo'lgan</a:t>
            </a:r>
            <a:r>
              <a:rPr lang="en-US" dirty="0"/>
              <a:t> </a:t>
            </a:r>
            <a:r>
              <a:rPr lang="en-US" dirty="0" err="1"/>
              <a:t>ko'nikmalarni</a:t>
            </a:r>
            <a:r>
              <a:rPr lang="en-US" dirty="0"/>
              <a:t> </a:t>
            </a:r>
            <a:r>
              <a:rPr lang="en-US" dirty="0" err="1"/>
              <a:t>taqdim</a:t>
            </a:r>
            <a:r>
              <a:rPr lang="en-US" dirty="0"/>
              <a:t> </a:t>
            </a:r>
            <a:r>
              <a:rPr lang="en-US" dirty="0" err="1"/>
              <a:t>etadi</a:t>
            </a:r>
            <a:r>
              <a:rPr lang="en-US" dirty="0"/>
              <a:t>.</a:t>
            </a:r>
          </a:p>
          <a:p>
            <a:pPr>
              <a:buFont typeface="Arial" panose="020B0604020202020204" pitchFamily="34" charset="0"/>
              <a:buChar char="•"/>
            </a:pPr>
            <a:r>
              <a:rPr lang="en-US" b="1" dirty="0" err="1"/>
              <a:t>Tadqiqot</a:t>
            </a:r>
            <a:r>
              <a:rPr lang="en-US" b="1" dirty="0"/>
              <a:t> </a:t>
            </a:r>
            <a:r>
              <a:rPr lang="en-US" b="1" dirty="0" err="1"/>
              <a:t>va</a:t>
            </a:r>
            <a:r>
              <a:rPr lang="en-US" b="1" dirty="0"/>
              <a:t> </a:t>
            </a:r>
            <a:r>
              <a:rPr lang="en-US" b="1" dirty="0" err="1"/>
              <a:t>innovatsiya</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jamiyat</a:t>
            </a:r>
            <a:r>
              <a:rPr lang="en-US" dirty="0"/>
              <a:t> </a:t>
            </a:r>
            <a:r>
              <a:rPr lang="en-US" dirty="0" err="1"/>
              <a:t>uchun</a:t>
            </a:r>
            <a:r>
              <a:rPr lang="en-US" dirty="0"/>
              <a:t> </a:t>
            </a:r>
            <a:r>
              <a:rPr lang="en-US" dirty="0" err="1"/>
              <a:t>foydali</a:t>
            </a:r>
            <a:r>
              <a:rPr lang="en-US" dirty="0"/>
              <a:t> </a:t>
            </a:r>
            <a:r>
              <a:rPr lang="en-US" dirty="0" err="1"/>
              <a:t>texnologik</a:t>
            </a:r>
            <a:r>
              <a:rPr lang="en-US" dirty="0"/>
              <a:t>, </a:t>
            </a:r>
            <a:r>
              <a:rPr lang="en-US" dirty="0" err="1"/>
              <a:t>tibbiy</a:t>
            </a:r>
            <a:r>
              <a:rPr lang="en-US" dirty="0"/>
              <a:t> </a:t>
            </a:r>
            <a:r>
              <a:rPr lang="en-US" dirty="0" err="1"/>
              <a:t>va</a:t>
            </a:r>
            <a:r>
              <a:rPr lang="en-US" dirty="0"/>
              <a:t> </a:t>
            </a:r>
            <a:r>
              <a:rPr lang="en-US" dirty="0" err="1"/>
              <a:t>ijtimoiy</a:t>
            </a:r>
            <a:r>
              <a:rPr lang="en-US" dirty="0"/>
              <a:t> </a:t>
            </a:r>
            <a:r>
              <a:rPr lang="en-US" dirty="0" err="1"/>
              <a:t>innovatsiyalarni</a:t>
            </a:r>
            <a:r>
              <a:rPr lang="en-US" dirty="0"/>
              <a:t> </a:t>
            </a:r>
            <a:r>
              <a:rPr lang="en-US" dirty="0" err="1"/>
              <a:t>yaratish</a:t>
            </a:r>
            <a:r>
              <a:rPr lang="en-US" dirty="0"/>
              <a:t> </a:t>
            </a:r>
            <a:r>
              <a:rPr lang="en-US" dirty="0" err="1"/>
              <a:t>uchun</a:t>
            </a:r>
            <a:r>
              <a:rPr lang="en-US" dirty="0"/>
              <a:t> </a:t>
            </a:r>
            <a:r>
              <a:rPr lang="en-US" dirty="0" err="1"/>
              <a:t>tadqiqot</a:t>
            </a:r>
            <a:r>
              <a:rPr lang="en-US" dirty="0"/>
              <a:t> </a:t>
            </a:r>
            <a:r>
              <a:rPr lang="en-US" dirty="0" err="1"/>
              <a:t>olib</a:t>
            </a:r>
            <a:r>
              <a:rPr lang="en-US" dirty="0"/>
              <a:t> </a:t>
            </a:r>
            <a:r>
              <a:rPr lang="en-US" dirty="0" err="1"/>
              <a:t>boradilar</a:t>
            </a:r>
            <a:r>
              <a:rPr lang="en-US" dirty="0"/>
              <a:t>.</a:t>
            </a:r>
          </a:p>
          <a:p>
            <a:pPr>
              <a:buFont typeface="Arial" panose="020B0604020202020204" pitchFamily="34" charset="0"/>
              <a:buChar char="•"/>
            </a:pPr>
            <a:r>
              <a:rPr lang="en-US" b="1" dirty="0" err="1"/>
              <a:t>Iqtisodiy</a:t>
            </a:r>
            <a:r>
              <a:rPr lang="en-US" b="1" dirty="0"/>
              <a:t> </a:t>
            </a:r>
            <a:r>
              <a:rPr lang="en-US" b="1" dirty="0" err="1"/>
              <a:t>ta'sir</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mahalliy</a:t>
            </a:r>
            <a:r>
              <a:rPr lang="en-US" dirty="0"/>
              <a:t> </a:t>
            </a:r>
            <a:r>
              <a:rPr lang="en-US" dirty="0" err="1"/>
              <a:t>va</a:t>
            </a:r>
            <a:r>
              <a:rPr lang="en-US" dirty="0"/>
              <a:t> </a:t>
            </a:r>
            <a:r>
              <a:rPr lang="en-US" dirty="0" err="1"/>
              <a:t>milliy</a:t>
            </a:r>
            <a:r>
              <a:rPr lang="en-US" dirty="0"/>
              <a:t> </a:t>
            </a:r>
            <a:r>
              <a:rPr lang="en-US" dirty="0" err="1"/>
              <a:t>iqtisodiyotlarga</a:t>
            </a:r>
            <a:r>
              <a:rPr lang="en-US" dirty="0"/>
              <a:t> </a:t>
            </a:r>
            <a:r>
              <a:rPr lang="en-US" dirty="0" err="1"/>
              <a:t>ish</a:t>
            </a:r>
            <a:r>
              <a:rPr lang="en-US" dirty="0"/>
              <a:t> </a:t>
            </a:r>
            <a:r>
              <a:rPr lang="en-US" dirty="0" err="1"/>
              <a:t>o'rinlarini</a:t>
            </a:r>
            <a:r>
              <a:rPr lang="en-US" dirty="0"/>
              <a:t> </a:t>
            </a:r>
            <a:r>
              <a:rPr lang="en-US" dirty="0" err="1"/>
              <a:t>yaratish</a:t>
            </a:r>
            <a:r>
              <a:rPr lang="en-US" dirty="0"/>
              <a:t>, </a:t>
            </a:r>
            <a:r>
              <a:rPr lang="en-US" dirty="0" err="1"/>
              <a:t>innovatsiya</a:t>
            </a:r>
            <a:r>
              <a:rPr lang="en-US" dirty="0"/>
              <a:t> </a:t>
            </a:r>
            <a:r>
              <a:rPr lang="en-US" dirty="0" err="1"/>
              <a:t>va</a:t>
            </a:r>
            <a:r>
              <a:rPr lang="en-US" dirty="0"/>
              <a:t> </a:t>
            </a:r>
            <a:r>
              <a:rPr lang="en-US" dirty="0" err="1"/>
              <a:t>tadbirkorlik</a:t>
            </a:r>
            <a:r>
              <a:rPr lang="en-US" dirty="0"/>
              <a:t> </a:t>
            </a:r>
            <a:r>
              <a:rPr lang="en-US" dirty="0" err="1"/>
              <a:t>orqali</a:t>
            </a:r>
            <a:r>
              <a:rPr lang="en-US" dirty="0"/>
              <a:t> </a:t>
            </a:r>
            <a:r>
              <a:rPr lang="en-US" dirty="0" err="1"/>
              <a:t>katta</a:t>
            </a:r>
            <a:r>
              <a:rPr lang="en-US" dirty="0"/>
              <a:t> </a:t>
            </a:r>
            <a:r>
              <a:rPr lang="en-US" dirty="0" err="1"/>
              <a:t>hissa</a:t>
            </a:r>
            <a:r>
              <a:rPr lang="en-US" dirty="0"/>
              <a:t> </a:t>
            </a:r>
            <a:r>
              <a:rPr lang="en-US" dirty="0" err="1"/>
              <a:t>qo'shadilar</a:t>
            </a:r>
            <a:r>
              <a:rPr lang="en-US" dirty="0"/>
              <a:t>.</a:t>
            </a:r>
          </a:p>
          <a:p>
            <a:pPr>
              <a:buFont typeface="Arial" panose="020B0604020202020204" pitchFamily="34" charset="0"/>
              <a:buChar char="•"/>
            </a:pPr>
            <a:r>
              <a:rPr lang="en-US" b="1" dirty="0" err="1"/>
              <a:t>Ijtimoiy</a:t>
            </a:r>
            <a:r>
              <a:rPr lang="en-US" b="1" dirty="0"/>
              <a:t> </a:t>
            </a:r>
            <a:r>
              <a:rPr lang="en-US" b="1" dirty="0" err="1"/>
              <a:t>va</a:t>
            </a:r>
            <a:r>
              <a:rPr lang="en-US" b="1" dirty="0"/>
              <a:t> </a:t>
            </a:r>
            <a:r>
              <a:rPr lang="en-US" b="1" dirty="0" err="1"/>
              <a:t>madaniy</a:t>
            </a:r>
            <a:r>
              <a:rPr lang="en-US" b="1" dirty="0"/>
              <a:t> </a:t>
            </a:r>
            <a:r>
              <a:rPr lang="en-US" b="1" dirty="0" err="1"/>
              <a:t>rivojlanishga</a:t>
            </a:r>
            <a:r>
              <a:rPr lang="en-US" b="1" dirty="0"/>
              <a:t> </a:t>
            </a:r>
            <a:r>
              <a:rPr lang="en-US" b="1" dirty="0" err="1"/>
              <a:t>hissa</a:t>
            </a:r>
            <a:r>
              <a:rPr lang="en-US" b="1" dirty="0"/>
              <a:t> </a:t>
            </a:r>
            <a:r>
              <a:rPr lang="en-US" b="1" dirty="0" err="1"/>
              <a:t>qo'shish</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madaniy</a:t>
            </a:r>
            <a:r>
              <a:rPr lang="en-US" dirty="0"/>
              <a:t> </a:t>
            </a:r>
            <a:r>
              <a:rPr lang="en-US" dirty="0" err="1"/>
              <a:t>tadbirlar</a:t>
            </a:r>
            <a:r>
              <a:rPr lang="en-US" dirty="0"/>
              <a:t>, </a:t>
            </a:r>
            <a:r>
              <a:rPr lang="en-US" dirty="0" err="1"/>
              <a:t>ommaviy</a:t>
            </a:r>
            <a:r>
              <a:rPr lang="en-US" dirty="0"/>
              <a:t> </a:t>
            </a:r>
            <a:r>
              <a:rPr lang="en-US" dirty="0" err="1"/>
              <a:t>ma'ruzalar</a:t>
            </a:r>
            <a:r>
              <a:rPr lang="en-US" dirty="0"/>
              <a:t> </a:t>
            </a:r>
            <a:r>
              <a:rPr lang="en-US" dirty="0" err="1"/>
              <a:t>va</a:t>
            </a:r>
            <a:r>
              <a:rPr lang="en-US" dirty="0"/>
              <a:t> </a:t>
            </a:r>
            <a:r>
              <a:rPr lang="en-US" dirty="0" err="1"/>
              <a:t>jamiyat</a:t>
            </a:r>
            <a:r>
              <a:rPr lang="en-US" dirty="0"/>
              <a:t> </a:t>
            </a:r>
            <a:r>
              <a:rPr lang="en-US" dirty="0" err="1"/>
              <a:t>bilan</a:t>
            </a:r>
            <a:r>
              <a:rPr lang="en-US" dirty="0"/>
              <a:t> </a:t>
            </a:r>
            <a:r>
              <a:rPr lang="en-US" dirty="0" err="1"/>
              <a:t>aloqalar</a:t>
            </a:r>
            <a:r>
              <a:rPr lang="en-US" dirty="0"/>
              <a:t> </a:t>
            </a:r>
            <a:r>
              <a:rPr lang="en-US" dirty="0" err="1"/>
              <a:t>orqali</a:t>
            </a:r>
            <a:r>
              <a:rPr lang="en-US" dirty="0"/>
              <a:t> </a:t>
            </a:r>
            <a:r>
              <a:rPr lang="en-US" dirty="0" err="1"/>
              <a:t>jamiyat</a:t>
            </a:r>
            <a:r>
              <a:rPr lang="en-US" dirty="0"/>
              <a:t> </a:t>
            </a:r>
            <a:r>
              <a:rPr lang="en-US" dirty="0" err="1"/>
              <a:t>birdamligini</a:t>
            </a:r>
            <a:r>
              <a:rPr lang="en-US" dirty="0"/>
              <a:t> </a:t>
            </a:r>
            <a:r>
              <a:rPr lang="en-US" dirty="0" err="1"/>
              <a:t>va</a:t>
            </a:r>
            <a:r>
              <a:rPr lang="en-US" dirty="0"/>
              <a:t> </a:t>
            </a:r>
            <a:r>
              <a:rPr lang="en-US" dirty="0" err="1"/>
              <a:t>madaniy</a:t>
            </a:r>
            <a:r>
              <a:rPr lang="en-US" dirty="0"/>
              <a:t> </a:t>
            </a:r>
            <a:r>
              <a:rPr lang="en-US" dirty="0" err="1"/>
              <a:t>tushunishni</a:t>
            </a:r>
            <a:r>
              <a:rPr lang="en-US" dirty="0"/>
              <a:t> </a:t>
            </a:r>
            <a:r>
              <a:rPr lang="en-US" dirty="0" err="1"/>
              <a:t>rivojlantiradilar</a:t>
            </a:r>
            <a:r>
              <a:rPr lang="en-US" dirty="0"/>
              <a:t>.</a:t>
            </a:r>
          </a:p>
          <a:p>
            <a:pPr>
              <a:buFont typeface="Arial" panose="020B0604020202020204" pitchFamily="34" charset="0"/>
              <a:buChar char="•"/>
            </a:pPr>
            <a:r>
              <a:rPr lang="en-US" b="1" dirty="0" err="1"/>
              <a:t>Jamiyatdagi</a:t>
            </a:r>
            <a:r>
              <a:rPr lang="en-US" b="1" dirty="0"/>
              <a:t> </a:t>
            </a:r>
            <a:r>
              <a:rPr lang="en-US" b="1" dirty="0" err="1"/>
              <a:t>muammolarni</a:t>
            </a:r>
            <a:r>
              <a:rPr lang="en-US" b="1" dirty="0"/>
              <a:t> </a:t>
            </a:r>
            <a:r>
              <a:rPr lang="en-US" b="1" dirty="0" err="1"/>
              <a:t>hal</a:t>
            </a:r>
            <a:r>
              <a:rPr lang="en-US" b="1" dirty="0"/>
              <a:t> </a:t>
            </a:r>
            <a:r>
              <a:rPr lang="en-US" b="1" dirty="0" err="1"/>
              <a:t>qilish</a:t>
            </a:r>
            <a:r>
              <a:rPr lang="en-US" dirty="0"/>
              <a:t>:</a:t>
            </a:r>
          </a:p>
          <a:p>
            <a:pPr marL="742950" lvl="1" indent="-285750">
              <a:buFont typeface="Arial" panose="020B0604020202020204" pitchFamily="34" charset="0"/>
              <a:buChar char="•"/>
            </a:pPr>
            <a:r>
              <a:rPr lang="en-US" dirty="0" err="1"/>
              <a:t>Universitetlar</a:t>
            </a:r>
            <a:r>
              <a:rPr lang="en-US" dirty="0"/>
              <a:t> global </a:t>
            </a:r>
            <a:r>
              <a:rPr lang="en-US" dirty="0" err="1"/>
              <a:t>muammolarni</a:t>
            </a:r>
            <a:r>
              <a:rPr lang="en-US" dirty="0"/>
              <a:t> (</a:t>
            </a:r>
            <a:r>
              <a:rPr lang="en-US" dirty="0" err="1"/>
              <a:t>masalan</a:t>
            </a:r>
            <a:r>
              <a:rPr lang="en-US" dirty="0"/>
              <a:t>, </a:t>
            </a:r>
            <a:r>
              <a:rPr lang="en-US" dirty="0" err="1"/>
              <a:t>iqlim</a:t>
            </a:r>
            <a:r>
              <a:rPr lang="en-US" dirty="0"/>
              <a:t> </a:t>
            </a:r>
            <a:r>
              <a:rPr lang="en-US" dirty="0" err="1"/>
              <a:t>o'zgarishi</a:t>
            </a:r>
            <a:r>
              <a:rPr lang="en-US" dirty="0"/>
              <a:t>, </a:t>
            </a:r>
            <a:r>
              <a:rPr lang="en-US" dirty="0" err="1"/>
              <a:t>sog'liqni</a:t>
            </a:r>
            <a:r>
              <a:rPr lang="en-US" dirty="0"/>
              <a:t> </a:t>
            </a:r>
            <a:r>
              <a:rPr lang="en-US" dirty="0" err="1"/>
              <a:t>saqlash</a:t>
            </a:r>
            <a:r>
              <a:rPr lang="en-US" dirty="0"/>
              <a:t> </a:t>
            </a:r>
            <a:r>
              <a:rPr lang="en-US" dirty="0" err="1"/>
              <a:t>inqirozi</a:t>
            </a:r>
            <a:r>
              <a:rPr lang="en-US" dirty="0"/>
              <a:t>, </a:t>
            </a:r>
            <a:r>
              <a:rPr lang="en-US" dirty="0" err="1"/>
              <a:t>qashshoqlik</a:t>
            </a:r>
            <a:r>
              <a:rPr lang="en-US" dirty="0"/>
              <a:t>) </a:t>
            </a:r>
            <a:r>
              <a:rPr lang="en-US" dirty="0" err="1"/>
              <a:t>tadqiqot</a:t>
            </a:r>
            <a:r>
              <a:rPr lang="en-US" dirty="0"/>
              <a:t>, </a:t>
            </a:r>
            <a:r>
              <a:rPr lang="en-US" dirty="0" err="1"/>
              <a:t>siyosat</a:t>
            </a:r>
            <a:r>
              <a:rPr lang="en-US" dirty="0"/>
              <a:t> </a:t>
            </a:r>
            <a:r>
              <a:rPr lang="en-US" dirty="0" err="1"/>
              <a:t>ta'siri</a:t>
            </a:r>
            <a:r>
              <a:rPr lang="en-US" dirty="0"/>
              <a:t> </a:t>
            </a:r>
            <a:r>
              <a:rPr lang="en-US" dirty="0" err="1"/>
              <a:t>va</a:t>
            </a:r>
            <a:r>
              <a:rPr lang="en-US" dirty="0"/>
              <a:t> </a:t>
            </a:r>
            <a:r>
              <a:rPr lang="en-US" dirty="0" err="1"/>
              <a:t>hamkorliklar</a:t>
            </a:r>
            <a:r>
              <a:rPr lang="en-US" dirty="0"/>
              <a:t> </a:t>
            </a:r>
            <a:r>
              <a:rPr lang="en-US" dirty="0" err="1"/>
              <a:t>orqali</a:t>
            </a:r>
            <a:r>
              <a:rPr lang="en-US" dirty="0"/>
              <a:t> </a:t>
            </a:r>
            <a:r>
              <a:rPr lang="en-US" dirty="0" err="1"/>
              <a:t>hal</a:t>
            </a:r>
            <a:r>
              <a:rPr lang="en-US" dirty="0"/>
              <a:t> </a:t>
            </a:r>
            <a:r>
              <a:rPr lang="en-US" dirty="0" err="1"/>
              <a:t>qilishda</a:t>
            </a:r>
            <a:r>
              <a:rPr lang="en-US" dirty="0"/>
              <a:t> </a:t>
            </a:r>
            <a:r>
              <a:rPr lang="en-US" dirty="0" err="1"/>
              <a:t>etakchidir</a:t>
            </a:r>
            <a:r>
              <a:rPr lang="en-US" dirty="0"/>
              <a:t>.</a:t>
            </a:r>
          </a:p>
          <a:p>
            <a:pPr marL="742950" lvl="1" indent="-285750">
              <a:buFont typeface="+mj-lt"/>
              <a:buAutoNum type="arabicPeriod"/>
            </a:pPr>
            <a:endParaRPr lang="en-US" dirty="0"/>
          </a:p>
        </p:txBody>
      </p:sp>
      <p:sp>
        <p:nvSpPr>
          <p:cNvPr id="4" name="Номер слайда 3"/>
          <p:cNvSpPr>
            <a:spLocks noGrp="1"/>
          </p:cNvSpPr>
          <p:nvPr>
            <p:ph type="sldNum" sz="quarter" idx="5"/>
          </p:nvPr>
        </p:nvSpPr>
        <p:spPr/>
        <p:txBody>
          <a:bodyPr/>
          <a:lstStyle/>
          <a:p>
            <a:fld id="{5AA46BEE-5574-412B-B498-3788E435FB52}" type="slidenum">
              <a:rPr lang="en-US" smtClean="0"/>
              <a:pPr/>
              <a:t>12</a:t>
            </a:fld>
            <a:endParaRPr lang="en-US"/>
          </a:p>
        </p:txBody>
      </p:sp>
    </p:spTree>
    <p:extLst>
      <p:ext uri="{BB962C8B-B14F-4D97-AF65-F5344CB8AC3E}">
        <p14:creationId xmlns:p14="http://schemas.microsoft.com/office/powerpoint/2010/main" val="8367318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b="1" dirty="0" err="1"/>
              <a:t>Nima</a:t>
            </a:r>
            <a:r>
              <a:rPr lang="en-US" b="1" dirty="0"/>
              <a:t> </a:t>
            </a:r>
            <a:r>
              <a:rPr lang="en-US" b="1" dirty="0" err="1"/>
              <a:t>uchun</a:t>
            </a:r>
            <a:r>
              <a:rPr lang="en-US" b="1" dirty="0"/>
              <a:t> </a:t>
            </a:r>
            <a:r>
              <a:rPr lang="en-US" b="1" dirty="0" err="1"/>
              <a:t>bu</a:t>
            </a:r>
            <a:r>
              <a:rPr lang="en-US" b="1" dirty="0"/>
              <a:t> </a:t>
            </a:r>
            <a:r>
              <a:rPr lang="en-US" b="1" dirty="0" err="1"/>
              <a:t>muhim</a:t>
            </a:r>
            <a:r>
              <a:rPr lang="en-US" dirty="0"/>
              <a:t>:</a:t>
            </a:r>
          </a:p>
          <a:p>
            <a:pPr>
              <a:buFont typeface="Arial" panose="020B0604020202020204" pitchFamily="34" charset="0"/>
              <a:buChar char="•"/>
            </a:pPr>
            <a:r>
              <a:rPr lang="en-US" dirty="0" err="1"/>
              <a:t>Universitetlar</a:t>
            </a:r>
            <a:r>
              <a:rPr lang="en-US" dirty="0"/>
              <a:t> </a:t>
            </a:r>
            <a:r>
              <a:rPr lang="en-US" dirty="0" err="1"/>
              <a:t>jamiyat</a:t>
            </a:r>
            <a:r>
              <a:rPr lang="en-US" dirty="0"/>
              <a:t> </a:t>
            </a:r>
            <a:r>
              <a:rPr lang="en-US" dirty="0" err="1"/>
              <a:t>tizimining</a:t>
            </a:r>
            <a:r>
              <a:rPr lang="en-US" dirty="0"/>
              <a:t> </a:t>
            </a:r>
            <a:r>
              <a:rPr lang="en-US" dirty="0" err="1"/>
              <a:t>bir</a:t>
            </a:r>
            <a:r>
              <a:rPr lang="en-US" dirty="0"/>
              <a:t> </a:t>
            </a:r>
            <a:r>
              <a:rPr lang="en-US" dirty="0" err="1"/>
              <a:t>qismi</a:t>
            </a:r>
            <a:r>
              <a:rPr lang="en-US" dirty="0"/>
              <a:t> </a:t>
            </a:r>
            <a:r>
              <a:rPr lang="en-US" dirty="0" err="1"/>
              <a:t>bo'lib</a:t>
            </a:r>
            <a:r>
              <a:rPr lang="en-US" dirty="0"/>
              <a:t>, </a:t>
            </a:r>
            <a:r>
              <a:rPr lang="en-US" dirty="0" err="1"/>
              <a:t>ta'lim</a:t>
            </a:r>
            <a:r>
              <a:rPr lang="en-US" dirty="0"/>
              <a:t>, </a:t>
            </a:r>
            <a:r>
              <a:rPr lang="en-US" dirty="0" err="1"/>
              <a:t>tadqiqot</a:t>
            </a:r>
            <a:r>
              <a:rPr lang="en-US" dirty="0"/>
              <a:t> </a:t>
            </a:r>
            <a:r>
              <a:rPr lang="en-US" dirty="0" err="1"/>
              <a:t>va</a:t>
            </a:r>
            <a:r>
              <a:rPr lang="en-US" dirty="0"/>
              <a:t> </a:t>
            </a:r>
            <a:r>
              <a:rPr lang="en-US" dirty="0" err="1"/>
              <a:t>jamiyat</a:t>
            </a:r>
            <a:r>
              <a:rPr lang="en-US" dirty="0"/>
              <a:t> </a:t>
            </a:r>
            <a:r>
              <a:rPr lang="en-US" dirty="0" err="1"/>
              <a:t>bilan</a:t>
            </a:r>
            <a:r>
              <a:rPr lang="en-US" dirty="0"/>
              <a:t> </a:t>
            </a:r>
            <a:r>
              <a:rPr lang="en-US" dirty="0" err="1"/>
              <a:t>aloqalarni</a:t>
            </a:r>
            <a:r>
              <a:rPr lang="en-US" dirty="0"/>
              <a:t> </a:t>
            </a:r>
            <a:r>
              <a:rPr lang="en-US" dirty="0" err="1"/>
              <a:t>rivojlantirish</a:t>
            </a:r>
            <a:r>
              <a:rPr lang="en-US" dirty="0"/>
              <a:t> </a:t>
            </a:r>
            <a:r>
              <a:rPr lang="en-US" dirty="0" err="1"/>
              <a:t>orqali</a:t>
            </a:r>
            <a:r>
              <a:rPr lang="en-US" dirty="0"/>
              <a:t> </a:t>
            </a:r>
            <a:r>
              <a:rPr lang="en-US" dirty="0" err="1"/>
              <a:t>jamiyat</a:t>
            </a:r>
            <a:r>
              <a:rPr lang="en-US" dirty="0"/>
              <a:t> </a:t>
            </a:r>
            <a:r>
              <a:rPr lang="en-US" dirty="0" err="1"/>
              <a:t>farovonligiga</a:t>
            </a:r>
            <a:r>
              <a:rPr lang="en-US" dirty="0"/>
              <a:t> </a:t>
            </a:r>
            <a:r>
              <a:rPr lang="en-US" dirty="0" err="1"/>
              <a:t>hissa</a:t>
            </a:r>
            <a:r>
              <a:rPr lang="en-US" dirty="0"/>
              <a:t> </a:t>
            </a:r>
            <a:r>
              <a:rPr lang="en-US" dirty="0" err="1"/>
              <a:t>qo'shishi</a:t>
            </a:r>
            <a:r>
              <a:rPr lang="en-US" dirty="0"/>
              <a:t> </a:t>
            </a:r>
            <a:r>
              <a:rPr lang="en-US" dirty="0" err="1"/>
              <a:t>kerak</a:t>
            </a:r>
            <a:r>
              <a:rPr lang="en-US" dirty="0"/>
              <a:t>.</a:t>
            </a:r>
          </a:p>
          <a:p>
            <a:r>
              <a:rPr lang="en-US" b="1" dirty="0" err="1"/>
              <a:t>Asosiy</a:t>
            </a:r>
            <a:r>
              <a:rPr lang="en-US" b="1" dirty="0"/>
              <a:t> </a:t>
            </a:r>
            <a:r>
              <a:rPr lang="en-US" b="1" dirty="0" err="1"/>
              <a:t>aloqalar</a:t>
            </a:r>
            <a:r>
              <a:rPr lang="en-US" b="1" dirty="0"/>
              <a:t> </a:t>
            </a:r>
            <a:r>
              <a:rPr lang="en-US" b="1" dirty="0" err="1"/>
              <a:t>sohalari</a:t>
            </a:r>
            <a:r>
              <a:rPr lang="en-US" dirty="0"/>
              <a:t>:</a:t>
            </a:r>
          </a:p>
          <a:p>
            <a:pPr>
              <a:buFont typeface="+mj-lt"/>
              <a:buAutoNum type="arabicPeriod"/>
            </a:pPr>
            <a:r>
              <a:rPr lang="en-US" b="1" dirty="0" err="1"/>
              <a:t>Bilimlarni</a:t>
            </a:r>
            <a:r>
              <a:rPr lang="en-US" b="1" dirty="0"/>
              <a:t> </a:t>
            </a:r>
            <a:r>
              <a:rPr lang="en-US" b="1" dirty="0" err="1"/>
              <a:t>uzatish</a:t>
            </a:r>
            <a:r>
              <a:rPr lang="en-US" dirty="0"/>
              <a:t>:</a:t>
            </a:r>
          </a:p>
          <a:p>
            <a:pPr marL="742950" lvl="1" indent="-285750">
              <a:buFont typeface="+mj-lt"/>
              <a:buAutoNum type="arabicPeriod"/>
            </a:pPr>
            <a:r>
              <a:rPr lang="en-US" dirty="0" err="1"/>
              <a:t>Universitetlar</a:t>
            </a:r>
            <a:r>
              <a:rPr lang="en-US" dirty="0"/>
              <a:t> </a:t>
            </a:r>
            <a:r>
              <a:rPr lang="en-US" dirty="0" err="1"/>
              <a:t>jamiyatdagi</a:t>
            </a:r>
            <a:r>
              <a:rPr lang="en-US" dirty="0"/>
              <a:t> </a:t>
            </a:r>
            <a:r>
              <a:rPr lang="en-US" dirty="0" err="1"/>
              <a:t>muammolarni</a:t>
            </a:r>
            <a:r>
              <a:rPr lang="en-US" dirty="0"/>
              <a:t> </a:t>
            </a:r>
            <a:r>
              <a:rPr lang="en-US" dirty="0" err="1"/>
              <a:t>hal</a:t>
            </a:r>
            <a:r>
              <a:rPr lang="en-US" dirty="0"/>
              <a:t> </a:t>
            </a:r>
            <a:r>
              <a:rPr lang="en-US" dirty="0" err="1"/>
              <a:t>qilish</a:t>
            </a:r>
            <a:r>
              <a:rPr lang="en-US" dirty="0"/>
              <a:t> </a:t>
            </a:r>
            <a:r>
              <a:rPr lang="en-US" dirty="0" err="1"/>
              <a:t>uchun</a:t>
            </a:r>
            <a:r>
              <a:rPr lang="en-US" dirty="0"/>
              <a:t> </a:t>
            </a:r>
            <a:r>
              <a:rPr lang="en-US" dirty="0" err="1"/>
              <a:t>tadqiqot</a:t>
            </a:r>
            <a:r>
              <a:rPr lang="en-US" dirty="0"/>
              <a:t> </a:t>
            </a:r>
            <a:r>
              <a:rPr lang="en-US" dirty="0" err="1"/>
              <a:t>olib</a:t>
            </a:r>
            <a:r>
              <a:rPr lang="en-US" dirty="0"/>
              <a:t> </a:t>
            </a:r>
            <a:r>
              <a:rPr lang="en-US" dirty="0" err="1"/>
              <a:t>boradilar</a:t>
            </a:r>
            <a:r>
              <a:rPr lang="en-US" dirty="0"/>
              <a:t>, </a:t>
            </a:r>
            <a:r>
              <a:rPr lang="en-US" dirty="0" err="1"/>
              <a:t>masalan</a:t>
            </a:r>
            <a:r>
              <a:rPr lang="en-US" dirty="0"/>
              <a:t>, </a:t>
            </a:r>
            <a:r>
              <a:rPr lang="en-US" dirty="0" err="1"/>
              <a:t>iqlim</a:t>
            </a:r>
            <a:r>
              <a:rPr lang="en-US" dirty="0"/>
              <a:t> </a:t>
            </a:r>
            <a:r>
              <a:rPr lang="en-US" dirty="0" err="1"/>
              <a:t>o'zgarishi</a:t>
            </a:r>
            <a:r>
              <a:rPr lang="en-US" dirty="0"/>
              <a:t> </a:t>
            </a:r>
            <a:r>
              <a:rPr lang="en-US" dirty="0" err="1"/>
              <a:t>va</a:t>
            </a:r>
            <a:r>
              <a:rPr lang="en-US" dirty="0"/>
              <a:t> </a:t>
            </a:r>
            <a:r>
              <a:rPr lang="en-US" dirty="0" err="1"/>
              <a:t>sog'liqni</a:t>
            </a:r>
            <a:r>
              <a:rPr lang="en-US" dirty="0"/>
              <a:t> </a:t>
            </a:r>
            <a:r>
              <a:rPr lang="en-US" dirty="0" err="1"/>
              <a:t>saqlash</a:t>
            </a:r>
            <a:r>
              <a:rPr lang="en-US" dirty="0"/>
              <a:t> </a:t>
            </a:r>
            <a:r>
              <a:rPr lang="en-US" dirty="0" err="1"/>
              <a:t>yechimlari</a:t>
            </a:r>
            <a:r>
              <a:rPr lang="en-US" dirty="0"/>
              <a:t>.</a:t>
            </a:r>
          </a:p>
          <a:p>
            <a:pPr>
              <a:buFont typeface="+mj-lt"/>
              <a:buAutoNum type="arabicPeriod"/>
            </a:pPr>
            <a:r>
              <a:rPr lang="en-US" b="1" dirty="0" err="1"/>
              <a:t>Jamiyat</a:t>
            </a:r>
            <a:r>
              <a:rPr lang="en-US" b="1" dirty="0"/>
              <a:t> </a:t>
            </a:r>
            <a:r>
              <a:rPr lang="en-US" b="1" dirty="0" err="1"/>
              <a:t>xizmati</a:t>
            </a:r>
            <a:r>
              <a:rPr lang="en-US" dirty="0"/>
              <a:t>:</a:t>
            </a:r>
          </a:p>
          <a:p>
            <a:pPr marL="742950" lvl="1" indent="-285750">
              <a:buFont typeface="+mj-lt"/>
              <a:buAutoNum type="arabicPeriod"/>
            </a:pPr>
            <a:r>
              <a:rPr lang="en-US" dirty="0" err="1"/>
              <a:t>Universitetlar</a:t>
            </a:r>
            <a:r>
              <a:rPr lang="en-US" dirty="0"/>
              <a:t> </a:t>
            </a:r>
            <a:r>
              <a:rPr lang="en-US" dirty="0" err="1"/>
              <a:t>ko'pincha</a:t>
            </a:r>
            <a:r>
              <a:rPr lang="en-US" dirty="0"/>
              <a:t> </a:t>
            </a:r>
            <a:r>
              <a:rPr lang="en-US" dirty="0" err="1"/>
              <a:t>jamiyat</a:t>
            </a:r>
            <a:r>
              <a:rPr lang="en-US" dirty="0"/>
              <a:t> </a:t>
            </a:r>
            <a:r>
              <a:rPr lang="en-US" dirty="0" err="1"/>
              <a:t>xizmati</a:t>
            </a:r>
            <a:r>
              <a:rPr lang="en-US" dirty="0"/>
              <a:t> </a:t>
            </a:r>
            <a:r>
              <a:rPr lang="en-US" dirty="0" err="1"/>
              <a:t>dasturlarini</a:t>
            </a:r>
            <a:r>
              <a:rPr lang="en-US" dirty="0"/>
              <a:t> </a:t>
            </a:r>
            <a:r>
              <a:rPr lang="en-US" dirty="0" err="1"/>
              <a:t>o'tkazadilar</a:t>
            </a:r>
            <a:r>
              <a:rPr lang="en-US" dirty="0"/>
              <a:t>, </a:t>
            </a:r>
            <a:r>
              <a:rPr lang="en-US" dirty="0" err="1"/>
              <a:t>kam</a:t>
            </a:r>
            <a:r>
              <a:rPr lang="en-US" dirty="0"/>
              <a:t> </a:t>
            </a:r>
            <a:r>
              <a:rPr lang="en-US" dirty="0" err="1"/>
              <a:t>ta'minlangan</a:t>
            </a:r>
            <a:r>
              <a:rPr lang="en-US" dirty="0"/>
              <a:t> </a:t>
            </a:r>
            <a:r>
              <a:rPr lang="en-US" dirty="0" err="1"/>
              <a:t>aholi</a:t>
            </a:r>
            <a:r>
              <a:rPr lang="en-US" dirty="0"/>
              <a:t> </a:t>
            </a:r>
            <a:r>
              <a:rPr lang="en-US" dirty="0" err="1"/>
              <a:t>guruhlariga</a:t>
            </a:r>
            <a:r>
              <a:rPr lang="en-US" dirty="0"/>
              <a:t> </a:t>
            </a:r>
            <a:r>
              <a:rPr lang="en-US" dirty="0" err="1"/>
              <a:t>yordam</a:t>
            </a:r>
            <a:r>
              <a:rPr lang="en-US" dirty="0"/>
              <a:t> </a:t>
            </a:r>
            <a:r>
              <a:rPr lang="en-US" dirty="0" err="1"/>
              <a:t>beradilar</a:t>
            </a:r>
            <a:r>
              <a:rPr lang="en-US" dirty="0"/>
              <a:t> </a:t>
            </a:r>
            <a:r>
              <a:rPr lang="en-US" dirty="0" err="1"/>
              <a:t>yoki</a:t>
            </a:r>
            <a:r>
              <a:rPr lang="en-US" dirty="0"/>
              <a:t> </a:t>
            </a:r>
            <a:r>
              <a:rPr lang="en-US" dirty="0" err="1"/>
              <a:t>mahalliy</a:t>
            </a:r>
            <a:r>
              <a:rPr lang="en-US" dirty="0"/>
              <a:t> </a:t>
            </a:r>
            <a:r>
              <a:rPr lang="en-US" dirty="0" err="1"/>
              <a:t>muammolarni</a:t>
            </a:r>
            <a:r>
              <a:rPr lang="en-US" dirty="0"/>
              <a:t> </a:t>
            </a:r>
            <a:r>
              <a:rPr lang="en-US" dirty="0" err="1"/>
              <a:t>hal</a:t>
            </a:r>
            <a:r>
              <a:rPr lang="en-US" dirty="0"/>
              <a:t> </a:t>
            </a:r>
            <a:r>
              <a:rPr lang="en-US" dirty="0" err="1"/>
              <a:t>qilishda</a:t>
            </a:r>
            <a:r>
              <a:rPr lang="en-US" dirty="0"/>
              <a:t> </a:t>
            </a:r>
            <a:r>
              <a:rPr lang="en-US" dirty="0" err="1"/>
              <a:t>ishtirok</a:t>
            </a:r>
            <a:r>
              <a:rPr lang="en-US" dirty="0"/>
              <a:t> </a:t>
            </a:r>
            <a:r>
              <a:rPr lang="en-US" dirty="0" err="1"/>
              <a:t>etadilar</a:t>
            </a:r>
            <a:r>
              <a:rPr lang="en-US" dirty="0"/>
              <a:t>.</a:t>
            </a:r>
          </a:p>
          <a:p>
            <a:pPr>
              <a:buFont typeface="+mj-lt"/>
              <a:buAutoNum type="arabicPeriod"/>
            </a:pPr>
            <a:r>
              <a:rPr lang="en-US" b="1" dirty="0" err="1"/>
              <a:t>Ijtimoiy</a:t>
            </a:r>
            <a:r>
              <a:rPr lang="en-US" b="1" dirty="0"/>
              <a:t> </a:t>
            </a:r>
            <a:r>
              <a:rPr lang="en-US" b="1" dirty="0" err="1"/>
              <a:t>mas'uliyat</a:t>
            </a:r>
            <a:r>
              <a:rPr lang="en-US" dirty="0"/>
              <a:t>:</a:t>
            </a:r>
          </a:p>
          <a:p>
            <a:pPr marL="742950" lvl="1" indent="-285750">
              <a:buFont typeface="+mj-lt"/>
              <a:buAutoNum type="arabicPeriod"/>
            </a:pPr>
            <a:r>
              <a:rPr lang="en-US" dirty="0" err="1"/>
              <a:t>Universitetlar</a:t>
            </a:r>
            <a:r>
              <a:rPr lang="en-US" dirty="0"/>
              <a:t> </a:t>
            </a:r>
            <a:r>
              <a:rPr lang="en-US" dirty="0" err="1"/>
              <a:t>ijtimoiy</a:t>
            </a:r>
            <a:r>
              <a:rPr lang="en-US" dirty="0"/>
              <a:t> </a:t>
            </a:r>
            <a:r>
              <a:rPr lang="en-US" dirty="0" err="1"/>
              <a:t>o'zgarishlarni</a:t>
            </a:r>
            <a:r>
              <a:rPr lang="en-US" dirty="0"/>
              <a:t> </a:t>
            </a:r>
            <a:r>
              <a:rPr lang="en-US" dirty="0" err="1"/>
              <a:t>rivojlantirish</a:t>
            </a:r>
            <a:r>
              <a:rPr lang="en-US" dirty="0"/>
              <a:t> </a:t>
            </a:r>
            <a:r>
              <a:rPr lang="en-US" dirty="0" err="1"/>
              <a:t>va</a:t>
            </a:r>
            <a:r>
              <a:rPr lang="en-US" dirty="0"/>
              <a:t> </a:t>
            </a:r>
            <a:r>
              <a:rPr lang="en-US" dirty="0" err="1"/>
              <a:t>madaniy</a:t>
            </a:r>
            <a:r>
              <a:rPr lang="en-US" dirty="0"/>
              <a:t> </a:t>
            </a:r>
            <a:r>
              <a:rPr lang="en-US" dirty="0" err="1"/>
              <a:t>taraqqiyotga</a:t>
            </a:r>
            <a:r>
              <a:rPr lang="en-US" dirty="0"/>
              <a:t> </a:t>
            </a:r>
            <a:r>
              <a:rPr lang="en-US" dirty="0" err="1"/>
              <a:t>yordam</a:t>
            </a:r>
            <a:r>
              <a:rPr lang="en-US" dirty="0"/>
              <a:t> </a:t>
            </a:r>
            <a:r>
              <a:rPr lang="en-US" dirty="0" err="1"/>
              <a:t>berish</a:t>
            </a:r>
            <a:r>
              <a:rPr lang="en-US" dirty="0"/>
              <a:t> </a:t>
            </a:r>
            <a:r>
              <a:rPr lang="en-US" dirty="0" err="1"/>
              <a:t>uchun</a:t>
            </a:r>
            <a:r>
              <a:rPr lang="en-US" dirty="0"/>
              <a:t> </a:t>
            </a:r>
            <a:r>
              <a:rPr lang="en-US" dirty="0" err="1"/>
              <a:t>jamoat</a:t>
            </a:r>
            <a:r>
              <a:rPr lang="en-US" dirty="0"/>
              <a:t> </a:t>
            </a:r>
            <a:r>
              <a:rPr lang="en-US" dirty="0" err="1"/>
              <a:t>dasturlarini</a:t>
            </a:r>
            <a:r>
              <a:rPr lang="en-US" dirty="0"/>
              <a:t>, </a:t>
            </a:r>
            <a:r>
              <a:rPr lang="en-US" dirty="0" err="1"/>
              <a:t>tadbirlarini</a:t>
            </a:r>
            <a:r>
              <a:rPr lang="en-US" dirty="0"/>
              <a:t> </a:t>
            </a:r>
            <a:r>
              <a:rPr lang="en-US" dirty="0" err="1"/>
              <a:t>va</a:t>
            </a:r>
            <a:r>
              <a:rPr lang="en-US" dirty="0"/>
              <a:t> </a:t>
            </a:r>
            <a:r>
              <a:rPr lang="en-US" dirty="0" err="1"/>
              <a:t>ijtimoiy</a:t>
            </a:r>
            <a:r>
              <a:rPr lang="en-US" dirty="0"/>
              <a:t> </a:t>
            </a:r>
            <a:r>
              <a:rPr lang="en-US" dirty="0" err="1"/>
              <a:t>tashabbuslarni</a:t>
            </a:r>
            <a:r>
              <a:rPr lang="en-US" dirty="0"/>
              <a:t> </a:t>
            </a:r>
            <a:r>
              <a:rPr lang="en-US" dirty="0" err="1"/>
              <a:t>amalga</a:t>
            </a:r>
            <a:r>
              <a:rPr lang="en-US" dirty="0"/>
              <a:t> </a:t>
            </a:r>
            <a:r>
              <a:rPr lang="en-US" dirty="0" err="1"/>
              <a:t>oshiradilar</a:t>
            </a:r>
            <a:r>
              <a:rPr lang="en-US" dirty="0"/>
              <a:t>.</a:t>
            </a:r>
          </a:p>
          <a:p>
            <a:pPr>
              <a:buFont typeface="Arial" panose="020B0604020202020204" pitchFamily="34" charset="0"/>
              <a:buChar char="•"/>
            </a:pPr>
            <a:r>
              <a:rPr lang="en-US" b="1" dirty="0" err="1"/>
              <a:t>Ta'lim</a:t>
            </a:r>
            <a:r>
              <a:rPr lang="en-US" b="1" dirty="0"/>
              <a:t> </a:t>
            </a:r>
            <a:r>
              <a:rPr lang="en-US" b="1" dirty="0" err="1"/>
              <a:t>va</a:t>
            </a:r>
            <a:r>
              <a:rPr lang="en-US" b="1" dirty="0"/>
              <a:t> </a:t>
            </a:r>
            <a:r>
              <a:rPr lang="en-US" b="1" dirty="0" err="1"/>
              <a:t>malaka</a:t>
            </a:r>
            <a:r>
              <a:rPr lang="en-US" b="1" dirty="0"/>
              <a:t> </a:t>
            </a:r>
            <a:r>
              <a:rPr lang="en-US" b="1" dirty="0" err="1"/>
              <a:t>rivojlantirish</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talabalarga</a:t>
            </a:r>
            <a:r>
              <a:rPr lang="en-US" dirty="0"/>
              <a:t> </a:t>
            </a:r>
            <a:r>
              <a:rPr lang="en-US" dirty="0" err="1"/>
              <a:t>kasblarini</a:t>
            </a:r>
            <a:r>
              <a:rPr lang="en-US" dirty="0"/>
              <a:t> </a:t>
            </a:r>
            <a:r>
              <a:rPr lang="en-US" dirty="0" err="1"/>
              <a:t>tayyorlash</a:t>
            </a:r>
            <a:r>
              <a:rPr lang="en-US" dirty="0"/>
              <a:t>, </a:t>
            </a:r>
            <a:r>
              <a:rPr lang="en-US" dirty="0" err="1"/>
              <a:t>tanqidiy</a:t>
            </a:r>
            <a:r>
              <a:rPr lang="en-US" dirty="0"/>
              <a:t> </a:t>
            </a:r>
            <a:r>
              <a:rPr lang="en-US" dirty="0" err="1"/>
              <a:t>fikrlashni</a:t>
            </a:r>
            <a:r>
              <a:rPr lang="en-US" dirty="0"/>
              <a:t> </a:t>
            </a:r>
            <a:r>
              <a:rPr lang="en-US" dirty="0" err="1"/>
              <a:t>rivojlantirish</a:t>
            </a:r>
            <a:r>
              <a:rPr lang="en-US" dirty="0"/>
              <a:t> </a:t>
            </a:r>
            <a:r>
              <a:rPr lang="en-US" dirty="0" err="1"/>
              <a:t>va</a:t>
            </a:r>
            <a:r>
              <a:rPr lang="en-US" dirty="0"/>
              <a:t> </a:t>
            </a:r>
            <a:r>
              <a:rPr lang="en-US" dirty="0" err="1"/>
              <a:t>kelajakdagi</a:t>
            </a:r>
            <a:r>
              <a:rPr lang="en-US" dirty="0"/>
              <a:t> </a:t>
            </a:r>
            <a:r>
              <a:rPr lang="en-US" dirty="0" err="1"/>
              <a:t>ish</a:t>
            </a:r>
            <a:r>
              <a:rPr lang="en-US" dirty="0"/>
              <a:t> </a:t>
            </a:r>
            <a:r>
              <a:rPr lang="en-US" dirty="0" err="1"/>
              <a:t>kuchiga</a:t>
            </a:r>
            <a:r>
              <a:rPr lang="en-US" dirty="0"/>
              <a:t> </a:t>
            </a:r>
            <a:r>
              <a:rPr lang="en-US" dirty="0" err="1"/>
              <a:t>zarur</a:t>
            </a:r>
            <a:r>
              <a:rPr lang="en-US" dirty="0"/>
              <a:t> </a:t>
            </a:r>
            <a:r>
              <a:rPr lang="en-US" dirty="0" err="1"/>
              <a:t>bo'lgan</a:t>
            </a:r>
            <a:r>
              <a:rPr lang="en-US" dirty="0"/>
              <a:t> </a:t>
            </a:r>
            <a:r>
              <a:rPr lang="en-US" dirty="0" err="1"/>
              <a:t>ko'nikmalarni</a:t>
            </a:r>
            <a:r>
              <a:rPr lang="en-US" dirty="0"/>
              <a:t> </a:t>
            </a:r>
            <a:r>
              <a:rPr lang="en-US" dirty="0" err="1"/>
              <a:t>taqdim</a:t>
            </a:r>
            <a:r>
              <a:rPr lang="en-US" dirty="0"/>
              <a:t> </a:t>
            </a:r>
            <a:r>
              <a:rPr lang="en-US" dirty="0" err="1"/>
              <a:t>etadi</a:t>
            </a:r>
            <a:r>
              <a:rPr lang="en-US" dirty="0"/>
              <a:t>.</a:t>
            </a:r>
          </a:p>
          <a:p>
            <a:pPr>
              <a:buFont typeface="Arial" panose="020B0604020202020204" pitchFamily="34" charset="0"/>
              <a:buChar char="•"/>
            </a:pPr>
            <a:r>
              <a:rPr lang="en-US" b="1" dirty="0" err="1"/>
              <a:t>Tadqiqot</a:t>
            </a:r>
            <a:r>
              <a:rPr lang="en-US" b="1" dirty="0"/>
              <a:t> </a:t>
            </a:r>
            <a:r>
              <a:rPr lang="en-US" b="1" dirty="0" err="1"/>
              <a:t>va</a:t>
            </a:r>
            <a:r>
              <a:rPr lang="en-US" b="1" dirty="0"/>
              <a:t> </a:t>
            </a:r>
            <a:r>
              <a:rPr lang="en-US" b="1" dirty="0" err="1"/>
              <a:t>innovatsiya</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jamiyat</a:t>
            </a:r>
            <a:r>
              <a:rPr lang="en-US" dirty="0"/>
              <a:t> </a:t>
            </a:r>
            <a:r>
              <a:rPr lang="en-US" dirty="0" err="1"/>
              <a:t>uchun</a:t>
            </a:r>
            <a:r>
              <a:rPr lang="en-US" dirty="0"/>
              <a:t> </a:t>
            </a:r>
            <a:r>
              <a:rPr lang="en-US" dirty="0" err="1"/>
              <a:t>foydali</a:t>
            </a:r>
            <a:r>
              <a:rPr lang="en-US" dirty="0"/>
              <a:t> </a:t>
            </a:r>
            <a:r>
              <a:rPr lang="en-US" dirty="0" err="1"/>
              <a:t>texnologik</a:t>
            </a:r>
            <a:r>
              <a:rPr lang="en-US" dirty="0"/>
              <a:t>, </a:t>
            </a:r>
            <a:r>
              <a:rPr lang="en-US" dirty="0" err="1"/>
              <a:t>tibbiy</a:t>
            </a:r>
            <a:r>
              <a:rPr lang="en-US" dirty="0"/>
              <a:t> </a:t>
            </a:r>
            <a:r>
              <a:rPr lang="en-US" dirty="0" err="1"/>
              <a:t>va</a:t>
            </a:r>
            <a:r>
              <a:rPr lang="en-US" dirty="0"/>
              <a:t> </a:t>
            </a:r>
            <a:r>
              <a:rPr lang="en-US" dirty="0" err="1"/>
              <a:t>ijtimoiy</a:t>
            </a:r>
            <a:r>
              <a:rPr lang="en-US" dirty="0"/>
              <a:t> </a:t>
            </a:r>
            <a:r>
              <a:rPr lang="en-US" dirty="0" err="1"/>
              <a:t>innovatsiyalarni</a:t>
            </a:r>
            <a:r>
              <a:rPr lang="en-US" dirty="0"/>
              <a:t> </a:t>
            </a:r>
            <a:r>
              <a:rPr lang="en-US" dirty="0" err="1"/>
              <a:t>yaratish</a:t>
            </a:r>
            <a:r>
              <a:rPr lang="en-US" dirty="0"/>
              <a:t> </a:t>
            </a:r>
            <a:r>
              <a:rPr lang="en-US" dirty="0" err="1"/>
              <a:t>uchun</a:t>
            </a:r>
            <a:r>
              <a:rPr lang="en-US" dirty="0"/>
              <a:t> </a:t>
            </a:r>
            <a:r>
              <a:rPr lang="en-US" dirty="0" err="1"/>
              <a:t>tadqiqot</a:t>
            </a:r>
            <a:r>
              <a:rPr lang="en-US" dirty="0"/>
              <a:t> </a:t>
            </a:r>
            <a:r>
              <a:rPr lang="en-US" dirty="0" err="1"/>
              <a:t>olib</a:t>
            </a:r>
            <a:r>
              <a:rPr lang="en-US" dirty="0"/>
              <a:t> </a:t>
            </a:r>
            <a:r>
              <a:rPr lang="en-US" dirty="0" err="1"/>
              <a:t>boradilar</a:t>
            </a:r>
            <a:r>
              <a:rPr lang="en-US" dirty="0"/>
              <a:t>.</a:t>
            </a:r>
          </a:p>
          <a:p>
            <a:pPr>
              <a:buFont typeface="Arial" panose="020B0604020202020204" pitchFamily="34" charset="0"/>
              <a:buChar char="•"/>
            </a:pPr>
            <a:r>
              <a:rPr lang="en-US" b="1" dirty="0" err="1"/>
              <a:t>Iqtisodiy</a:t>
            </a:r>
            <a:r>
              <a:rPr lang="en-US" b="1" dirty="0"/>
              <a:t> </a:t>
            </a:r>
            <a:r>
              <a:rPr lang="en-US" b="1" dirty="0" err="1"/>
              <a:t>ta'sir</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mahalliy</a:t>
            </a:r>
            <a:r>
              <a:rPr lang="en-US" dirty="0"/>
              <a:t> </a:t>
            </a:r>
            <a:r>
              <a:rPr lang="en-US" dirty="0" err="1"/>
              <a:t>va</a:t>
            </a:r>
            <a:r>
              <a:rPr lang="en-US" dirty="0"/>
              <a:t> </a:t>
            </a:r>
            <a:r>
              <a:rPr lang="en-US" dirty="0" err="1"/>
              <a:t>milliy</a:t>
            </a:r>
            <a:r>
              <a:rPr lang="en-US" dirty="0"/>
              <a:t> </a:t>
            </a:r>
            <a:r>
              <a:rPr lang="en-US" dirty="0" err="1"/>
              <a:t>iqtisodiyotlarga</a:t>
            </a:r>
            <a:r>
              <a:rPr lang="en-US" dirty="0"/>
              <a:t> </a:t>
            </a:r>
            <a:r>
              <a:rPr lang="en-US" dirty="0" err="1"/>
              <a:t>ish</a:t>
            </a:r>
            <a:r>
              <a:rPr lang="en-US" dirty="0"/>
              <a:t> </a:t>
            </a:r>
            <a:r>
              <a:rPr lang="en-US" dirty="0" err="1"/>
              <a:t>o'rinlarini</a:t>
            </a:r>
            <a:r>
              <a:rPr lang="en-US" dirty="0"/>
              <a:t> </a:t>
            </a:r>
            <a:r>
              <a:rPr lang="en-US" dirty="0" err="1"/>
              <a:t>yaratish</a:t>
            </a:r>
            <a:r>
              <a:rPr lang="en-US" dirty="0"/>
              <a:t>, </a:t>
            </a:r>
            <a:r>
              <a:rPr lang="en-US" dirty="0" err="1"/>
              <a:t>innovatsiya</a:t>
            </a:r>
            <a:r>
              <a:rPr lang="en-US" dirty="0"/>
              <a:t> </a:t>
            </a:r>
            <a:r>
              <a:rPr lang="en-US" dirty="0" err="1"/>
              <a:t>va</a:t>
            </a:r>
            <a:r>
              <a:rPr lang="en-US" dirty="0"/>
              <a:t> </a:t>
            </a:r>
            <a:r>
              <a:rPr lang="en-US" dirty="0" err="1"/>
              <a:t>tadbirkorlik</a:t>
            </a:r>
            <a:r>
              <a:rPr lang="en-US" dirty="0"/>
              <a:t> </a:t>
            </a:r>
            <a:r>
              <a:rPr lang="en-US" dirty="0" err="1"/>
              <a:t>orqali</a:t>
            </a:r>
            <a:r>
              <a:rPr lang="en-US" dirty="0"/>
              <a:t> </a:t>
            </a:r>
            <a:r>
              <a:rPr lang="en-US" dirty="0" err="1"/>
              <a:t>katta</a:t>
            </a:r>
            <a:r>
              <a:rPr lang="en-US" dirty="0"/>
              <a:t> </a:t>
            </a:r>
            <a:r>
              <a:rPr lang="en-US" dirty="0" err="1"/>
              <a:t>hissa</a:t>
            </a:r>
            <a:r>
              <a:rPr lang="en-US" dirty="0"/>
              <a:t> </a:t>
            </a:r>
            <a:r>
              <a:rPr lang="en-US" dirty="0" err="1"/>
              <a:t>qo'shadilar</a:t>
            </a:r>
            <a:r>
              <a:rPr lang="en-US" dirty="0"/>
              <a:t>.</a:t>
            </a:r>
          </a:p>
          <a:p>
            <a:pPr>
              <a:buFont typeface="Arial" panose="020B0604020202020204" pitchFamily="34" charset="0"/>
              <a:buChar char="•"/>
            </a:pPr>
            <a:r>
              <a:rPr lang="en-US" b="1" dirty="0" err="1"/>
              <a:t>Ijtimoiy</a:t>
            </a:r>
            <a:r>
              <a:rPr lang="en-US" b="1" dirty="0"/>
              <a:t> </a:t>
            </a:r>
            <a:r>
              <a:rPr lang="en-US" b="1" dirty="0" err="1"/>
              <a:t>va</a:t>
            </a:r>
            <a:r>
              <a:rPr lang="en-US" b="1" dirty="0"/>
              <a:t> </a:t>
            </a:r>
            <a:r>
              <a:rPr lang="en-US" b="1" dirty="0" err="1"/>
              <a:t>madaniy</a:t>
            </a:r>
            <a:r>
              <a:rPr lang="en-US" b="1" dirty="0"/>
              <a:t> </a:t>
            </a:r>
            <a:r>
              <a:rPr lang="en-US" b="1" dirty="0" err="1"/>
              <a:t>rivojlanishga</a:t>
            </a:r>
            <a:r>
              <a:rPr lang="en-US" b="1" dirty="0"/>
              <a:t> </a:t>
            </a:r>
            <a:r>
              <a:rPr lang="en-US" b="1" dirty="0" err="1"/>
              <a:t>hissa</a:t>
            </a:r>
            <a:r>
              <a:rPr lang="en-US" b="1" dirty="0"/>
              <a:t> </a:t>
            </a:r>
            <a:r>
              <a:rPr lang="en-US" b="1" dirty="0" err="1"/>
              <a:t>qo'shish</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madaniy</a:t>
            </a:r>
            <a:r>
              <a:rPr lang="en-US" dirty="0"/>
              <a:t> </a:t>
            </a:r>
            <a:r>
              <a:rPr lang="en-US" dirty="0" err="1"/>
              <a:t>tadbirlar</a:t>
            </a:r>
            <a:r>
              <a:rPr lang="en-US" dirty="0"/>
              <a:t>, </a:t>
            </a:r>
            <a:r>
              <a:rPr lang="en-US" dirty="0" err="1"/>
              <a:t>ommaviy</a:t>
            </a:r>
            <a:r>
              <a:rPr lang="en-US" dirty="0"/>
              <a:t> </a:t>
            </a:r>
            <a:r>
              <a:rPr lang="en-US" dirty="0" err="1"/>
              <a:t>ma'ruzalar</a:t>
            </a:r>
            <a:r>
              <a:rPr lang="en-US" dirty="0"/>
              <a:t> </a:t>
            </a:r>
            <a:r>
              <a:rPr lang="en-US" dirty="0" err="1"/>
              <a:t>va</a:t>
            </a:r>
            <a:r>
              <a:rPr lang="en-US" dirty="0"/>
              <a:t> </a:t>
            </a:r>
            <a:r>
              <a:rPr lang="en-US" dirty="0" err="1"/>
              <a:t>jamiyat</a:t>
            </a:r>
            <a:r>
              <a:rPr lang="en-US" dirty="0"/>
              <a:t> </a:t>
            </a:r>
            <a:r>
              <a:rPr lang="en-US" dirty="0" err="1"/>
              <a:t>bilan</a:t>
            </a:r>
            <a:r>
              <a:rPr lang="en-US" dirty="0"/>
              <a:t> </a:t>
            </a:r>
            <a:r>
              <a:rPr lang="en-US" dirty="0" err="1"/>
              <a:t>aloqalar</a:t>
            </a:r>
            <a:r>
              <a:rPr lang="en-US" dirty="0"/>
              <a:t> </a:t>
            </a:r>
            <a:r>
              <a:rPr lang="en-US" dirty="0" err="1"/>
              <a:t>orqali</a:t>
            </a:r>
            <a:r>
              <a:rPr lang="en-US" dirty="0"/>
              <a:t> </a:t>
            </a:r>
            <a:r>
              <a:rPr lang="en-US" dirty="0" err="1"/>
              <a:t>jamiyat</a:t>
            </a:r>
            <a:r>
              <a:rPr lang="en-US" dirty="0"/>
              <a:t> </a:t>
            </a:r>
            <a:r>
              <a:rPr lang="en-US" dirty="0" err="1"/>
              <a:t>birdamligini</a:t>
            </a:r>
            <a:r>
              <a:rPr lang="en-US" dirty="0"/>
              <a:t> </a:t>
            </a:r>
            <a:r>
              <a:rPr lang="en-US" dirty="0" err="1"/>
              <a:t>va</a:t>
            </a:r>
            <a:r>
              <a:rPr lang="en-US" dirty="0"/>
              <a:t> </a:t>
            </a:r>
            <a:r>
              <a:rPr lang="en-US" dirty="0" err="1"/>
              <a:t>madaniy</a:t>
            </a:r>
            <a:r>
              <a:rPr lang="en-US" dirty="0"/>
              <a:t> </a:t>
            </a:r>
            <a:r>
              <a:rPr lang="en-US" dirty="0" err="1"/>
              <a:t>tushunishni</a:t>
            </a:r>
            <a:r>
              <a:rPr lang="en-US" dirty="0"/>
              <a:t> </a:t>
            </a:r>
            <a:r>
              <a:rPr lang="en-US" dirty="0" err="1"/>
              <a:t>rivojlantiradilar</a:t>
            </a:r>
            <a:r>
              <a:rPr lang="en-US" dirty="0"/>
              <a:t>.</a:t>
            </a:r>
          </a:p>
          <a:p>
            <a:pPr>
              <a:buFont typeface="Arial" panose="020B0604020202020204" pitchFamily="34" charset="0"/>
              <a:buChar char="•"/>
            </a:pPr>
            <a:r>
              <a:rPr lang="en-US" b="1" dirty="0" err="1"/>
              <a:t>Jamiyatdagi</a:t>
            </a:r>
            <a:r>
              <a:rPr lang="en-US" b="1" dirty="0"/>
              <a:t> </a:t>
            </a:r>
            <a:r>
              <a:rPr lang="en-US" b="1" dirty="0" err="1"/>
              <a:t>muammolarni</a:t>
            </a:r>
            <a:r>
              <a:rPr lang="en-US" b="1" dirty="0"/>
              <a:t> </a:t>
            </a:r>
            <a:r>
              <a:rPr lang="en-US" b="1" dirty="0" err="1"/>
              <a:t>hal</a:t>
            </a:r>
            <a:r>
              <a:rPr lang="en-US" b="1" dirty="0"/>
              <a:t> </a:t>
            </a:r>
            <a:r>
              <a:rPr lang="en-US" b="1" dirty="0" err="1"/>
              <a:t>qilish</a:t>
            </a:r>
            <a:r>
              <a:rPr lang="en-US" dirty="0"/>
              <a:t>:</a:t>
            </a:r>
          </a:p>
          <a:p>
            <a:pPr marL="742950" lvl="1" indent="-285750">
              <a:buFont typeface="Arial" panose="020B0604020202020204" pitchFamily="34" charset="0"/>
              <a:buChar char="•"/>
            </a:pPr>
            <a:r>
              <a:rPr lang="en-US" dirty="0" err="1"/>
              <a:t>Universitetlar</a:t>
            </a:r>
            <a:r>
              <a:rPr lang="en-US" dirty="0"/>
              <a:t> global </a:t>
            </a:r>
            <a:r>
              <a:rPr lang="en-US" dirty="0" err="1"/>
              <a:t>muammolarni</a:t>
            </a:r>
            <a:r>
              <a:rPr lang="en-US" dirty="0"/>
              <a:t> (</a:t>
            </a:r>
            <a:r>
              <a:rPr lang="en-US" dirty="0" err="1"/>
              <a:t>masalan</a:t>
            </a:r>
            <a:r>
              <a:rPr lang="en-US" dirty="0"/>
              <a:t>, </a:t>
            </a:r>
            <a:r>
              <a:rPr lang="en-US" dirty="0" err="1"/>
              <a:t>iqlim</a:t>
            </a:r>
            <a:r>
              <a:rPr lang="en-US" dirty="0"/>
              <a:t> </a:t>
            </a:r>
            <a:r>
              <a:rPr lang="en-US" dirty="0" err="1"/>
              <a:t>o'zgarishi</a:t>
            </a:r>
            <a:r>
              <a:rPr lang="en-US" dirty="0"/>
              <a:t>, </a:t>
            </a:r>
            <a:r>
              <a:rPr lang="en-US" dirty="0" err="1"/>
              <a:t>sog'liqni</a:t>
            </a:r>
            <a:r>
              <a:rPr lang="en-US" dirty="0"/>
              <a:t> </a:t>
            </a:r>
            <a:r>
              <a:rPr lang="en-US" dirty="0" err="1"/>
              <a:t>saqlash</a:t>
            </a:r>
            <a:r>
              <a:rPr lang="en-US" dirty="0"/>
              <a:t> </a:t>
            </a:r>
            <a:r>
              <a:rPr lang="en-US" dirty="0" err="1"/>
              <a:t>inqirozi</a:t>
            </a:r>
            <a:r>
              <a:rPr lang="en-US" dirty="0"/>
              <a:t>, </a:t>
            </a:r>
            <a:r>
              <a:rPr lang="en-US" dirty="0" err="1"/>
              <a:t>qashshoqlik</a:t>
            </a:r>
            <a:r>
              <a:rPr lang="en-US" dirty="0"/>
              <a:t>) </a:t>
            </a:r>
            <a:r>
              <a:rPr lang="en-US" dirty="0" err="1"/>
              <a:t>tadqiqot</a:t>
            </a:r>
            <a:r>
              <a:rPr lang="en-US" dirty="0"/>
              <a:t>, </a:t>
            </a:r>
            <a:r>
              <a:rPr lang="en-US" dirty="0" err="1"/>
              <a:t>siyosat</a:t>
            </a:r>
            <a:r>
              <a:rPr lang="en-US" dirty="0"/>
              <a:t> </a:t>
            </a:r>
            <a:r>
              <a:rPr lang="en-US" dirty="0" err="1"/>
              <a:t>ta'siri</a:t>
            </a:r>
            <a:r>
              <a:rPr lang="en-US" dirty="0"/>
              <a:t> </a:t>
            </a:r>
            <a:r>
              <a:rPr lang="en-US" dirty="0" err="1"/>
              <a:t>va</a:t>
            </a:r>
            <a:r>
              <a:rPr lang="en-US" dirty="0"/>
              <a:t> </a:t>
            </a:r>
            <a:r>
              <a:rPr lang="en-US" dirty="0" err="1"/>
              <a:t>hamkorliklar</a:t>
            </a:r>
            <a:r>
              <a:rPr lang="en-US" dirty="0"/>
              <a:t> </a:t>
            </a:r>
            <a:r>
              <a:rPr lang="en-US" dirty="0" err="1"/>
              <a:t>orqali</a:t>
            </a:r>
            <a:r>
              <a:rPr lang="en-US" dirty="0"/>
              <a:t> </a:t>
            </a:r>
            <a:r>
              <a:rPr lang="en-US" dirty="0" err="1"/>
              <a:t>hal</a:t>
            </a:r>
            <a:r>
              <a:rPr lang="en-US" dirty="0"/>
              <a:t> </a:t>
            </a:r>
            <a:r>
              <a:rPr lang="en-US" dirty="0" err="1"/>
              <a:t>qilishda</a:t>
            </a:r>
            <a:r>
              <a:rPr lang="en-US" dirty="0"/>
              <a:t> </a:t>
            </a:r>
            <a:r>
              <a:rPr lang="en-US" dirty="0" err="1"/>
              <a:t>etakchidir</a:t>
            </a:r>
            <a:r>
              <a:rPr lang="en-US" dirty="0"/>
              <a:t>.</a:t>
            </a:r>
          </a:p>
          <a:p>
            <a:pPr marL="742950" lvl="1" indent="-285750">
              <a:buFont typeface="+mj-lt"/>
              <a:buAutoNum type="arabicPeriod"/>
            </a:pPr>
            <a:endParaRPr lang="en-US" dirty="0"/>
          </a:p>
        </p:txBody>
      </p:sp>
      <p:sp>
        <p:nvSpPr>
          <p:cNvPr id="4" name="Номер слайда 3"/>
          <p:cNvSpPr>
            <a:spLocks noGrp="1"/>
          </p:cNvSpPr>
          <p:nvPr>
            <p:ph type="sldNum" sz="quarter" idx="5"/>
          </p:nvPr>
        </p:nvSpPr>
        <p:spPr/>
        <p:txBody>
          <a:bodyPr/>
          <a:lstStyle/>
          <a:p>
            <a:fld id="{5AA46BEE-5574-412B-B498-3788E435FB52}" type="slidenum">
              <a:rPr lang="en-US" smtClean="0"/>
              <a:pPr/>
              <a:t>13</a:t>
            </a:fld>
            <a:endParaRPr lang="en-US"/>
          </a:p>
        </p:txBody>
      </p:sp>
    </p:spTree>
    <p:extLst>
      <p:ext uri="{BB962C8B-B14F-4D97-AF65-F5344CB8AC3E}">
        <p14:creationId xmlns:p14="http://schemas.microsoft.com/office/powerpoint/2010/main" val="42462009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b="1" dirty="0" err="1"/>
              <a:t>Nima</a:t>
            </a:r>
            <a:r>
              <a:rPr lang="en-US" b="1" dirty="0"/>
              <a:t> </a:t>
            </a:r>
            <a:r>
              <a:rPr lang="en-US" b="1" dirty="0" err="1"/>
              <a:t>uchun</a:t>
            </a:r>
            <a:r>
              <a:rPr lang="en-US" b="1" dirty="0"/>
              <a:t> </a:t>
            </a:r>
            <a:r>
              <a:rPr lang="en-US" b="1" dirty="0" err="1"/>
              <a:t>bu</a:t>
            </a:r>
            <a:r>
              <a:rPr lang="en-US" b="1" dirty="0"/>
              <a:t> </a:t>
            </a:r>
            <a:r>
              <a:rPr lang="en-US" b="1" dirty="0" err="1"/>
              <a:t>muhim</a:t>
            </a:r>
            <a:r>
              <a:rPr lang="en-US" dirty="0"/>
              <a:t>:</a:t>
            </a:r>
          </a:p>
          <a:p>
            <a:pPr>
              <a:buFont typeface="Arial" panose="020B0604020202020204" pitchFamily="34" charset="0"/>
              <a:buChar char="•"/>
            </a:pPr>
            <a:r>
              <a:rPr lang="en-US" dirty="0" err="1"/>
              <a:t>Universitetlar</a:t>
            </a:r>
            <a:r>
              <a:rPr lang="en-US" dirty="0"/>
              <a:t> </a:t>
            </a:r>
            <a:r>
              <a:rPr lang="en-US" dirty="0" err="1"/>
              <a:t>jamiyat</a:t>
            </a:r>
            <a:r>
              <a:rPr lang="en-US" dirty="0"/>
              <a:t> </a:t>
            </a:r>
            <a:r>
              <a:rPr lang="en-US" dirty="0" err="1"/>
              <a:t>tizimining</a:t>
            </a:r>
            <a:r>
              <a:rPr lang="en-US" dirty="0"/>
              <a:t> </a:t>
            </a:r>
            <a:r>
              <a:rPr lang="en-US" dirty="0" err="1"/>
              <a:t>bir</a:t>
            </a:r>
            <a:r>
              <a:rPr lang="en-US" dirty="0"/>
              <a:t> </a:t>
            </a:r>
            <a:r>
              <a:rPr lang="en-US" dirty="0" err="1"/>
              <a:t>qismi</a:t>
            </a:r>
            <a:r>
              <a:rPr lang="en-US" dirty="0"/>
              <a:t> </a:t>
            </a:r>
            <a:r>
              <a:rPr lang="en-US" dirty="0" err="1"/>
              <a:t>bo'lib</a:t>
            </a:r>
            <a:r>
              <a:rPr lang="en-US" dirty="0"/>
              <a:t>, </a:t>
            </a:r>
            <a:r>
              <a:rPr lang="en-US" dirty="0" err="1"/>
              <a:t>ta'lim</a:t>
            </a:r>
            <a:r>
              <a:rPr lang="en-US" dirty="0"/>
              <a:t>, </a:t>
            </a:r>
            <a:r>
              <a:rPr lang="en-US" dirty="0" err="1"/>
              <a:t>tadqiqot</a:t>
            </a:r>
            <a:r>
              <a:rPr lang="en-US" dirty="0"/>
              <a:t> </a:t>
            </a:r>
            <a:r>
              <a:rPr lang="en-US" dirty="0" err="1"/>
              <a:t>va</a:t>
            </a:r>
            <a:r>
              <a:rPr lang="en-US" dirty="0"/>
              <a:t> </a:t>
            </a:r>
            <a:r>
              <a:rPr lang="en-US" dirty="0" err="1"/>
              <a:t>jamiyat</a:t>
            </a:r>
            <a:r>
              <a:rPr lang="en-US" dirty="0"/>
              <a:t> </a:t>
            </a:r>
            <a:r>
              <a:rPr lang="en-US" dirty="0" err="1"/>
              <a:t>bilan</a:t>
            </a:r>
            <a:r>
              <a:rPr lang="en-US" dirty="0"/>
              <a:t> </a:t>
            </a:r>
            <a:r>
              <a:rPr lang="en-US" dirty="0" err="1"/>
              <a:t>aloqalarni</a:t>
            </a:r>
            <a:r>
              <a:rPr lang="en-US" dirty="0"/>
              <a:t> </a:t>
            </a:r>
            <a:r>
              <a:rPr lang="en-US" dirty="0" err="1"/>
              <a:t>rivojlantirish</a:t>
            </a:r>
            <a:r>
              <a:rPr lang="en-US" dirty="0"/>
              <a:t> </a:t>
            </a:r>
            <a:r>
              <a:rPr lang="en-US" dirty="0" err="1"/>
              <a:t>orqali</a:t>
            </a:r>
            <a:r>
              <a:rPr lang="en-US" dirty="0"/>
              <a:t> </a:t>
            </a:r>
            <a:r>
              <a:rPr lang="en-US" dirty="0" err="1"/>
              <a:t>jamiyat</a:t>
            </a:r>
            <a:r>
              <a:rPr lang="en-US" dirty="0"/>
              <a:t> </a:t>
            </a:r>
            <a:r>
              <a:rPr lang="en-US" dirty="0" err="1"/>
              <a:t>farovonligiga</a:t>
            </a:r>
            <a:r>
              <a:rPr lang="en-US" dirty="0"/>
              <a:t> </a:t>
            </a:r>
            <a:r>
              <a:rPr lang="en-US" dirty="0" err="1"/>
              <a:t>hissa</a:t>
            </a:r>
            <a:r>
              <a:rPr lang="en-US" dirty="0"/>
              <a:t> </a:t>
            </a:r>
            <a:r>
              <a:rPr lang="en-US" dirty="0" err="1"/>
              <a:t>qo'shishi</a:t>
            </a:r>
            <a:r>
              <a:rPr lang="en-US" dirty="0"/>
              <a:t> </a:t>
            </a:r>
            <a:r>
              <a:rPr lang="en-US" dirty="0" err="1"/>
              <a:t>kerak</a:t>
            </a:r>
            <a:r>
              <a:rPr lang="en-US" dirty="0"/>
              <a:t>.</a:t>
            </a:r>
          </a:p>
          <a:p>
            <a:r>
              <a:rPr lang="en-US" b="1" dirty="0" err="1"/>
              <a:t>Asosiy</a:t>
            </a:r>
            <a:r>
              <a:rPr lang="en-US" b="1" dirty="0"/>
              <a:t> </a:t>
            </a:r>
            <a:r>
              <a:rPr lang="en-US" b="1" dirty="0" err="1"/>
              <a:t>aloqalar</a:t>
            </a:r>
            <a:r>
              <a:rPr lang="en-US" b="1" dirty="0"/>
              <a:t> </a:t>
            </a:r>
            <a:r>
              <a:rPr lang="en-US" b="1" dirty="0" err="1"/>
              <a:t>sohalari</a:t>
            </a:r>
            <a:r>
              <a:rPr lang="en-US" dirty="0"/>
              <a:t>:</a:t>
            </a:r>
          </a:p>
          <a:p>
            <a:pPr>
              <a:buFont typeface="+mj-lt"/>
              <a:buAutoNum type="arabicPeriod"/>
            </a:pPr>
            <a:r>
              <a:rPr lang="en-US" b="1" dirty="0" err="1"/>
              <a:t>Bilimlarni</a:t>
            </a:r>
            <a:r>
              <a:rPr lang="en-US" b="1" dirty="0"/>
              <a:t> </a:t>
            </a:r>
            <a:r>
              <a:rPr lang="en-US" b="1" dirty="0" err="1"/>
              <a:t>uzatish</a:t>
            </a:r>
            <a:r>
              <a:rPr lang="en-US" dirty="0"/>
              <a:t>:</a:t>
            </a:r>
          </a:p>
          <a:p>
            <a:pPr marL="742950" lvl="1" indent="-285750">
              <a:buFont typeface="+mj-lt"/>
              <a:buAutoNum type="arabicPeriod"/>
            </a:pPr>
            <a:r>
              <a:rPr lang="en-US" dirty="0" err="1"/>
              <a:t>Universitetlar</a:t>
            </a:r>
            <a:r>
              <a:rPr lang="en-US" dirty="0"/>
              <a:t> </a:t>
            </a:r>
            <a:r>
              <a:rPr lang="en-US" dirty="0" err="1"/>
              <a:t>jamiyatdagi</a:t>
            </a:r>
            <a:r>
              <a:rPr lang="en-US" dirty="0"/>
              <a:t> </a:t>
            </a:r>
            <a:r>
              <a:rPr lang="en-US" dirty="0" err="1"/>
              <a:t>muammolarni</a:t>
            </a:r>
            <a:r>
              <a:rPr lang="en-US" dirty="0"/>
              <a:t> </a:t>
            </a:r>
            <a:r>
              <a:rPr lang="en-US" dirty="0" err="1"/>
              <a:t>hal</a:t>
            </a:r>
            <a:r>
              <a:rPr lang="en-US" dirty="0"/>
              <a:t> </a:t>
            </a:r>
            <a:r>
              <a:rPr lang="en-US" dirty="0" err="1"/>
              <a:t>qilish</a:t>
            </a:r>
            <a:r>
              <a:rPr lang="en-US" dirty="0"/>
              <a:t> </a:t>
            </a:r>
            <a:r>
              <a:rPr lang="en-US" dirty="0" err="1"/>
              <a:t>uchun</a:t>
            </a:r>
            <a:r>
              <a:rPr lang="en-US" dirty="0"/>
              <a:t> </a:t>
            </a:r>
            <a:r>
              <a:rPr lang="en-US" dirty="0" err="1"/>
              <a:t>tadqiqot</a:t>
            </a:r>
            <a:r>
              <a:rPr lang="en-US" dirty="0"/>
              <a:t> </a:t>
            </a:r>
            <a:r>
              <a:rPr lang="en-US" dirty="0" err="1"/>
              <a:t>olib</a:t>
            </a:r>
            <a:r>
              <a:rPr lang="en-US" dirty="0"/>
              <a:t> </a:t>
            </a:r>
            <a:r>
              <a:rPr lang="en-US" dirty="0" err="1"/>
              <a:t>boradilar</a:t>
            </a:r>
            <a:r>
              <a:rPr lang="en-US" dirty="0"/>
              <a:t>, </a:t>
            </a:r>
            <a:r>
              <a:rPr lang="en-US" dirty="0" err="1"/>
              <a:t>masalan</a:t>
            </a:r>
            <a:r>
              <a:rPr lang="en-US" dirty="0"/>
              <a:t>, </a:t>
            </a:r>
            <a:r>
              <a:rPr lang="en-US" dirty="0" err="1"/>
              <a:t>iqlim</a:t>
            </a:r>
            <a:r>
              <a:rPr lang="en-US" dirty="0"/>
              <a:t> </a:t>
            </a:r>
            <a:r>
              <a:rPr lang="en-US" dirty="0" err="1"/>
              <a:t>o'zgarishi</a:t>
            </a:r>
            <a:r>
              <a:rPr lang="en-US" dirty="0"/>
              <a:t> </a:t>
            </a:r>
            <a:r>
              <a:rPr lang="en-US" dirty="0" err="1"/>
              <a:t>va</a:t>
            </a:r>
            <a:r>
              <a:rPr lang="en-US" dirty="0"/>
              <a:t> </a:t>
            </a:r>
            <a:r>
              <a:rPr lang="en-US" dirty="0" err="1"/>
              <a:t>sog'liqni</a:t>
            </a:r>
            <a:r>
              <a:rPr lang="en-US" dirty="0"/>
              <a:t> </a:t>
            </a:r>
            <a:r>
              <a:rPr lang="en-US" dirty="0" err="1"/>
              <a:t>saqlash</a:t>
            </a:r>
            <a:r>
              <a:rPr lang="en-US" dirty="0"/>
              <a:t> </a:t>
            </a:r>
            <a:r>
              <a:rPr lang="en-US" dirty="0" err="1"/>
              <a:t>yechimlari</a:t>
            </a:r>
            <a:r>
              <a:rPr lang="en-US" dirty="0"/>
              <a:t>.</a:t>
            </a:r>
          </a:p>
          <a:p>
            <a:pPr>
              <a:buFont typeface="+mj-lt"/>
              <a:buAutoNum type="arabicPeriod"/>
            </a:pPr>
            <a:r>
              <a:rPr lang="en-US" b="1" dirty="0" err="1"/>
              <a:t>Jamiyat</a:t>
            </a:r>
            <a:r>
              <a:rPr lang="en-US" b="1" dirty="0"/>
              <a:t> </a:t>
            </a:r>
            <a:r>
              <a:rPr lang="en-US" b="1" dirty="0" err="1"/>
              <a:t>xizmati</a:t>
            </a:r>
            <a:r>
              <a:rPr lang="en-US" dirty="0"/>
              <a:t>:</a:t>
            </a:r>
          </a:p>
          <a:p>
            <a:pPr marL="742950" lvl="1" indent="-285750">
              <a:buFont typeface="+mj-lt"/>
              <a:buAutoNum type="arabicPeriod"/>
            </a:pPr>
            <a:r>
              <a:rPr lang="en-US" dirty="0" err="1"/>
              <a:t>Universitetlar</a:t>
            </a:r>
            <a:r>
              <a:rPr lang="en-US" dirty="0"/>
              <a:t> </a:t>
            </a:r>
            <a:r>
              <a:rPr lang="en-US" dirty="0" err="1"/>
              <a:t>ko'pincha</a:t>
            </a:r>
            <a:r>
              <a:rPr lang="en-US" dirty="0"/>
              <a:t> </a:t>
            </a:r>
            <a:r>
              <a:rPr lang="en-US" dirty="0" err="1"/>
              <a:t>jamiyat</a:t>
            </a:r>
            <a:r>
              <a:rPr lang="en-US" dirty="0"/>
              <a:t> </a:t>
            </a:r>
            <a:r>
              <a:rPr lang="en-US" dirty="0" err="1"/>
              <a:t>xizmati</a:t>
            </a:r>
            <a:r>
              <a:rPr lang="en-US" dirty="0"/>
              <a:t> </a:t>
            </a:r>
            <a:r>
              <a:rPr lang="en-US" dirty="0" err="1"/>
              <a:t>dasturlarini</a:t>
            </a:r>
            <a:r>
              <a:rPr lang="en-US" dirty="0"/>
              <a:t> </a:t>
            </a:r>
            <a:r>
              <a:rPr lang="en-US" dirty="0" err="1"/>
              <a:t>o'tkazadilar</a:t>
            </a:r>
            <a:r>
              <a:rPr lang="en-US" dirty="0"/>
              <a:t>, </a:t>
            </a:r>
            <a:r>
              <a:rPr lang="en-US" dirty="0" err="1"/>
              <a:t>kam</a:t>
            </a:r>
            <a:r>
              <a:rPr lang="en-US" dirty="0"/>
              <a:t> </a:t>
            </a:r>
            <a:r>
              <a:rPr lang="en-US" dirty="0" err="1"/>
              <a:t>ta'minlangan</a:t>
            </a:r>
            <a:r>
              <a:rPr lang="en-US" dirty="0"/>
              <a:t> </a:t>
            </a:r>
            <a:r>
              <a:rPr lang="en-US" dirty="0" err="1"/>
              <a:t>aholi</a:t>
            </a:r>
            <a:r>
              <a:rPr lang="en-US" dirty="0"/>
              <a:t> </a:t>
            </a:r>
            <a:r>
              <a:rPr lang="en-US" dirty="0" err="1"/>
              <a:t>guruhlariga</a:t>
            </a:r>
            <a:r>
              <a:rPr lang="en-US" dirty="0"/>
              <a:t> </a:t>
            </a:r>
            <a:r>
              <a:rPr lang="en-US" dirty="0" err="1"/>
              <a:t>yordam</a:t>
            </a:r>
            <a:r>
              <a:rPr lang="en-US" dirty="0"/>
              <a:t> </a:t>
            </a:r>
            <a:r>
              <a:rPr lang="en-US" dirty="0" err="1"/>
              <a:t>beradilar</a:t>
            </a:r>
            <a:r>
              <a:rPr lang="en-US" dirty="0"/>
              <a:t> </a:t>
            </a:r>
            <a:r>
              <a:rPr lang="en-US" dirty="0" err="1"/>
              <a:t>yoki</a:t>
            </a:r>
            <a:r>
              <a:rPr lang="en-US" dirty="0"/>
              <a:t> </a:t>
            </a:r>
            <a:r>
              <a:rPr lang="en-US" dirty="0" err="1"/>
              <a:t>mahalliy</a:t>
            </a:r>
            <a:r>
              <a:rPr lang="en-US" dirty="0"/>
              <a:t> </a:t>
            </a:r>
            <a:r>
              <a:rPr lang="en-US" dirty="0" err="1"/>
              <a:t>muammolarni</a:t>
            </a:r>
            <a:r>
              <a:rPr lang="en-US" dirty="0"/>
              <a:t> </a:t>
            </a:r>
            <a:r>
              <a:rPr lang="en-US" dirty="0" err="1"/>
              <a:t>hal</a:t>
            </a:r>
            <a:r>
              <a:rPr lang="en-US" dirty="0"/>
              <a:t> </a:t>
            </a:r>
            <a:r>
              <a:rPr lang="en-US" dirty="0" err="1"/>
              <a:t>qilishda</a:t>
            </a:r>
            <a:r>
              <a:rPr lang="en-US" dirty="0"/>
              <a:t> </a:t>
            </a:r>
            <a:r>
              <a:rPr lang="en-US" dirty="0" err="1"/>
              <a:t>ishtirok</a:t>
            </a:r>
            <a:r>
              <a:rPr lang="en-US" dirty="0"/>
              <a:t> </a:t>
            </a:r>
            <a:r>
              <a:rPr lang="en-US" dirty="0" err="1"/>
              <a:t>etadilar</a:t>
            </a:r>
            <a:r>
              <a:rPr lang="en-US" dirty="0"/>
              <a:t>.</a:t>
            </a:r>
          </a:p>
          <a:p>
            <a:pPr>
              <a:buFont typeface="+mj-lt"/>
              <a:buAutoNum type="arabicPeriod"/>
            </a:pPr>
            <a:r>
              <a:rPr lang="en-US" b="1" dirty="0" err="1"/>
              <a:t>Ijtimoiy</a:t>
            </a:r>
            <a:r>
              <a:rPr lang="en-US" b="1" dirty="0"/>
              <a:t> </a:t>
            </a:r>
            <a:r>
              <a:rPr lang="en-US" b="1" dirty="0" err="1"/>
              <a:t>mas'uliyat</a:t>
            </a:r>
            <a:r>
              <a:rPr lang="en-US" dirty="0"/>
              <a:t>:</a:t>
            </a:r>
          </a:p>
          <a:p>
            <a:pPr marL="742950" lvl="1" indent="-285750">
              <a:buFont typeface="+mj-lt"/>
              <a:buAutoNum type="arabicPeriod"/>
            </a:pPr>
            <a:r>
              <a:rPr lang="en-US" dirty="0" err="1"/>
              <a:t>Universitetlar</a:t>
            </a:r>
            <a:r>
              <a:rPr lang="en-US" dirty="0"/>
              <a:t> </a:t>
            </a:r>
            <a:r>
              <a:rPr lang="en-US" dirty="0" err="1"/>
              <a:t>ijtimoiy</a:t>
            </a:r>
            <a:r>
              <a:rPr lang="en-US" dirty="0"/>
              <a:t> </a:t>
            </a:r>
            <a:r>
              <a:rPr lang="en-US" dirty="0" err="1"/>
              <a:t>o'zgarishlarni</a:t>
            </a:r>
            <a:r>
              <a:rPr lang="en-US" dirty="0"/>
              <a:t> </a:t>
            </a:r>
            <a:r>
              <a:rPr lang="en-US" dirty="0" err="1"/>
              <a:t>rivojlantirish</a:t>
            </a:r>
            <a:r>
              <a:rPr lang="en-US" dirty="0"/>
              <a:t> </a:t>
            </a:r>
            <a:r>
              <a:rPr lang="en-US" dirty="0" err="1"/>
              <a:t>va</a:t>
            </a:r>
            <a:r>
              <a:rPr lang="en-US" dirty="0"/>
              <a:t> </a:t>
            </a:r>
            <a:r>
              <a:rPr lang="en-US" dirty="0" err="1"/>
              <a:t>madaniy</a:t>
            </a:r>
            <a:r>
              <a:rPr lang="en-US" dirty="0"/>
              <a:t> </a:t>
            </a:r>
            <a:r>
              <a:rPr lang="en-US" dirty="0" err="1"/>
              <a:t>taraqqiyotga</a:t>
            </a:r>
            <a:r>
              <a:rPr lang="en-US" dirty="0"/>
              <a:t> </a:t>
            </a:r>
            <a:r>
              <a:rPr lang="en-US" dirty="0" err="1"/>
              <a:t>yordam</a:t>
            </a:r>
            <a:r>
              <a:rPr lang="en-US" dirty="0"/>
              <a:t> </a:t>
            </a:r>
            <a:r>
              <a:rPr lang="en-US" dirty="0" err="1"/>
              <a:t>berish</a:t>
            </a:r>
            <a:r>
              <a:rPr lang="en-US" dirty="0"/>
              <a:t> </a:t>
            </a:r>
            <a:r>
              <a:rPr lang="en-US" dirty="0" err="1"/>
              <a:t>uchun</a:t>
            </a:r>
            <a:r>
              <a:rPr lang="en-US" dirty="0"/>
              <a:t> </a:t>
            </a:r>
            <a:r>
              <a:rPr lang="en-US" dirty="0" err="1"/>
              <a:t>jamoat</a:t>
            </a:r>
            <a:r>
              <a:rPr lang="en-US" dirty="0"/>
              <a:t> </a:t>
            </a:r>
            <a:r>
              <a:rPr lang="en-US" dirty="0" err="1"/>
              <a:t>dasturlarini</a:t>
            </a:r>
            <a:r>
              <a:rPr lang="en-US" dirty="0"/>
              <a:t>, </a:t>
            </a:r>
            <a:r>
              <a:rPr lang="en-US" dirty="0" err="1"/>
              <a:t>tadbirlarini</a:t>
            </a:r>
            <a:r>
              <a:rPr lang="en-US" dirty="0"/>
              <a:t> </a:t>
            </a:r>
            <a:r>
              <a:rPr lang="en-US" dirty="0" err="1"/>
              <a:t>va</a:t>
            </a:r>
            <a:r>
              <a:rPr lang="en-US" dirty="0"/>
              <a:t> </a:t>
            </a:r>
            <a:r>
              <a:rPr lang="en-US" dirty="0" err="1"/>
              <a:t>ijtimoiy</a:t>
            </a:r>
            <a:r>
              <a:rPr lang="en-US" dirty="0"/>
              <a:t> </a:t>
            </a:r>
            <a:r>
              <a:rPr lang="en-US" dirty="0" err="1"/>
              <a:t>tashabbuslarni</a:t>
            </a:r>
            <a:r>
              <a:rPr lang="en-US" dirty="0"/>
              <a:t> </a:t>
            </a:r>
            <a:r>
              <a:rPr lang="en-US" dirty="0" err="1"/>
              <a:t>amalga</a:t>
            </a:r>
            <a:r>
              <a:rPr lang="en-US" dirty="0"/>
              <a:t> </a:t>
            </a:r>
            <a:r>
              <a:rPr lang="en-US" dirty="0" err="1"/>
              <a:t>oshiradilar</a:t>
            </a:r>
            <a:r>
              <a:rPr lang="en-US" dirty="0"/>
              <a:t>.</a:t>
            </a:r>
          </a:p>
          <a:p>
            <a:pPr>
              <a:buFont typeface="Arial" panose="020B0604020202020204" pitchFamily="34" charset="0"/>
              <a:buChar char="•"/>
            </a:pPr>
            <a:r>
              <a:rPr lang="en-US" b="1" dirty="0" err="1"/>
              <a:t>Ta'lim</a:t>
            </a:r>
            <a:r>
              <a:rPr lang="en-US" b="1" dirty="0"/>
              <a:t> </a:t>
            </a:r>
            <a:r>
              <a:rPr lang="en-US" b="1" dirty="0" err="1"/>
              <a:t>va</a:t>
            </a:r>
            <a:r>
              <a:rPr lang="en-US" b="1" dirty="0"/>
              <a:t> </a:t>
            </a:r>
            <a:r>
              <a:rPr lang="en-US" b="1" dirty="0" err="1"/>
              <a:t>malaka</a:t>
            </a:r>
            <a:r>
              <a:rPr lang="en-US" b="1" dirty="0"/>
              <a:t> </a:t>
            </a:r>
            <a:r>
              <a:rPr lang="en-US" b="1" dirty="0" err="1"/>
              <a:t>rivojlantirish</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talabalarga</a:t>
            </a:r>
            <a:r>
              <a:rPr lang="en-US" dirty="0"/>
              <a:t> </a:t>
            </a:r>
            <a:r>
              <a:rPr lang="en-US" dirty="0" err="1"/>
              <a:t>kasblarini</a:t>
            </a:r>
            <a:r>
              <a:rPr lang="en-US" dirty="0"/>
              <a:t> </a:t>
            </a:r>
            <a:r>
              <a:rPr lang="en-US" dirty="0" err="1"/>
              <a:t>tayyorlash</a:t>
            </a:r>
            <a:r>
              <a:rPr lang="en-US" dirty="0"/>
              <a:t>, </a:t>
            </a:r>
            <a:r>
              <a:rPr lang="en-US" dirty="0" err="1"/>
              <a:t>tanqidiy</a:t>
            </a:r>
            <a:r>
              <a:rPr lang="en-US" dirty="0"/>
              <a:t> </a:t>
            </a:r>
            <a:r>
              <a:rPr lang="en-US" dirty="0" err="1"/>
              <a:t>fikrlashni</a:t>
            </a:r>
            <a:r>
              <a:rPr lang="en-US" dirty="0"/>
              <a:t> </a:t>
            </a:r>
            <a:r>
              <a:rPr lang="en-US" dirty="0" err="1"/>
              <a:t>rivojlantirish</a:t>
            </a:r>
            <a:r>
              <a:rPr lang="en-US" dirty="0"/>
              <a:t> </a:t>
            </a:r>
            <a:r>
              <a:rPr lang="en-US" dirty="0" err="1"/>
              <a:t>va</a:t>
            </a:r>
            <a:r>
              <a:rPr lang="en-US" dirty="0"/>
              <a:t> </a:t>
            </a:r>
            <a:r>
              <a:rPr lang="en-US" dirty="0" err="1"/>
              <a:t>kelajakdagi</a:t>
            </a:r>
            <a:r>
              <a:rPr lang="en-US" dirty="0"/>
              <a:t> </a:t>
            </a:r>
            <a:r>
              <a:rPr lang="en-US" dirty="0" err="1"/>
              <a:t>ish</a:t>
            </a:r>
            <a:r>
              <a:rPr lang="en-US" dirty="0"/>
              <a:t> </a:t>
            </a:r>
            <a:r>
              <a:rPr lang="en-US" dirty="0" err="1"/>
              <a:t>kuchiga</a:t>
            </a:r>
            <a:r>
              <a:rPr lang="en-US" dirty="0"/>
              <a:t> </a:t>
            </a:r>
            <a:r>
              <a:rPr lang="en-US" dirty="0" err="1"/>
              <a:t>zarur</a:t>
            </a:r>
            <a:r>
              <a:rPr lang="en-US" dirty="0"/>
              <a:t> </a:t>
            </a:r>
            <a:r>
              <a:rPr lang="en-US" dirty="0" err="1"/>
              <a:t>bo'lgan</a:t>
            </a:r>
            <a:r>
              <a:rPr lang="en-US" dirty="0"/>
              <a:t> </a:t>
            </a:r>
            <a:r>
              <a:rPr lang="en-US" dirty="0" err="1"/>
              <a:t>ko'nikmalarni</a:t>
            </a:r>
            <a:r>
              <a:rPr lang="en-US" dirty="0"/>
              <a:t> </a:t>
            </a:r>
            <a:r>
              <a:rPr lang="en-US" dirty="0" err="1"/>
              <a:t>taqdim</a:t>
            </a:r>
            <a:r>
              <a:rPr lang="en-US" dirty="0"/>
              <a:t> </a:t>
            </a:r>
            <a:r>
              <a:rPr lang="en-US" dirty="0" err="1"/>
              <a:t>etadi</a:t>
            </a:r>
            <a:r>
              <a:rPr lang="en-US" dirty="0"/>
              <a:t>.</a:t>
            </a:r>
          </a:p>
          <a:p>
            <a:pPr>
              <a:buFont typeface="Arial" panose="020B0604020202020204" pitchFamily="34" charset="0"/>
              <a:buChar char="•"/>
            </a:pPr>
            <a:r>
              <a:rPr lang="en-US" b="1" dirty="0" err="1"/>
              <a:t>Tadqiqot</a:t>
            </a:r>
            <a:r>
              <a:rPr lang="en-US" b="1" dirty="0"/>
              <a:t> </a:t>
            </a:r>
            <a:r>
              <a:rPr lang="en-US" b="1" dirty="0" err="1"/>
              <a:t>va</a:t>
            </a:r>
            <a:r>
              <a:rPr lang="en-US" b="1" dirty="0"/>
              <a:t> </a:t>
            </a:r>
            <a:r>
              <a:rPr lang="en-US" b="1" dirty="0" err="1"/>
              <a:t>innovatsiya</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jamiyat</a:t>
            </a:r>
            <a:r>
              <a:rPr lang="en-US" dirty="0"/>
              <a:t> </a:t>
            </a:r>
            <a:r>
              <a:rPr lang="en-US" dirty="0" err="1"/>
              <a:t>uchun</a:t>
            </a:r>
            <a:r>
              <a:rPr lang="en-US" dirty="0"/>
              <a:t> </a:t>
            </a:r>
            <a:r>
              <a:rPr lang="en-US" dirty="0" err="1"/>
              <a:t>foydali</a:t>
            </a:r>
            <a:r>
              <a:rPr lang="en-US" dirty="0"/>
              <a:t> </a:t>
            </a:r>
            <a:r>
              <a:rPr lang="en-US" dirty="0" err="1"/>
              <a:t>texnologik</a:t>
            </a:r>
            <a:r>
              <a:rPr lang="en-US" dirty="0"/>
              <a:t>, </a:t>
            </a:r>
            <a:r>
              <a:rPr lang="en-US" dirty="0" err="1"/>
              <a:t>tibbiy</a:t>
            </a:r>
            <a:r>
              <a:rPr lang="en-US" dirty="0"/>
              <a:t> </a:t>
            </a:r>
            <a:r>
              <a:rPr lang="en-US" dirty="0" err="1"/>
              <a:t>va</a:t>
            </a:r>
            <a:r>
              <a:rPr lang="en-US" dirty="0"/>
              <a:t> </a:t>
            </a:r>
            <a:r>
              <a:rPr lang="en-US" dirty="0" err="1"/>
              <a:t>ijtimoiy</a:t>
            </a:r>
            <a:r>
              <a:rPr lang="en-US" dirty="0"/>
              <a:t> </a:t>
            </a:r>
            <a:r>
              <a:rPr lang="en-US" dirty="0" err="1"/>
              <a:t>innovatsiyalarni</a:t>
            </a:r>
            <a:r>
              <a:rPr lang="en-US" dirty="0"/>
              <a:t> </a:t>
            </a:r>
            <a:r>
              <a:rPr lang="en-US" dirty="0" err="1"/>
              <a:t>yaratish</a:t>
            </a:r>
            <a:r>
              <a:rPr lang="en-US" dirty="0"/>
              <a:t> </a:t>
            </a:r>
            <a:r>
              <a:rPr lang="en-US" dirty="0" err="1"/>
              <a:t>uchun</a:t>
            </a:r>
            <a:r>
              <a:rPr lang="en-US" dirty="0"/>
              <a:t> </a:t>
            </a:r>
            <a:r>
              <a:rPr lang="en-US" dirty="0" err="1"/>
              <a:t>tadqiqot</a:t>
            </a:r>
            <a:r>
              <a:rPr lang="en-US" dirty="0"/>
              <a:t> </a:t>
            </a:r>
            <a:r>
              <a:rPr lang="en-US" dirty="0" err="1"/>
              <a:t>olib</a:t>
            </a:r>
            <a:r>
              <a:rPr lang="en-US" dirty="0"/>
              <a:t> </a:t>
            </a:r>
            <a:r>
              <a:rPr lang="en-US" dirty="0" err="1"/>
              <a:t>boradilar</a:t>
            </a:r>
            <a:r>
              <a:rPr lang="en-US" dirty="0"/>
              <a:t>.</a:t>
            </a:r>
          </a:p>
          <a:p>
            <a:pPr>
              <a:buFont typeface="Arial" panose="020B0604020202020204" pitchFamily="34" charset="0"/>
              <a:buChar char="•"/>
            </a:pPr>
            <a:r>
              <a:rPr lang="en-US" b="1" dirty="0" err="1"/>
              <a:t>Iqtisodiy</a:t>
            </a:r>
            <a:r>
              <a:rPr lang="en-US" b="1" dirty="0"/>
              <a:t> </a:t>
            </a:r>
            <a:r>
              <a:rPr lang="en-US" b="1" dirty="0" err="1"/>
              <a:t>ta'sir</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mahalliy</a:t>
            </a:r>
            <a:r>
              <a:rPr lang="en-US" dirty="0"/>
              <a:t> </a:t>
            </a:r>
            <a:r>
              <a:rPr lang="en-US" dirty="0" err="1"/>
              <a:t>va</a:t>
            </a:r>
            <a:r>
              <a:rPr lang="en-US" dirty="0"/>
              <a:t> </a:t>
            </a:r>
            <a:r>
              <a:rPr lang="en-US" dirty="0" err="1"/>
              <a:t>milliy</a:t>
            </a:r>
            <a:r>
              <a:rPr lang="en-US" dirty="0"/>
              <a:t> </a:t>
            </a:r>
            <a:r>
              <a:rPr lang="en-US" dirty="0" err="1"/>
              <a:t>iqtisodiyotlarga</a:t>
            </a:r>
            <a:r>
              <a:rPr lang="en-US" dirty="0"/>
              <a:t> </a:t>
            </a:r>
            <a:r>
              <a:rPr lang="en-US" dirty="0" err="1"/>
              <a:t>ish</a:t>
            </a:r>
            <a:r>
              <a:rPr lang="en-US" dirty="0"/>
              <a:t> </a:t>
            </a:r>
            <a:r>
              <a:rPr lang="en-US" dirty="0" err="1"/>
              <a:t>o'rinlarini</a:t>
            </a:r>
            <a:r>
              <a:rPr lang="en-US" dirty="0"/>
              <a:t> </a:t>
            </a:r>
            <a:r>
              <a:rPr lang="en-US" dirty="0" err="1"/>
              <a:t>yaratish</a:t>
            </a:r>
            <a:r>
              <a:rPr lang="en-US" dirty="0"/>
              <a:t>, </a:t>
            </a:r>
            <a:r>
              <a:rPr lang="en-US" dirty="0" err="1"/>
              <a:t>innovatsiya</a:t>
            </a:r>
            <a:r>
              <a:rPr lang="en-US" dirty="0"/>
              <a:t> </a:t>
            </a:r>
            <a:r>
              <a:rPr lang="en-US" dirty="0" err="1"/>
              <a:t>va</a:t>
            </a:r>
            <a:r>
              <a:rPr lang="en-US" dirty="0"/>
              <a:t> </a:t>
            </a:r>
            <a:r>
              <a:rPr lang="en-US" dirty="0" err="1"/>
              <a:t>tadbirkorlik</a:t>
            </a:r>
            <a:r>
              <a:rPr lang="en-US" dirty="0"/>
              <a:t> </a:t>
            </a:r>
            <a:r>
              <a:rPr lang="en-US" dirty="0" err="1"/>
              <a:t>orqali</a:t>
            </a:r>
            <a:r>
              <a:rPr lang="en-US" dirty="0"/>
              <a:t> </a:t>
            </a:r>
            <a:r>
              <a:rPr lang="en-US" dirty="0" err="1"/>
              <a:t>katta</a:t>
            </a:r>
            <a:r>
              <a:rPr lang="en-US" dirty="0"/>
              <a:t> </a:t>
            </a:r>
            <a:r>
              <a:rPr lang="en-US" dirty="0" err="1"/>
              <a:t>hissa</a:t>
            </a:r>
            <a:r>
              <a:rPr lang="en-US" dirty="0"/>
              <a:t> </a:t>
            </a:r>
            <a:r>
              <a:rPr lang="en-US" dirty="0" err="1"/>
              <a:t>qo'shadilar</a:t>
            </a:r>
            <a:r>
              <a:rPr lang="en-US" dirty="0"/>
              <a:t>.</a:t>
            </a:r>
          </a:p>
          <a:p>
            <a:pPr>
              <a:buFont typeface="Arial" panose="020B0604020202020204" pitchFamily="34" charset="0"/>
              <a:buChar char="•"/>
            </a:pPr>
            <a:r>
              <a:rPr lang="en-US" b="1" dirty="0" err="1"/>
              <a:t>Ijtimoiy</a:t>
            </a:r>
            <a:r>
              <a:rPr lang="en-US" b="1" dirty="0"/>
              <a:t> </a:t>
            </a:r>
            <a:r>
              <a:rPr lang="en-US" b="1" dirty="0" err="1"/>
              <a:t>va</a:t>
            </a:r>
            <a:r>
              <a:rPr lang="en-US" b="1" dirty="0"/>
              <a:t> </a:t>
            </a:r>
            <a:r>
              <a:rPr lang="en-US" b="1" dirty="0" err="1"/>
              <a:t>madaniy</a:t>
            </a:r>
            <a:r>
              <a:rPr lang="en-US" b="1" dirty="0"/>
              <a:t> </a:t>
            </a:r>
            <a:r>
              <a:rPr lang="en-US" b="1" dirty="0" err="1"/>
              <a:t>rivojlanishga</a:t>
            </a:r>
            <a:r>
              <a:rPr lang="en-US" b="1" dirty="0"/>
              <a:t> </a:t>
            </a:r>
            <a:r>
              <a:rPr lang="en-US" b="1" dirty="0" err="1"/>
              <a:t>hissa</a:t>
            </a:r>
            <a:r>
              <a:rPr lang="en-US" b="1" dirty="0"/>
              <a:t> </a:t>
            </a:r>
            <a:r>
              <a:rPr lang="en-US" b="1" dirty="0" err="1"/>
              <a:t>qo'shish</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madaniy</a:t>
            </a:r>
            <a:r>
              <a:rPr lang="en-US" dirty="0"/>
              <a:t> </a:t>
            </a:r>
            <a:r>
              <a:rPr lang="en-US" dirty="0" err="1"/>
              <a:t>tadbirlar</a:t>
            </a:r>
            <a:r>
              <a:rPr lang="en-US" dirty="0"/>
              <a:t>, </a:t>
            </a:r>
            <a:r>
              <a:rPr lang="en-US" dirty="0" err="1"/>
              <a:t>ommaviy</a:t>
            </a:r>
            <a:r>
              <a:rPr lang="en-US" dirty="0"/>
              <a:t> </a:t>
            </a:r>
            <a:r>
              <a:rPr lang="en-US" dirty="0" err="1"/>
              <a:t>ma'ruzalar</a:t>
            </a:r>
            <a:r>
              <a:rPr lang="en-US" dirty="0"/>
              <a:t> </a:t>
            </a:r>
            <a:r>
              <a:rPr lang="en-US" dirty="0" err="1"/>
              <a:t>va</a:t>
            </a:r>
            <a:r>
              <a:rPr lang="en-US" dirty="0"/>
              <a:t> </a:t>
            </a:r>
            <a:r>
              <a:rPr lang="en-US" dirty="0" err="1"/>
              <a:t>jamiyat</a:t>
            </a:r>
            <a:r>
              <a:rPr lang="en-US" dirty="0"/>
              <a:t> </a:t>
            </a:r>
            <a:r>
              <a:rPr lang="en-US" dirty="0" err="1"/>
              <a:t>bilan</a:t>
            </a:r>
            <a:r>
              <a:rPr lang="en-US" dirty="0"/>
              <a:t> </a:t>
            </a:r>
            <a:r>
              <a:rPr lang="en-US" dirty="0" err="1"/>
              <a:t>aloqalar</a:t>
            </a:r>
            <a:r>
              <a:rPr lang="en-US" dirty="0"/>
              <a:t> </a:t>
            </a:r>
            <a:r>
              <a:rPr lang="en-US" dirty="0" err="1"/>
              <a:t>orqali</a:t>
            </a:r>
            <a:r>
              <a:rPr lang="en-US" dirty="0"/>
              <a:t> </a:t>
            </a:r>
            <a:r>
              <a:rPr lang="en-US" dirty="0" err="1"/>
              <a:t>jamiyat</a:t>
            </a:r>
            <a:r>
              <a:rPr lang="en-US" dirty="0"/>
              <a:t> </a:t>
            </a:r>
            <a:r>
              <a:rPr lang="en-US" dirty="0" err="1"/>
              <a:t>birdamligini</a:t>
            </a:r>
            <a:r>
              <a:rPr lang="en-US" dirty="0"/>
              <a:t> </a:t>
            </a:r>
            <a:r>
              <a:rPr lang="en-US" dirty="0" err="1"/>
              <a:t>va</a:t>
            </a:r>
            <a:r>
              <a:rPr lang="en-US" dirty="0"/>
              <a:t> </a:t>
            </a:r>
            <a:r>
              <a:rPr lang="en-US" dirty="0" err="1"/>
              <a:t>madaniy</a:t>
            </a:r>
            <a:r>
              <a:rPr lang="en-US" dirty="0"/>
              <a:t> </a:t>
            </a:r>
            <a:r>
              <a:rPr lang="en-US" dirty="0" err="1"/>
              <a:t>tushunishni</a:t>
            </a:r>
            <a:r>
              <a:rPr lang="en-US" dirty="0"/>
              <a:t> </a:t>
            </a:r>
            <a:r>
              <a:rPr lang="en-US" dirty="0" err="1"/>
              <a:t>rivojlantiradilar</a:t>
            </a:r>
            <a:r>
              <a:rPr lang="en-US" dirty="0"/>
              <a:t>.</a:t>
            </a:r>
          </a:p>
          <a:p>
            <a:pPr>
              <a:buFont typeface="Arial" panose="020B0604020202020204" pitchFamily="34" charset="0"/>
              <a:buChar char="•"/>
            </a:pPr>
            <a:r>
              <a:rPr lang="en-US" b="1" dirty="0" err="1"/>
              <a:t>Jamiyatdagi</a:t>
            </a:r>
            <a:r>
              <a:rPr lang="en-US" b="1" dirty="0"/>
              <a:t> </a:t>
            </a:r>
            <a:r>
              <a:rPr lang="en-US" b="1" dirty="0" err="1"/>
              <a:t>muammolarni</a:t>
            </a:r>
            <a:r>
              <a:rPr lang="en-US" b="1" dirty="0"/>
              <a:t> </a:t>
            </a:r>
            <a:r>
              <a:rPr lang="en-US" b="1" dirty="0" err="1"/>
              <a:t>hal</a:t>
            </a:r>
            <a:r>
              <a:rPr lang="en-US" b="1" dirty="0"/>
              <a:t> </a:t>
            </a:r>
            <a:r>
              <a:rPr lang="en-US" b="1" dirty="0" err="1"/>
              <a:t>qilish</a:t>
            </a:r>
            <a:r>
              <a:rPr lang="en-US" dirty="0"/>
              <a:t>:</a:t>
            </a:r>
          </a:p>
          <a:p>
            <a:pPr marL="742950" lvl="1" indent="-285750">
              <a:buFont typeface="Arial" panose="020B0604020202020204" pitchFamily="34" charset="0"/>
              <a:buChar char="•"/>
            </a:pPr>
            <a:r>
              <a:rPr lang="en-US" dirty="0" err="1"/>
              <a:t>Universitetlar</a:t>
            </a:r>
            <a:r>
              <a:rPr lang="en-US" dirty="0"/>
              <a:t> global </a:t>
            </a:r>
            <a:r>
              <a:rPr lang="en-US" dirty="0" err="1"/>
              <a:t>muammolarni</a:t>
            </a:r>
            <a:r>
              <a:rPr lang="en-US" dirty="0"/>
              <a:t> (</a:t>
            </a:r>
            <a:r>
              <a:rPr lang="en-US" dirty="0" err="1"/>
              <a:t>masalan</a:t>
            </a:r>
            <a:r>
              <a:rPr lang="en-US" dirty="0"/>
              <a:t>, </a:t>
            </a:r>
            <a:r>
              <a:rPr lang="en-US" dirty="0" err="1"/>
              <a:t>iqlim</a:t>
            </a:r>
            <a:r>
              <a:rPr lang="en-US" dirty="0"/>
              <a:t> </a:t>
            </a:r>
            <a:r>
              <a:rPr lang="en-US" dirty="0" err="1"/>
              <a:t>o'zgarishi</a:t>
            </a:r>
            <a:r>
              <a:rPr lang="en-US" dirty="0"/>
              <a:t>, </a:t>
            </a:r>
            <a:r>
              <a:rPr lang="en-US" dirty="0" err="1"/>
              <a:t>sog'liqni</a:t>
            </a:r>
            <a:r>
              <a:rPr lang="en-US" dirty="0"/>
              <a:t> </a:t>
            </a:r>
            <a:r>
              <a:rPr lang="en-US" dirty="0" err="1"/>
              <a:t>saqlash</a:t>
            </a:r>
            <a:r>
              <a:rPr lang="en-US" dirty="0"/>
              <a:t> </a:t>
            </a:r>
            <a:r>
              <a:rPr lang="en-US" dirty="0" err="1"/>
              <a:t>inqirozi</a:t>
            </a:r>
            <a:r>
              <a:rPr lang="en-US" dirty="0"/>
              <a:t>, </a:t>
            </a:r>
            <a:r>
              <a:rPr lang="en-US" dirty="0" err="1"/>
              <a:t>qashshoqlik</a:t>
            </a:r>
            <a:r>
              <a:rPr lang="en-US" dirty="0"/>
              <a:t>) </a:t>
            </a:r>
            <a:r>
              <a:rPr lang="en-US" dirty="0" err="1"/>
              <a:t>tadqiqot</a:t>
            </a:r>
            <a:r>
              <a:rPr lang="en-US" dirty="0"/>
              <a:t>, </a:t>
            </a:r>
            <a:r>
              <a:rPr lang="en-US" dirty="0" err="1"/>
              <a:t>siyosat</a:t>
            </a:r>
            <a:r>
              <a:rPr lang="en-US" dirty="0"/>
              <a:t> </a:t>
            </a:r>
            <a:r>
              <a:rPr lang="en-US" dirty="0" err="1"/>
              <a:t>ta'siri</a:t>
            </a:r>
            <a:r>
              <a:rPr lang="en-US" dirty="0"/>
              <a:t> </a:t>
            </a:r>
            <a:r>
              <a:rPr lang="en-US" dirty="0" err="1"/>
              <a:t>va</a:t>
            </a:r>
            <a:r>
              <a:rPr lang="en-US" dirty="0"/>
              <a:t> </a:t>
            </a:r>
            <a:r>
              <a:rPr lang="en-US" dirty="0" err="1"/>
              <a:t>hamkorliklar</a:t>
            </a:r>
            <a:r>
              <a:rPr lang="en-US" dirty="0"/>
              <a:t> </a:t>
            </a:r>
            <a:r>
              <a:rPr lang="en-US" dirty="0" err="1"/>
              <a:t>orqali</a:t>
            </a:r>
            <a:r>
              <a:rPr lang="en-US" dirty="0"/>
              <a:t> </a:t>
            </a:r>
            <a:r>
              <a:rPr lang="en-US" dirty="0" err="1"/>
              <a:t>hal</a:t>
            </a:r>
            <a:r>
              <a:rPr lang="en-US" dirty="0"/>
              <a:t> </a:t>
            </a:r>
            <a:r>
              <a:rPr lang="en-US" dirty="0" err="1"/>
              <a:t>qilishda</a:t>
            </a:r>
            <a:r>
              <a:rPr lang="en-US" dirty="0"/>
              <a:t> </a:t>
            </a:r>
            <a:r>
              <a:rPr lang="en-US" dirty="0" err="1"/>
              <a:t>etakchidir</a:t>
            </a:r>
            <a:r>
              <a:rPr lang="en-US" dirty="0"/>
              <a:t>.</a:t>
            </a:r>
          </a:p>
          <a:p>
            <a:pPr marL="742950" lvl="1" indent="-285750">
              <a:buFont typeface="+mj-lt"/>
              <a:buAutoNum type="arabicPeriod"/>
            </a:pPr>
            <a:endParaRPr lang="en-US" dirty="0"/>
          </a:p>
        </p:txBody>
      </p:sp>
      <p:sp>
        <p:nvSpPr>
          <p:cNvPr id="4" name="Номер слайда 3"/>
          <p:cNvSpPr>
            <a:spLocks noGrp="1"/>
          </p:cNvSpPr>
          <p:nvPr>
            <p:ph type="sldNum" sz="quarter" idx="5"/>
          </p:nvPr>
        </p:nvSpPr>
        <p:spPr/>
        <p:txBody>
          <a:bodyPr/>
          <a:lstStyle/>
          <a:p>
            <a:fld id="{5AA46BEE-5574-412B-B498-3788E435FB52}" type="slidenum">
              <a:rPr lang="en-US" smtClean="0"/>
              <a:pPr/>
              <a:t>14</a:t>
            </a:fld>
            <a:endParaRPr lang="en-US"/>
          </a:p>
        </p:txBody>
      </p:sp>
    </p:spTree>
    <p:extLst>
      <p:ext uri="{BB962C8B-B14F-4D97-AF65-F5344CB8AC3E}">
        <p14:creationId xmlns:p14="http://schemas.microsoft.com/office/powerpoint/2010/main" val="23686214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b="1" dirty="0" err="1"/>
              <a:t>Nima</a:t>
            </a:r>
            <a:r>
              <a:rPr lang="en-US" b="1" dirty="0"/>
              <a:t> </a:t>
            </a:r>
            <a:r>
              <a:rPr lang="en-US" b="1" dirty="0" err="1"/>
              <a:t>uchun</a:t>
            </a:r>
            <a:r>
              <a:rPr lang="en-US" b="1" dirty="0"/>
              <a:t> </a:t>
            </a:r>
            <a:r>
              <a:rPr lang="en-US" b="1" dirty="0" err="1"/>
              <a:t>bu</a:t>
            </a:r>
            <a:r>
              <a:rPr lang="en-US" b="1" dirty="0"/>
              <a:t> </a:t>
            </a:r>
            <a:r>
              <a:rPr lang="en-US" b="1" dirty="0" err="1"/>
              <a:t>muhim</a:t>
            </a:r>
            <a:r>
              <a:rPr lang="en-US" dirty="0"/>
              <a:t>:</a:t>
            </a:r>
          </a:p>
          <a:p>
            <a:pPr>
              <a:buFont typeface="Arial" panose="020B0604020202020204" pitchFamily="34" charset="0"/>
              <a:buChar char="•"/>
            </a:pPr>
            <a:r>
              <a:rPr lang="en-US" dirty="0" err="1"/>
              <a:t>Universitetlar</a:t>
            </a:r>
            <a:r>
              <a:rPr lang="en-US" dirty="0"/>
              <a:t> </a:t>
            </a:r>
            <a:r>
              <a:rPr lang="en-US" dirty="0" err="1"/>
              <a:t>jamiyat</a:t>
            </a:r>
            <a:r>
              <a:rPr lang="en-US" dirty="0"/>
              <a:t> </a:t>
            </a:r>
            <a:r>
              <a:rPr lang="en-US" dirty="0" err="1"/>
              <a:t>tizimining</a:t>
            </a:r>
            <a:r>
              <a:rPr lang="en-US" dirty="0"/>
              <a:t> </a:t>
            </a:r>
            <a:r>
              <a:rPr lang="en-US" dirty="0" err="1"/>
              <a:t>bir</a:t>
            </a:r>
            <a:r>
              <a:rPr lang="en-US" dirty="0"/>
              <a:t> </a:t>
            </a:r>
            <a:r>
              <a:rPr lang="en-US" dirty="0" err="1"/>
              <a:t>qismi</a:t>
            </a:r>
            <a:r>
              <a:rPr lang="en-US" dirty="0"/>
              <a:t> </a:t>
            </a:r>
            <a:r>
              <a:rPr lang="en-US" dirty="0" err="1"/>
              <a:t>bo'lib</a:t>
            </a:r>
            <a:r>
              <a:rPr lang="en-US" dirty="0"/>
              <a:t>, </a:t>
            </a:r>
            <a:r>
              <a:rPr lang="en-US" dirty="0" err="1"/>
              <a:t>ta'lim</a:t>
            </a:r>
            <a:r>
              <a:rPr lang="en-US" dirty="0"/>
              <a:t>, </a:t>
            </a:r>
            <a:r>
              <a:rPr lang="en-US" dirty="0" err="1"/>
              <a:t>tadqiqot</a:t>
            </a:r>
            <a:r>
              <a:rPr lang="en-US" dirty="0"/>
              <a:t> </a:t>
            </a:r>
            <a:r>
              <a:rPr lang="en-US" dirty="0" err="1"/>
              <a:t>va</a:t>
            </a:r>
            <a:r>
              <a:rPr lang="en-US" dirty="0"/>
              <a:t> </a:t>
            </a:r>
            <a:r>
              <a:rPr lang="en-US" dirty="0" err="1"/>
              <a:t>jamiyat</a:t>
            </a:r>
            <a:r>
              <a:rPr lang="en-US" dirty="0"/>
              <a:t> </a:t>
            </a:r>
            <a:r>
              <a:rPr lang="en-US" dirty="0" err="1"/>
              <a:t>bilan</a:t>
            </a:r>
            <a:r>
              <a:rPr lang="en-US" dirty="0"/>
              <a:t> </a:t>
            </a:r>
            <a:r>
              <a:rPr lang="en-US" dirty="0" err="1"/>
              <a:t>aloqalarni</a:t>
            </a:r>
            <a:r>
              <a:rPr lang="en-US" dirty="0"/>
              <a:t> </a:t>
            </a:r>
            <a:r>
              <a:rPr lang="en-US" dirty="0" err="1"/>
              <a:t>rivojlantirish</a:t>
            </a:r>
            <a:r>
              <a:rPr lang="en-US" dirty="0"/>
              <a:t> </a:t>
            </a:r>
            <a:r>
              <a:rPr lang="en-US" dirty="0" err="1"/>
              <a:t>orqali</a:t>
            </a:r>
            <a:r>
              <a:rPr lang="en-US" dirty="0"/>
              <a:t> </a:t>
            </a:r>
            <a:r>
              <a:rPr lang="en-US" dirty="0" err="1"/>
              <a:t>jamiyat</a:t>
            </a:r>
            <a:r>
              <a:rPr lang="en-US" dirty="0"/>
              <a:t> </a:t>
            </a:r>
            <a:r>
              <a:rPr lang="en-US" dirty="0" err="1"/>
              <a:t>farovonligiga</a:t>
            </a:r>
            <a:r>
              <a:rPr lang="en-US" dirty="0"/>
              <a:t> </a:t>
            </a:r>
            <a:r>
              <a:rPr lang="en-US" dirty="0" err="1"/>
              <a:t>hissa</a:t>
            </a:r>
            <a:r>
              <a:rPr lang="en-US" dirty="0"/>
              <a:t> </a:t>
            </a:r>
            <a:r>
              <a:rPr lang="en-US" dirty="0" err="1"/>
              <a:t>qo'shishi</a:t>
            </a:r>
            <a:r>
              <a:rPr lang="en-US" dirty="0"/>
              <a:t> </a:t>
            </a:r>
            <a:r>
              <a:rPr lang="en-US" dirty="0" err="1"/>
              <a:t>kerak</a:t>
            </a:r>
            <a:r>
              <a:rPr lang="en-US" dirty="0"/>
              <a:t>.</a:t>
            </a:r>
          </a:p>
          <a:p>
            <a:r>
              <a:rPr lang="en-US" b="1" dirty="0" err="1"/>
              <a:t>Asosiy</a:t>
            </a:r>
            <a:r>
              <a:rPr lang="en-US" b="1" dirty="0"/>
              <a:t> </a:t>
            </a:r>
            <a:r>
              <a:rPr lang="en-US" b="1" dirty="0" err="1"/>
              <a:t>aloqalar</a:t>
            </a:r>
            <a:r>
              <a:rPr lang="en-US" b="1" dirty="0"/>
              <a:t> </a:t>
            </a:r>
            <a:r>
              <a:rPr lang="en-US" b="1" dirty="0" err="1"/>
              <a:t>sohalari</a:t>
            </a:r>
            <a:r>
              <a:rPr lang="en-US" dirty="0"/>
              <a:t>:</a:t>
            </a:r>
          </a:p>
          <a:p>
            <a:pPr>
              <a:buFont typeface="+mj-lt"/>
              <a:buAutoNum type="arabicPeriod"/>
            </a:pPr>
            <a:r>
              <a:rPr lang="en-US" b="1" dirty="0" err="1"/>
              <a:t>Bilimlarni</a:t>
            </a:r>
            <a:r>
              <a:rPr lang="en-US" b="1" dirty="0"/>
              <a:t> </a:t>
            </a:r>
            <a:r>
              <a:rPr lang="en-US" b="1" dirty="0" err="1"/>
              <a:t>uzatish</a:t>
            </a:r>
            <a:r>
              <a:rPr lang="en-US" dirty="0"/>
              <a:t>:</a:t>
            </a:r>
          </a:p>
          <a:p>
            <a:pPr marL="742950" lvl="1" indent="-285750">
              <a:buFont typeface="+mj-lt"/>
              <a:buAutoNum type="arabicPeriod"/>
            </a:pPr>
            <a:r>
              <a:rPr lang="en-US" dirty="0" err="1"/>
              <a:t>Universitetlar</a:t>
            </a:r>
            <a:r>
              <a:rPr lang="en-US" dirty="0"/>
              <a:t> </a:t>
            </a:r>
            <a:r>
              <a:rPr lang="en-US" dirty="0" err="1"/>
              <a:t>jamiyatdagi</a:t>
            </a:r>
            <a:r>
              <a:rPr lang="en-US" dirty="0"/>
              <a:t> </a:t>
            </a:r>
            <a:r>
              <a:rPr lang="en-US" dirty="0" err="1"/>
              <a:t>muammolarni</a:t>
            </a:r>
            <a:r>
              <a:rPr lang="en-US" dirty="0"/>
              <a:t> </a:t>
            </a:r>
            <a:r>
              <a:rPr lang="en-US" dirty="0" err="1"/>
              <a:t>hal</a:t>
            </a:r>
            <a:r>
              <a:rPr lang="en-US" dirty="0"/>
              <a:t> </a:t>
            </a:r>
            <a:r>
              <a:rPr lang="en-US" dirty="0" err="1"/>
              <a:t>qilish</a:t>
            </a:r>
            <a:r>
              <a:rPr lang="en-US" dirty="0"/>
              <a:t> </a:t>
            </a:r>
            <a:r>
              <a:rPr lang="en-US" dirty="0" err="1"/>
              <a:t>uchun</a:t>
            </a:r>
            <a:r>
              <a:rPr lang="en-US" dirty="0"/>
              <a:t> </a:t>
            </a:r>
            <a:r>
              <a:rPr lang="en-US" dirty="0" err="1"/>
              <a:t>tadqiqot</a:t>
            </a:r>
            <a:r>
              <a:rPr lang="en-US" dirty="0"/>
              <a:t> </a:t>
            </a:r>
            <a:r>
              <a:rPr lang="en-US" dirty="0" err="1"/>
              <a:t>olib</a:t>
            </a:r>
            <a:r>
              <a:rPr lang="en-US" dirty="0"/>
              <a:t> </a:t>
            </a:r>
            <a:r>
              <a:rPr lang="en-US" dirty="0" err="1"/>
              <a:t>boradilar</a:t>
            </a:r>
            <a:r>
              <a:rPr lang="en-US" dirty="0"/>
              <a:t>, </a:t>
            </a:r>
            <a:r>
              <a:rPr lang="en-US" dirty="0" err="1"/>
              <a:t>masalan</a:t>
            </a:r>
            <a:r>
              <a:rPr lang="en-US" dirty="0"/>
              <a:t>, </a:t>
            </a:r>
            <a:r>
              <a:rPr lang="en-US" dirty="0" err="1"/>
              <a:t>iqlim</a:t>
            </a:r>
            <a:r>
              <a:rPr lang="en-US" dirty="0"/>
              <a:t> </a:t>
            </a:r>
            <a:r>
              <a:rPr lang="en-US" dirty="0" err="1"/>
              <a:t>o'zgarishi</a:t>
            </a:r>
            <a:r>
              <a:rPr lang="en-US" dirty="0"/>
              <a:t> </a:t>
            </a:r>
            <a:r>
              <a:rPr lang="en-US" dirty="0" err="1"/>
              <a:t>va</a:t>
            </a:r>
            <a:r>
              <a:rPr lang="en-US" dirty="0"/>
              <a:t> </a:t>
            </a:r>
            <a:r>
              <a:rPr lang="en-US" dirty="0" err="1"/>
              <a:t>sog'liqni</a:t>
            </a:r>
            <a:r>
              <a:rPr lang="en-US" dirty="0"/>
              <a:t> </a:t>
            </a:r>
            <a:r>
              <a:rPr lang="en-US" dirty="0" err="1"/>
              <a:t>saqlash</a:t>
            </a:r>
            <a:r>
              <a:rPr lang="en-US" dirty="0"/>
              <a:t> </a:t>
            </a:r>
            <a:r>
              <a:rPr lang="en-US" dirty="0" err="1"/>
              <a:t>yechimlari</a:t>
            </a:r>
            <a:r>
              <a:rPr lang="en-US" dirty="0"/>
              <a:t>.</a:t>
            </a:r>
          </a:p>
          <a:p>
            <a:pPr>
              <a:buFont typeface="+mj-lt"/>
              <a:buAutoNum type="arabicPeriod"/>
            </a:pPr>
            <a:r>
              <a:rPr lang="en-US" b="1" dirty="0" err="1"/>
              <a:t>Jamiyat</a:t>
            </a:r>
            <a:r>
              <a:rPr lang="en-US" b="1" dirty="0"/>
              <a:t> </a:t>
            </a:r>
            <a:r>
              <a:rPr lang="en-US" b="1" dirty="0" err="1"/>
              <a:t>xizmati</a:t>
            </a:r>
            <a:r>
              <a:rPr lang="en-US" dirty="0"/>
              <a:t>:</a:t>
            </a:r>
          </a:p>
          <a:p>
            <a:pPr marL="742950" lvl="1" indent="-285750">
              <a:buFont typeface="+mj-lt"/>
              <a:buAutoNum type="arabicPeriod"/>
            </a:pPr>
            <a:r>
              <a:rPr lang="en-US" dirty="0" err="1"/>
              <a:t>Universitetlar</a:t>
            </a:r>
            <a:r>
              <a:rPr lang="en-US" dirty="0"/>
              <a:t> </a:t>
            </a:r>
            <a:r>
              <a:rPr lang="en-US" dirty="0" err="1"/>
              <a:t>ko'pincha</a:t>
            </a:r>
            <a:r>
              <a:rPr lang="en-US" dirty="0"/>
              <a:t> </a:t>
            </a:r>
            <a:r>
              <a:rPr lang="en-US" dirty="0" err="1"/>
              <a:t>jamiyat</a:t>
            </a:r>
            <a:r>
              <a:rPr lang="en-US" dirty="0"/>
              <a:t> </a:t>
            </a:r>
            <a:r>
              <a:rPr lang="en-US" dirty="0" err="1"/>
              <a:t>xizmati</a:t>
            </a:r>
            <a:r>
              <a:rPr lang="en-US" dirty="0"/>
              <a:t> </a:t>
            </a:r>
            <a:r>
              <a:rPr lang="en-US" dirty="0" err="1"/>
              <a:t>dasturlarini</a:t>
            </a:r>
            <a:r>
              <a:rPr lang="en-US" dirty="0"/>
              <a:t> </a:t>
            </a:r>
            <a:r>
              <a:rPr lang="en-US" dirty="0" err="1"/>
              <a:t>o'tkazadilar</a:t>
            </a:r>
            <a:r>
              <a:rPr lang="en-US" dirty="0"/>
              <a:t>, </a:t>
            </a:r>
            <a:r>
              <a:rPr lang="en-US" dirty="0" err="1"/>
              <a:t>kam</a:t>
            </a:r>
            <a:r>
              <a:rPr lang="en-US" dirty="0"/>
              <a:t> </a:t>
            </a:r>
            <a:r>
              <a:rPr lang="en-US" dirty="0" err="1"/>
              <a:t>ta'minlangan</a:t>
            </a:r>
            <a:r>
              <a:rPr lang="en-US" dirty="0"/>
              <a:t> </a:t>
            </a:r>
            <a:r>
              <a:rPr lang="en-US" dirty="0" err="1"/>
              <a:t>aholi</a:t>
            </a:r>
            <a:r>
              <a:rPr lang="en-US" dirty="0"/>
              <a:t> </a:t>
            </a:r>
            <a:r>
              <a:rPr lang="en-US" dirty="0" err="1"/>
              <a:t>guruhlariga</a:t>
            </a:r>
            <a:r>
              <a:rPr lang="en-US" dirty="0"/>
              <a:t> </a:t>
            </a:r>
            <a:r>
              <a:rPr lang="en-US" dirty="0" err="1"/>
              <a:t>yordam</a:t>
            </a:r>
            <a:r>
              <a:rPr lang="en-US" dirty="0"/>
              <a:t> </a:t>
            </a:r>
            <a:r>
              <a:rPr lang="en-US" dirty="0" err="1"/>
              <a:t>beradilar</a:t>
            </a:r>
            <a:r>
              <a:rPr lang="en-US" dirty="0"/>
              <a:t> </a:t>
            </a:r>
            <a:r>
              <a:rPr lang="en-US" dirty="0" err="1"/>
              <a:t>yoki</a:t>
            </a:r>
            <a:r>
              <a:rPr lang="en-US" dirty="0"/>
              <a:t> </a:t>
            </a:r>
            <a:r>
              <a:rPr lang="en-US" dirty="0" err="1"/>
              <a:t>mahalliy</a:t>
            </a:r>
            <a:r>
              <a:rPr lang="en-US" dirty="0"/>
              <a:t> </a:t>
            </a:r>
            <a:r>
              <a:rPr lang="en-US" dirty="0" err="1"/>
              <a:t>muammolarni</a:t>
            </a:r>
            <a:r>
              <a:rPr lang="en-US" dirty="0"/>
              <a:t> </a:t>
            </a:r>
            <a:r>
              <a:rPr lang="en-US" dirty="0" err="1"/>
              <a:t>hal</a:t>
            </a:r>
            <a:r>
              <a:rPr lang="en-US" dirty="0"/>
              <a:t> </a:t>
            </a:r>
            <a:r>
              <a:rPr lang="en-US" dirty="0" err="1"/>
              <a:t>qilishda</a:t>
            </a:r>
            <a:r>
              <a:rPr lang="en-US" dirty="0"/>
              <a:t> </a:t>
            </a:r>
            <a:r>
              <a:rPr lang="en-US" dirty="0" err="1"/>
              <a:t>ishtirok</a:t>
            </a:r>
            <a:r>
              <a:rPr lang="en-US" dirty="0"/>
              <a:t> </a:t>
            </a:r>
            <a:r>
              <a:rPr lang="en-US" dirty="0" err="1"/>
              <a:t>etadilar</a:t>
            </a:r>
            <a:r>
              <a:rPr lang="en-US" dirty="0"/>
              <a:t>.</a:t>
            </a:r>
          </a:p>
          <a:p>
            <a:pPr>
              <a:buFont typeface="+mj-lt"/>
              <a:buAutoNum type="arabicPeriod"/>
            </a:pPr>
            <a:r>
              <a:rPr lang="en-US" b="1" dirty="0" err="1"/>
              <a:t>Ijtimoiy</a:t>
            </a:r>
            <a:r>
              <a:rPr lang="en-US" b="1" dirty="0"/>
              <a:t> </a:t>
            </a:r>
            <a:r>
              <a:rPr lang="en-US" b="1" dirty="0" err="1"/>
              <a:t>mas'uliyat</a:t>
            </a:r>
            <a:r>
              <a:rPr lang="en-US" dirty="0"/>
              <a:t>:</a:t>
            </a:r>
          </a:p>
          <a:p>
            <a:pPr marL="742950" lvl="1" indent="-285750">
              <a:buFont typeface="+mj-lt"/>
              <a:buAutoNum type="arabicPeriod"/>
            </a:pPr>
            <a:r>
              <a:rPr lang="en-US" dirty="0" err="1"/>
              <a:t>Universitetlar</a:t>
            </a:r>
            <a:r>
              <a:rPr lang="en-US" dirty="0"/>
              <a:t> </a:t>
            </a:r>
            <a:r>
              <a:rPr lang="en-US" dirty="0" err="1"/>
              <a:t>ijtimoiy</a:t>
            </a:r>
            <a:r>
              <a:rPr lang="en-US" dirty="0"/>
              <a:t> </a:t>
            </a:r>
            <a:r>
              <a:rPr lang="en-US" dirty="0" err="1"/>
              <a:t>o'zgarishlarni</a:t>
            </a:r>
            <a:r>
              <a:rPr lang="en-US" dirty="0"/>
              <a:t> </a:t>
            </a:r>
            <a:r>
              <a:rPr lang="en-US" dirty="0" err="1"/>
              <a:t>rivojlantirish</a:t>
            </a:r>
            <a:r>
              <a:rPr lang="en-US" dirty="0"/>
              <a:t> </a:t>
            </a:r>
            <a:r>
              <a:rPr lang="en-US" dirty="0" err="1"/>
              <a:t>va</a:t>
            </a:r>
            <a:r>
              <a:rPr lang="en-US" dirty="0"/>
              <a:t> </a:t>
            </a:r>
            <a:r>
              <a:rPr lang="en-US" dirty="0" err="1"/>
              <a:t>madaniy</a:t>
            </a:r>
            <a:r>
              <a:rPr lang="en-US" dirty="0"/>
              <a:t> </a:t>
            </a:r>
            <a:r>
              <a:rPr lang="en-US" dirty="0" err="1"/>
              <a:t>taraqqiyotga</a:t>
            </a:r>
            <a:r>
              <a:rPr lang="en-US" dirty="0"/>
              <a:t> </a:t>
            </a:r>
            <a:r>
              <a:rPr lang="en-US" dirty="0" err="1"/>
              <a:t>yordam</a:t>
            </a:r>
            <a:r>
              <a:rPr lang="en-US" dirty="0"/>
              <a:t> </a:t>
            </a:r>
            <a:r>
              <a:rPr lang="en-US" dirty="0" err="1"/>
              <a:t>berish</a:t>
            </a:r>
            <a:r>
              <a:rPr lang="en-US" dirty="0"/>
              <a:t> </a:t>
            </a:r>
            <a:r>
              <a:rPr lang="en-US" dirty="0" err="1"/>
              <a:t>uchun</a:t>
            </a:r>
            <a:r>
              <a:rPr lang="en-US" dirty="0"/>
              <a:t> </a:t>
            </a:r>
            <a:r>
              <a:rPr lang="en-US" dirty="0" err="1"/>
              <a:t>jamoat</a:t>
            </a:r>
            <a:r>
              <a:rPr lang="en-US" dirty="0"/>
              <a:t> </a:t>
            </a:r>
            <a:r>
              <a:rPr lang="en-US" dirty="0" err="1"/>
              <a:t>dasturlarini</a:t>
            </a:r>
            <a:r>
              <a:rPr lang="en-US" dirty="0"/>
              <a:t>, </a:t>
            </a:r>
            <a:r>
              <a:rPr lang="en-US" dirty="0" err="1"/>
              <a:t>tadbirlarini</a:t>
            </a:r>
            <a:r>
              <a:rPr lang="en-US" dirty="0"/>
              <a:t> </a:t>
            </a:r>
            <a:r>
              <a:rPr lang="en-US" dirty="0" err="1"/>
              <a:t>va</a:t>
            </a:r>
            <a:r>
              <a:rPr lang="en-US" dirty="0"/>
              <a:t> </a:t>
            </a:r>
            <a:r>
              <a:rPr lang="en-US" dirty="0" err="1"/>
              <a:t>ijtimoiy</a:t>
            </a:r>
            <a:r>
              <a:rPr lang="en-US" dirty="0"/>
              <a:t> </a:t>
            </a:r>
            <a:r>
              <a:rPr lang="en-US" dirty="0" err="1"/>
              <a:t>tashabbuslarni</a:t>
            </a:r>
            <a:r>
              <a:rPr lang="en-US" dirty="0"/>
              <a:t> </a:t>
            </a:r>
            <a:r>
              <a:rPr lang="en-US" dirty="0" err="1"/>
              <a:t>amalga</a:t>
            </a:r>
            <a:r>
              <a:rPr lang="en-US" dirty="0"/>
              <a:t> </a:t>
            </a:r>
            <a:r>
              <a:rPr lang="en-US" dirty="0" err="1"/>
              <a:t>oshiradilar</a:t>
            </a:r>
            <a:r>
              <a:rPr lang="en-US" dirty="0"/>
              <a:t>.</a:t>
            </a:r>
          </a:p>
          <a:p>
            <a:pPr>
              <a:buFont typeface="Arial" panose="020B0604020202020204" pitchFamily="34" charset="0"/>
              <a:buChar char="•"/>
            </a:pPr>
            <a:r>
              <a:rPr lang="en-US" b="1" dirty="0" err="1"/>
              <a:t>Ta'lim</a:t>
            </a:r>
            <a:r>
              <a:rPr lang="en-US" b="1" dirty="0"/>
              <a:t> </a:t>
            </a:r>
            <a:r>
              <a:rPr lang="en-US" b="1" dirty="0" err="1"/>
              <a:t>va</a:t>
            </a:r>
            <a:r>
              <a:rPr lang="en-US" b="1" dirty="0"/>
              <a:t> </a:t>
            </a:r>
            <a:r>
              <a:rPr lang="en-US" b="1" dirty="0" err="1"/>
              <a:t>malaka</a:t>
            </a:r>
            <a:r>
              <a:rPr lang="en-US" b="1" dirty="0"/>
              <a:t> </a:t>
            </a:r>
            <a:r>
              <a:rPr lang="en-US" b="1" dirty="0" err="1"/>
              <a:t>rivojlantirish</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talabalarga</a:t>
            </a:r>
            <a:r>
              <a:rPr lang="en-US" dirty="0"/>
              <a:t> </a:t>
            </a:r>
            <a:r>
              <a:rPr lang="en-US" dirty="0" err="1"/>
              <a:t>kasblarini</a:t>
            </a:r>
            <a:r>
              <a:rPr lang="en-US" dirty="0"/>
              <a:t> </a:t>
            </a:r>
            <a:r>
              <a:rPr lang="en-US" dirty="0" err="1"/>
              <a:t>tayyorlash</a:t>
            </a:r>
            <a:r>
              <a:rPr lang="en-US" dirty="0"/>
              <a:t>, </a:t>
            </a:r>
            <a:r>
              <a:rPr lang="en-US" dirty="0" err="1"/>
              <a:t>tanqidiy</a:t>
            </a:r>
            <a:r>
              <a:rPr lang="en-US" dirty="0"/>
              <a:t> </a:t>
            </a:r>
            <a:r>
              <a:rPr lang="en-US" dirty="0" err="1"/>
              <a:t>fikrlashni</a:t>
            </a:r>
            <a:r>
              <a:rPr lang="en-US" dirty="0"/>
              <a:t> </a:t>
            </a:r>
            <a:r>
              <a:rPr lang="en-US" dirty="0" err="1"/>
              <a:t>rivojlantirish</a:t>
            </a:r>
            <a:r>
              <a:rPr lang="en-US" dirty="0"/>
              <a:t> </a:t>
            </a:r>
            <a:r>
              <a:rPr lang="en-US" dirty="0" err="1"/>
              <a:t>va</a:t>
            </a:r>
            <a:r>
              <a:rPr lang="en-US" dirty="0"/>
              <a:t> </a:t>
            </a:r>
            <a:r>
              <a:rPr lang="en-US" dirty="0" err="1"/>
              <a:t>kelajakdagi</a:t>
            </a:r>
            <a:r>
              <a:rPr lang="en-US" dirty="0"/>
              <a:t> </a:t>
            </a:r>
            <a:r>
              <a:rPr lang="en-US" dirty="0" err="1"/>
              <a:t>ish</a:t>
            </a:r>
            <a:r>
              <a:rPr lang="en-US" dirty="0"/>
              <a:t> </a:t>
            </a:r>
            <a:r>
              <a:rPr lang="en-US" dirty="0" err="1"/>
              <a:t>kuchiga</a:t>
            </a:r>
            <a:r>
              <a:rPr lang="en-US" dirty="0"/>
              <a:t> </a:t>
            </a:r>
            <a:r>
              <a:rPr lang="en-US" dirty="0" err="1"/>
              <a:t>zarur</a:t>
            </a:r>
            <a:r>
              <a:rPr lang="en-US" dirty="0"/>
              <a:t> </a:t>
            </a:r>
            <a:r>
              <a:rPr lang="en-US" dirty="0" err="1"/>
              <a:t>bo'lgan</a:t>
            </a:r>
            <a:r>
              <a:rPr lang="en-US" dirty="0"/>
              <a:t> </a:t>
            </a:r>
            <a:r>
              <a:rPr lang="en-US" dirty="0" err="1"/>
              <a:t>ko'nikmalarni</a:t>
            </a:r>
            <a:r>
              <a:rPr lang="en-US" dirty="0"/>
              <a:t> </a:t>
            </a:r>
            <a:r>
              <a:rPr lang="en-US" dirty="0" err="1"/>
              <a:t>taqdim</a:t>
            </a:r>
            <a:r>
              <a:rPr lang="en-US" dirty="0"/>
              <a:t> </a:t>
            </a:r>
            <a:r>
              <a:rPr lang="en-US" dirty="0" err="1"/>
              <a:t>etadi</a:t>
            </a:r>
            <a:r>
              <a:rPr lang="en-US" dirty="0"/>
              <a:t>.</a:t>
            </a:r>
          </a:p>
          <a:p>
            <a:pPr>
              <a:buFont typeface="Arial" panose="020B0604020202020204" pitchFamily="34" charset="0"/>
              <a:buChar char="•"/>
            </a:pPr>
            <a:r>
              <a:rPr lang="en-US" b="1" dirty="0" err="1"/>
              <a:t>Tadqiqot</a:t>
            </a:r>
            <a:r>
              <a:rPr lang="en-US" b="1" dirty="0"/>
              <a:t> </a:t>
            </a:r>
            <a:r>
              <a:rPr lang="en-US" b="1" dirty="0" err="1"/>
              <a:t>va</a:t>
            </a:r>
            <a:r>
              <a:rPr lang="en-US" b="1" dirty="0"/>
              <a:t> </a:t>
            </a:r>
            <a:r>
              <a:rPr lang="en-US" b="1" dirty="0" err="1"/>
              <a:t>innovatsiya</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jamiyat</a:t>
            </a:r>
            <a:r>
              <a:rPr lang="en-US" dirty="0"/>
              <a:t> </a:t>
            </a:r>
            <a:r>
              <a:rPr lang="en-US" dirty="0" err="1"/>
              <a:t>uchun</a:t>
            </a:r>
            <a:r>
              <a:rPr lang="en-US" dirty="0"/>
              <a:t> </a:t>
            </a:r>
            <a:r>
              <a:rPr lang="en-US" dirty="0" err="1"/>
              <a:t>foydali</a:t>
            </a:r>
            <a:r>
              <a:rPr lang="en-US" dirty="0"/>
              <a:t> </a:t>
            </a:r>
            <a:r>
              <a:rPr lang="en-US" dirty="0" err="1"/>
              <a:t>texnologik</a:t>
            </a:r>
            <a:r>
              <a:rPr lang="en-US" dirty="0"/>
              <a:t>, </a:t>
            </a:r>
            <a:r>
              <a:rPr lang="en-US" dirty="0" err="1"/>
              <a:t>tibbiy</a:t>
            </a:r>
            <a:r>
              <a:rPr lang="en-US" dirty="0"/>
              <a:t> </a:t>
            </a:r>
            <a:r>
              <a:rPr lang="en-US" dirty="0" err="1"/>
              <a:t>va</a:t>
            </a:r>
            <a:r>
              <a:rPr lang="en-US" dirty="0"/>
              <a:t> </a:t>
            </a:r>
            <a:r>
              <a:rPr lang="en-US" dirty="0" err="1"/>
              <a:t>ijtimoiy</a:t>
            </a:r>
            <a:r>
              <a:rPr lang="en-US" dirty="0"/>
              <a:t> </a:t>
            </a:r>
            <a:r>
              <a:rPr lang="en-US" dirty="0" err="1"/>
              <a:t>innovatsiyalarni</a:t>
            </a:r>
            <a:r>
              <a:rPr lang="en-US" dirty="0"/>
              <a:t> </a:t>
            </a:r>
            <a:r>
              <a:rPr lang="en-US" dirty="0" err="1"/>
              <a:t>yaratish</a:t>
            </a:r>
            <a:r>
              <a:rPr lang="en-US" dirty="0"/>
              <a:t> </a:t>
            </a:r>
            <a:r>
              <a:rPr lang="en-US" dirty="0" err="1"/>
              <a:t>uchun</a:t>
            </a:r>
            <a:r>
              <a:rPr lang="en-US" dirty="0"/>
              <a:t> </a:t>
            </a:r>
            <a:r>
              <a:rPr lang="en-US" dirty="0" err="1"/>
              <a:t>tadqiqot</a:t>
            </a:r>
            <a:r>
              <a:rPr lang="en-US" dirty="0"/>
              <a:t> </a:t>
            </a:r>
            <a:r>
              <a:rPr lang="en-US" dirty="0" err="1"/>
              <a:t>olib</a:t>
            </a:r>
            <a:r>
              <a:rPr lang="en-US" dirty="0"/>
              <a:t> </a:t>
            </a:r>
            <a:r>
              <a:rPr lang="en-US" dirty="0" err="1"/>
              <a:t>boradilar</a:t>
            </a:r>
            <a:r>
              <a:rPr lang="en-US" dirty="0"/>
              <a:t>.</a:t>
            </a:r>
          </a:p>
          <a:p>
            <a:pPr>
              <a:buFont typeface="Arial" panose="020B0604020202020204" pitchFamily="34" charset="0"/>
              <a:buChar char="•"/>
            </a:pPr>
            <a:r>
              <a:rPr lang="en-US" b="1" dirty="0" err="1"/>
              <a:t>Iqtisodiy</a:t>
            </a:r>
            <a:r>
              <a:rPr lang="en-US" b="1" dirty="0"/>
              <a:t> </a:t>
            </a:r>
            <a:r>
              <a:rPr lang="en-US" b="1" dirty="0" err="1"/>
              <a:t>ta'sir</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mahalliy</a:t>
            </a:r>
            <a:r>
              <a:rPr lang="en-US" dirty="0"/>
              <a:t> </a:t>
            </a:r>
            <a:r>
              <a:rPr lang="en-US" dirty="0" err="1"/>
              <a:t>va</a:t>
            </a:r>
            <a:r>
              <a:rPr lang="en-US" dirty="0"/>
              <a:t> </a:t>
            </a:r>
            <a:r>
              <a:rPr lang="en-US" dirty="0" err="1"/>
              <a:t>milliy</a:t>
            </a:r>
            <a:r>
              <a:rPr lang="en-US" dirty="0"/>
              <a:t> </a:t>
            </a:r>
            <a:r>
              <a:rPr lang="en-US" dirty="0" err="1"/>
              <a:t>iqtisodiyotlarga</a:t>
            </a:r>
            <a:r>
              <a:rPr lang="en-US" dirty="0"/>
              <a:t> </a:t>
            </a:r>
            <a:r>
              <a:rPr lang="en-US" dirty="0" err="1"/>
              <a:t>ish</a:t>
            </a:r>
            <a:r>
              <a:rPr lang="en-US" dirty="0"/>
              <a:t> </a:t>
            </a:r>
            <a:r>
              <a:rPr lang="en-US" dirty="0" err="1"/>
              <a:t>o'rinlarini</a:t>
            </a:r>
            <a:r>
              <a:rPr lang="en-US" dirty="0"/>
              <a:t> </a:t>
            </a:r>
            <a:r>
              <a:rPr lang="en-US" dirty="0" err="1"/>
              <a:t>yaratish</a:t>
            </a:r>
            <a:r>
              <a:rPr lang="en-US" dirty="0"/>
              <a:t>, </a:t>
            </a:r>
            <a:r>
              <a:rPr lang="en-US" dirty="0" err="1"/>
              <a:t>innovatsiya</a:t>
            </a:r>
            <a:r>
              <a:rPr lang="en-US" dirty="0"/>
              <a:t> </a:t>
            </a:r>
            <a:r>
              <a:rPr lang="en-US" dirty="0" err="1"/>
              <a:t>va</a:t>
            </a:r>
            <a:r>
              <a:rPr lang="en-US" dirty="0"/>
              <a:t> </a:t>
            </a:r>
            <a:r>
              <a:rPr lang="en-US" dirty="0" err="1"/>
              <a:t>tadbirkorlik</a:t>
            </a:r>
            <a:r>
              <a:rPr lang="en-US" dirty="0"/>
              <a:t> </a:t>
            </a:r>
            <a:r>
              <a:rPr lang="en-US" dirty="0" err="1"/>
              <a:t>orqali</a:t>
            </a:r>
            <a:r>
              <a:rPr lang="en-US" dirty="0"/>
              <a:t> </a:t>
            </a:r>
            <a:r>
              <a:rPr lang="en-US" dirty="0" err="1"/>
              <a:t>katta</a:t>
            </a:r>
            <a:r>
              <a:rPr lang="en-US" dirty="0"/>
              <a:t> </a:t>
            </a:r>
            <a:r>
              <a:rPr lang="en-US" dirty="0" err="1"/>
              <a:t>hissa</a:t>
            </a:r>
            <a:r>
              <a:rPr lang="en-US" dirty="0"/>
              <a:t> </a:t>
            </a:r>
            <a:r>
              <a:rPr lang="en-US" dirty="0" err="1"/>
              <a:t>qo'shadilar</a:t>
            </a:r>
            <a:r>
              <a:rPr lang="en-US" dirty="0"/>
              <a:t>.</a:t>
            </a:r>
          </a:p>
          <a:p>
            <a:pPr>
              <a:buFont typeface="Arial" panose="020B0604020202020204" pitchFamily="34" charset="0"/>
              <a:buChar char="•"/>
            </a:pPr>
            <a:r>
              <a:rPr lang="en-US" b="1" dirty="0" err="1"/>
              <a:t>Ijtimoiy</a:t>
            </a:r>
            <a:r>
              <a:rPr lang="en-US" b="1" dirty="0"/>
              <a:t> </a:t>
            </a:r>
            <a:r>
              <a:rPr lang="en-US" b="1" dirty="0" err="1"/>
              <a:t>va</a:t>
            </a:r>
            <a:r>
              <a:rPr lang="en-US" b="1" dirty="0"/>
              <a:t> </a:t>
            </a:r>
            <a:r>
              <a:rPr lang="en-US" b="1" dirty="0" err="1"/>
              <a:t>madaniy</a:t>
            </a:r>
            <a:r>
              <a:rPr lang="en-US" b="1" dirty="0"/>
              <a:t> </a:t>
            </a:r>
            <a:r>
              <a:rPr lang="en-US" b="1" dirty="0" err="1"/>
              <a:t>rivojlanishga</a:t>
            </a:r>
            <a:r>
              <a:rPr lang="en-US" b="1" dirty="0"/>
              <a:t> </a:t>
            </a:r>
            <a:r>
              <a:rPr lang="en-US" b="1" dirty="0" err="1"/>
              <a:t>hissa</a:t>
            </a:r>
            <a:r>
              <a:rPr lang="en-US" b="1" dirty="0"/>
              <a:t> </a:t>
            </a:r>
            <a:r>
              <a:rPr lang="en-US" b="1" dirty="0" err="1"/>
              <a:t>qo'shish</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madaniy</a:t>
            </a:r>
            <a:r>
              <a:rPr lang="en-US" dirty="0"/>
              <a:t> </a:t>
            </a:r>
            <a:r>
              <a:rPr lang="en-US" dirty="0" err="1"/>
              <a:t>tadbirlar</a:t>
            </a:r>
            <a:r>
              <a:rPr lang="en-US" dirty="0"/>
              <a:t>, </a:t>
            </a:r>
            <a:r>
              <a:rPr lang="en-US" dirty="0" err="1"/>
              <a:t>ommaviy</a:t>
            </a:r>
            <a:r>
              <a:rPr lang="en-US" dirty="0"/>
              <a:t> </a:t>
            </a:r>
            <a:r>
              <a:rPr lang="en-US" dirty="0" err="1"/>
              <a:t>ma'ruzalar</a:t>
            </a:r>
            <a:r>
              <a:rPr lang="en-US" dirty="0"/>
              <a:t> </a:t>
            </a:r>
            <a:r>
              <a:rPr lang="en-US" dirty="0" err="1"/>
              <a:t>va</a:t>
            </a:r>
            <a:r>
              <a:rPr lang="en-US" dirty="0"/>
              <a:t> </a:t>
            </a:r>
            <a:r>
              <a:rPr lang="en-US" dirty="0" err="1"/>
              <a:t>jamiyat</a:t>
            </a:r>
            <a:r>
              <a:rPr lang="en-US" dirty="0"/>
              <a:t> </a:t>
            </a:r>
            <a:r>
              <a:rPr lang="en-US" dirty="0" err="1"/>
              <a:t>bilan</a:t>
            </a:r>
            <a:r>
              <a:rPr lang="en-US" dirty="0"/>
              <a:t> </a:t>
            </a:r>
            <a:r>
              <a:rPr lang="en-US" dirty="0" err="1"/>
              <a:t>aloqalar</a:t>
            </a:r>
            <a:r>
              <a:rPr lang="en-US" dirty="0"/>
              <a:t> </a:t>
            </a:r>
            <a:r>
              <a:rPr lang="en-US" dirty="0" err="1"/>
              <a:t>orqali</a:t>
            </a:r>
            <a:r>
              <a:rPr lang="en-US" dirty="0"/>
              <a:t> </a:t>
            </a:r>
            <a:r>
              <a:rPr lang="en-US" dirty="0" err="1"/>
              <a:t>jamiyat</a:t>
            </a:r>
            <a:r>
              <a:rPr lang="en-US" dirty="0"/>
              <a:t> </a:t>
            </a:r>
            <a:r>
              <a:rPr lang="en-US" dirty="0" err="1"/>
              <a:t>birdamligini</a:t>
            </a:r>
            <a:r>
              <a:rPr lang="en-US" dirty="0"/>
              <a:t> </a:t>
            </a:r>
            <a:r>
              <a:rPr lang="en-US" dirty="0" err="1"/>
              <a:t>va</a:t>
            </a:r>
            <a:r>
              <a:rPr lang="en-US" dirty="0"/>
              <a:t> </a:t>
            </a:r>
            <a:r>
              <a:rPr lang="en-US" dirty="0" err="1"/>
              <a:t>madaniy</a:t>
            </a:r>
            <a:r>
              <a:rPr lang="en-US" dirty="0"/>
              <a:t> </a:t>
            </a:r>
            <a:r>
              <a:rPr lang="en-US" dirty="0" err="1"/>
              <a:t>tushunishni</a:t>
            </a:r>
            <a:r>
              <a:rPr lang="en-US" dirty="0"/>
              <a:t> </a:t>
            </a:r>
            <a:r>
              <a:rPr lang="en-US" dirty="0" err="1"/>
              <a:t>rivojlantiradilar</a:t>
            </a:r>
            <a:r>
              <a:rPr lang="en-US" dirty="0"/>
              <a:t>.</a:t>
            </a:r>
          </a:p>
          <a:p>
            <a:pPr>
              <a:buFont typeface="Arial" panose="020B0604020202020204" pitchFamily="34" charset="0"/>
              <a:buChar char="•"/>
            </a:pPr>
            <a:r>
              <a:rPr lang="en-US" b="1" dirty="0" err="1"/>
              <a:t>Jamiyatdagi</a:t>
            </a:r>
            <a:r>
              <a:rPr lang="en-US" b="1" dirty="0"/>
              <a:t> </a:t>
            </a:r>
            <a:r>
              <a:rPr lang="en-US" b="1" dirty="0" err="1"/>
              <a:t>muammolarni</a:t>
            </a:r>
            <a:r>
              <a:rPr lang="en-US" b="1" dirty="0"/>
              <a:t> </a:t>
            </a:r>
            <a:r>
              <a:rPr lang="en-US" b="1" dirty="0" err="1"/>
              <a:t>hal</a:t>
            </a:r>
            <a:r>
              <a:rPr lang="en-US" b="1" dirty="0"/>
              <a:t> </a:t>
            </a:r>
            <a:r>
              <a:rPr lang="en-US" b="1" dirty="0" err="1"/>
              <a:t>qilish</a:t>
            </a:r>
            <a:r>
              <a:rPr lang="en-US" dirty="0"/>
              <a:t>:</a:t>
            </a:r>
          </a:p>
          <a:p>
            <a:pPr marL="742950" lvl="1" indent="-285750">
              <a:buFont typeface="Arial" panose="020B0604020202020204" pitchFamily="34" charset="0"/>
              <a:buChar char="•"/>
            </a:pPr>
            <a:r>
              <a:rPr lang="en-US" dirty="0" err="1"/>
              <a:t>Universitetlar</a:t>
            </a:r>
            <a:r>
              <a:rPr lang="en-US" dirty="0"/>
              <a:t> global </a:t>
            </a:r>
            <a:r>
              <a:rPr lang="en-US" dirty="0" err="1"/>
              <a:t>muammolarni</a:t>
            </a:r>
            <a:r>
              <a:rPr lang="en-US" dirty="0"/>
              <a:t> (</a:t>
            </a:r>
            <a:r>
              <a:rPr lang="en-US" dirty="0" err="1"/>
              <a:t>masalan</a:t>
            </a:r>
            <a:r>
              <a:rPr lang="en-US" dirty="0"/>
              <a:t>, </a:t>
            </a:r>
            <a:r>
              <a:rPr lang="en-US" dirty="0" err="1"/>
              <a:t>iqlim</a:t>
            </a:r>
            <a:r>
              <a:rPr lang="en-US" dirty="0"/>
              <a:t> </a:t>
            </a:r>
            <a:r>
              <a:rPr lang="en-US" dirty="0" err="1"/>
              <a:t>o'zgarishi</a:t>
            </a:r>
            <a:r>
              <a:rPr lang="en-US" dirty="0"/>
              <a:t>, </a:t>
            </a:r>
            <a:r>
              <a:rPr lang="en-US" dirty="0" err="1"/>
              <a:t>sog'liqni</a:t>
            </a:r>
            <a:r>
              <a:rPr lang="en-US" dirty="0"/>
              <a:t> </a:t>
            </a:r>
            <a:r>
              <a:rPr lang="en-US" dirty="0" err="1"/>
              <a:t>saqlash</a:t>
            </a:r>
            <a:r>
              <a:rPr lang="en-US" dirty="0"/>
              <a:t> </a:t>
            </a:r>
            <a:r>
              <a:rPr lang="en-US" dirty="0" err="1"/>
              <a:t>inqirozi</a:t>
            </a:r>
            <a:r>
              <a:rPr lang="en-US" dirty="0"/>
              <a:t>, </a:t>
            </a:r>
            <a:r>
              <a:rPr lang="en-US" dirty="0" err="1"/>
              <a:t>qashshoqlik</a:t>
            </a:r>
            <a:r>
              <a:rPr lang="en-US" dirty="0"/>
              <a:t>) </a:t>
            </a:r>
            <a:r>
              <a:rPr lang="en-US" dirty="0" err="1"/>
              <a:t>tadqiqot</a:t>
            </a:r>
            <a:r>
              <a:rPr lang="en-US" dirty="0"/>
              <a:t>, </a:t>
            </a:r>
            <a:r>
              <a:rPr lang="en-US" dirty="0" err="1"/>
              <a:t>siyosat</a:t>
            </a:r>
            <a:r>
              <a:rPr lang="en-US" dirty="0"/>
              <a:t> </a:t>
            </a:r>
            <a:r>
              <a:rPr lang="en-US" dirty="0" err="1"/>
              <a:t>ta'siri</a:t>
            </a:r>
            <a:r>
              <a:rPr lang="en-US" dirty="0"/>
              <a:t> </a:t>
            </a:r>
            <a:r>
              <a:rPr lang="en-US" dirty="0" err="1"/>
              <a:t>va</a:t>
            </a:r>
            <a:r>
              <a:rPr lang="en-US" dirty="0"/>
              <a:t> </a:t>
            </a:r>
            <a:r>
              <a:rPr lang="en-US" dirty="0" err="1"/>
              <a:t>hamkorliklar</a:t>
            </a:r>
            <a:r>
              <a:rPr lang="en-US" dirty="0"/>
              <a:t> </a:t>
            </a:r>
            <a:r>
              <a:rPr lang="en-US" dirty="0" err="1"/>
              <a:t>orqali</a:t>
            </a:r>
            <a:r>
              <a:rPr lang="en-US" dirty="0"/>
              <a:t> </a:t>
            </a:r>
            <a:r>
              <a:rPr lang="en-US" dirty="0" err="1"/>
              <a:t>hal</a:t>
            </a:r>
            <a:r>
              <a:rPr lang="en-US" dirty="0"/>
              <a:t> </a:t>
            </a:r>
            <a:r>
              <a:rPr lang="en-US" dirty="0" err="1"/>
              <a:t>qilishda</a:t>
            </a:r>
            <a:r>
              <a:rPr lang="en-US" dirty="0"/>
              <a:t> </a:t>
            </a:r>
            <a:r>
              <a:rPr lang="en-US" dirty="0" err="1"/>
              <a:t>etakchidir</a:t>
            </a:r>
            <a:r>
              <a:rPr lang="en-US" dirty="0"/>
              <a:t>.</a:t>
            </a:r>
          </a:p>
          <a:p>
            <a:pPr marL="742950" lvl="1" indent="-285750">
              <a:buFont typeface="+mj-lt"/>
              <a:buAutoNum type="arabicPeriod"/>
            </a:pPr>
            <a:endParaRPr lang="en-US" dirty="0"/>
          </a:p>
        </p:txBody>
      </p:sp>
      <p:sp>
        <p:nvSpPr>
          <p:cNvPr id="4" name="Номер слайда 3"/>
          <p:cNvSpPr>
            <a:spLocks noGrp="1"/>
          </p:cNvSpPr>
          <p:nvPr>
            <p:ph type="sldNum" sz="quarter" idx="5"/>
          </p:nvPr>
        </p:nvSpPr>
        <p:spPr/>
        <p:txBody>
          <a:bodyPr/>
          <a:lstStyle/>
          <a:p>
            <a:fld id="{5AA46BEE-5574-412B-B498-3788E435FB52}" type="slidenum">
              <a:rPr lang="en-US" smtClean="0"/>
              <a:pPr/>
              <a:t>15</a:t>
            </a:fld>
            <a:endParaRPr lang="en-US"/>
          </a:p>
        </p:txBody>
      </p:sp>
    </p:spTree>
    <p:extLst>
      <p:ext uri="{BB962C8B-B14F-4D97-AF65-F5344CB8AC3E}">
        <p14:creationId xmlns:p14="http://schemas.microsoft.com/office/powerpoint/2010/main" val="14379013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b="1" dirty="0" err="1"/>
              <a:t>Nima</a:t>
            </a:r>
            <a:r>
              <a:rPr lang="en-US" b="1" dirty="0"/>
              <a:t> </a:t>
            </a:r>
            <a:r>
              <a:rPr lang="en-US" b="1" dirty="0" err="1"/>
              <a:t>uchun</a:t>
            </a:r>
            <a:r>
              <a:rPr lang="en-US" b="1" dirty="0"/>
              <a:t> </a:t>
            </a:r>
            <a:r>
              <a:rPr lang="en-US" b="1" dirty="0" err="1"/>
              <a:t>bu</a:t>
            </a:r>
            <a:r>
              <a:rPr lang="en-US" b="1" dirty="0"/>
              <a:t> </a:t>
            </a:r>
            <a:r>
              <a:rPr lang="en-US" b="1" dirty="0" err="1"/>
              <a:t>muhim</a:t>
            </a:r>
            <a:r>
              <a:rPr lang="en-US" dirty="0"/>
              <a:t>:</a:t>
            </a:r>
          </a:p>
          <a:p>
            <a:pPr>
              <a:buFont typeface="Arial" panose="020B0604020202020204" pitchFamily="34" charset="0"/>
              <a:buChar char="•"/>
            </a:pPr>
            <a:r>
              <a:rPr lang="en-US" dirty="0" err="1"/>
              <a:t>Universitetlar</a:t>
            </a:r>
            <a:r>
              <a:rPr lang="en-US" dirty="0"/>
              <a:t> </a:t>
            </a:r>
            <a:r>
              <a:rPr lang="en-US" dirty="0" err="1"/>
              <a:t>jamiyat</a:t>
            </a:r>
            <a:r>
              <a:rPr lang="en-US" dirty="0"/>
              <a:t> </a:t>
            </a:r>
            <a:r>
              <a:rPr lang="en-US" dirty="0" err="1"/>
              <a:t>tizimining</a:t>
            </a:r>
            <a:r>
              <a:rPr lang="en-US" dirty="0"/>
              <a:t> </a:t>
            </a:r>
            <a:r>
              <a:rPr lang="en-US" dirty="0" err="1"/>
              <a:t>bir</a:t>
            </a:r>
            <a:r>
              <a:rPr lang="en-US" dirty="0"/>
              <a:t> </a:t>
            </a:r>
            <a:r>
              <a:rPr lang="en-US" dirty="0" err="1"/>
              <a:t>qismi</a:t>
            </a:r>
            <a:r>
              <a:rPr lang="en-US" dirty="0"/>
              <a:t> </a:t>
            </a:r>
            <a:r>
              <a:rPr lang="en-US" dirty="0" err="1"/>
              <a:t>bo'lib</a:t>
            </a:r>
            <a:r>
              <a:rPr lang="en-US" dirty="0"/>
              <a:t>, </a:t>
            </a:r>
            <a:r>
              <a:rPr lang="en-US" dirty="0" err="1"/>
              <a:t>ta'lim</a:t>
            </a:r>
            <a:r>
              <a:rPr lang="en-US" dirty="0"/>
              <a:t>, </a:t>
            </a:r>
            <a:r>
              <a:rPr lang="en-US" dirty="0" err="1"/>
              <a:t>tadqiqot</a:t>
            </a:r>
            <a:r>
              <a:rPr lang="en-US" dirty="0"/>
              <a:t> </a:t>
            </a:r>
            <a:r>
              <a:rPr lang="en-US" dirty="0" err="1"/>
              <a:t>va</a:t>
            </a:r>
            <a:r>
              <a:rPr lang="en-US" dirty="0"/>
              <a:t> </a:t>
            </a:r>
            <a:r>
              <a:rPr lang="en-US" dirty="0" err="1"/>
              <a:t>jamiyat</a:t>
            </a:r>
            <a:r>
              <a:rPr lang="en-US" dirty="0"/>
              <a:t> </a:t>
            </a:r>
            <a:r>
              <a:rPr lang="en-US" dirty="0" err="1"/>
              <a:t>bilan</a:t>
            </a:r>
            <a:r>
              <a:rPr lang="en-US" dirty="0"/>
              <a:t> </a:t>
            </a:r>
            <a:r>
              <a:rPr lang="en-US" dirty="0" err="1"/>
              <a:t>aloqalarni</a:t>
            </a:r>
            <a:r>
              <a:rPr lang="en-US" dirty="0"/>
              <a:t> </a:t>
            </a:r>
            <a:r>
              <a:rPr lang="en-US" dirty="0" err="1"/>
              <a:t>rivojlantirish</a:t>
            </a:r>
            <a:r>
              <a:rPr lang="en-US" dirty="0"/>
              <a:t> </a:t>
            </a:r>
            <a:r>
              <a:rPr lang="en-US" dirty="0" err="1"/>
              <a:t>orqali</a:t>
            </a:r>
            <a:r>
              <a:rPr lang="en-US" dirty="0"/>
              <a:t> </a:t>
            </a:r>
            <a:r>
              <a:rPr lang="en-US" dirty="0" err="1"/>
              <a:t>jamiyat</a:t>
            </a:r>
            <a:r>
              <a:rPr lang="en-US" dirty="0"/>
              <a:t> </a:t>
            </a:r>
            <a:r>
              <a:rPr lang="en-US" dirty="0" err="1"/>
              <a:t>farovonligiga</a:t>
            </a:r>
            <a:r>
              <a:rPr lang="en-US" dirty="0"/>
              <a:t> </a:t>
            </a:r>
            <a:r>
              <a:rPr lang="en-US" dirty="0" err="1"/>
              <a:t>hissa</a:t>
            </a:r>
            <a:r>
              <a:rPr lang="en-US" dirty="0"/>
              <a:t> </a:t>
            </a:r>
            <a:r>
              <a:rPr lang="en-US" dirty="0" err="1"/>
              <a:t>qo'shishi</a:t>
            </a:r>
            <a:r>
              <a:rPr lang="en-US" dirty="0"/>
              <a:t> </a:t>
            </a:r>
            <a:r>
              <a:rPr lang="en-US" dirty="0" err="1"/>
              <a:t>kerak</a:t>
            </a:r>
            <a:r>
              <a:rPr lang="en-US" dirty="0"/>
              <a:t>.</a:t>
            </a:r>
          </a:p>
          <a:p>
            <a:r>
              <a:rPr lang="en-US" b="1" dirty="0" err="1"/>
              <a:t>Asosiy</a:t>
            </a:r>
            <a:r>
              <a:rPr lang="en-US" b="1" dirty="0"/>
              <a:t> </a:t>
            </a:r>
            <a:r>
              <a:rPr lang="en-US" b="1" dirty="0" err="1"/>
              <a:t>aloqalar</a:t>
            </a:r>
            <a:r>
              <a:rPr lang="en-US" b="1" dirty="0"/>
              <a:t> </a:t>
            </a:r>
            <a:r>
              <a:rPr lang="en-US" b="1" dirty="0" err="1"/>
              <a:t>sohalari</a:t>
            </a:r>
            <a:r>
              <a:rPr lang="en-US" dirty="0"/>
              <a:t>:</a:t>
            </a:r>
          </a:p>
          <a:p>
            <a:pPr>
              <a:buFont typeface="+mj-lt"/>
              <a:buAutoNum type="arabicPeriod"/>
            </a:pPr>
            <a:r>
              <a:rPr lang="en-US" b="1" dirty="0" err="1"/>
              <a:t>Bilimlarni</a:t>
            </a:r>
            <a:r>
              <a:rPr lang="en-US" b="1" dirty="0"/>
              <a:t> </a:t>
            </a:r>
            <a:r>
              <a:rPr lang="en-US" b="1" dirty="0" err="1"/>
              <a:t>uzatish</a:t>
            </a:r>
            <a:r>
              <a:rPr lang="en-US" dirty="0"/>
              <a:t>:</a:t>
            </a:r>
          </a:p>
          <a:p>
            <a:pPr marL="742950" lvl="1" indent="-285750">
              <a:buFont typeface="+mj-lt"/>
              <a:buAutoNum type="arabicPeriod"/>
            </a:pPr>
            <a:r>
              <a:rPr lang="en-US" dirty="0" err="1"/>
              <a:t>Universitetlar</a:t>
            </a:r>
            <a:r>
              <a:rPr lang="en-US" dirty="0"/>
              <a:t> </a:t>
            </a:r>
            <a:r>
              <a:rPr lang="en-US" dirty="0" err="1"/>
              <a:t>jamiyatdagi</a:t>
            </a:r>
            <a:r>
              <a:rPr lang="en-US" dirty="0"/>
              <a:t> </a:t>
            </a:r>
            <a:r>
              <a:rPr lang="en-US" dirty="0" err="1"/>
              <a:t>muammolarni</a:t>
            </a:r>
            <a:r>
              <a:rPr lang="en-US" dirty="0"/>
              <a:t> </a:t>
            </a:r>
            <a:r>
              <a:rPr lang="en-US" dirty="0" err="1"/>
              <a:t>hal</a:t>
            </a:r>
            <a:r>
              <a:rPr lang="en-US" dirty="0"/>
              <a:t> </a:t>
            </a:r>
            <a:r>
              <a:rPr lang="en-US" dirty="0" err="1"/>
              <a:t>qilish</a:t>
            </a:r>
            <a:r>
              <a:rPr lang="en-US" dirty="0"/>
              <a:t> </a:t>
            </a:r>
            <a:r>
              <a:rPr lang="en-US" dirty="0" err="1"/>
              <a:t>uchun</a:t>
            </a:r>
            <a:r>
              <a:rPr lang="en-US" dirty="0"/>
              <a:t> </a:t>
            </a:r>
            <a:r>
              <a:rPr lang="en-US" dirty="0" err="1"/>
              <a:t>tadqiqot</a:t>
            </a:r>
            <a:r>
              <a:rPr lang="en-US" dirty="0"/>
              <a:t> </a:t>
            </a:r>
            <a:r>
              <a:rPr lang="en-US" dirty="0" err="1"/>
              <a:t>olib</a:t>
            </a:r>
            <a:r>
              <a:rPr lang="en-US" dirty="0"/>
              <a:t> </a:t>
            </a:r>
            <a:r>
              <a:rPr lang="en-US" dirty="0" err="1"/>
              <a:t>boradilar</a:t>
            </a:r>
            <a:r>
              <a:rPr lang="en-US" dirty="0"/>
              <a:t>, </a:t>
            </a:r>
            <a:r>
              <a:rPr lang="en-US" dirty="0" err="1"/>
              <a:t>masalan</a:t>
            </a:r>
            <a:r>
              <a:rPr lang="en-US" dirty="0"/>
              <a:t>, </a:t>
            </a:r>
            <a:r>
              <a:rPr lang="en-US" dirty="0" err="1"/>
              <a:t>iqlim</a:t>
            </a:r>
            <a:r>
              <a:rPr lang="en-US" dirty="0"/>
              <a:t> </a:t>
            </a:r>
            <a:r>
              <a:rPr lang="en-US" dirty="0" err="1"/>
              <a:t>o'zgarishi</a:t>
            </a:r>
            <a:r>
              <a:rPr lang="en-US" dirty="0"/>
              <a:t> </a:t>
            </a:r>
            <a:r>
              <a:rPr lang="en-US" dirty="0" err="1"/>
              <a:t>va</a:t>
            </a:r>
            <a:r>
              <a:rPr lang="en-US" dirty="0"/>
              <a:t> </a:t>
            </a:r>
            <a:r>
              <a:rPr lang="en-US" dirty="0" err="1"/>
              <a:t>sog'liqni</a:t>
            </a:r>
            <a:r>
              <a:rPr lang="en-US" dirty="0"/>
              <a:t> </a:t>
            </a:r>
            <a:r>
              <a:rPr lang="en-US" dirty="0" err="1"/>
              <a:t>saqlash</a:t>
            </a:r>
            <a:r>
              <a:rPr lang="en-US" dirty="0"/>
              <a:t> </a:t>
            </a:r>
            <a:r>
              <a:rPr lang="en-US" dirty="0" err="1"/>
              <a:t>yechimlari</a:t>
            </a:r>
            <a:r>
              <a:rPr lang="en-US" dirty="0"/>
              <a:t>.</a:t>
            </a:r>
          </a:p>
          <a:p>
            <a:pPr>
              <a:buFont typeface="+mj-lt"/>
              <a:buAutoNum type="arabicPeriod"/>
            </a:pPr>
            <a:r>
              <a:rPr lang="en-US" b="1" dirty="0" err="1"/>
              <a:t>Jamiyat</a:t>
            </a:r>
            <a:r>
              <a:rPr lang="en-US" b="1" dirty="0"/>
              <a:t> </a:t>
            </a:r>
            <a:r>
              <a:rPr lang="en-US" b="1" dirty="0" err="1"/>
              <a:t>xizmati</a:t>
            </a:r>
            <a:r>
              <a:rPr lang="en-US" dirty="0"/>
              <a:t>:</a:t>
            </a:r>
          </a:p>
          <a:p>
            <a:pPr marL="742950" lvl="1" indent="-285750">
              <a:buFont typeface="+mj-lt"/>
              <a:buAutoNum type="arabicPeriod"/>
            </a:pPr>
            <a:r>
              <a:rPr lang="en-US" dirty="0" err="1"/>
              <a:t>Universitetlar</a:t>
            </a:r>
            <a:r>
              <a:rPr lang="en-US" dirty="0"/>
              <a:t> </a:t>
            </a:r>
            <a:r>
              <a:rPr lang="en-US" dirty="0" err="1"/>
              <a:t>ko'pincha</a:t>
            </a:r>
            <a:r>
              <a:rPr lang="en-US" dirty="0"/>
              <a:t> </a:t>
            </a:r>
            <a:r>
              <a:rPr lang="en-US" dirty="0" err="1"/>
              <a:t>jamiyat</a:t>
            </a:r>
            <a:r>
              <a:rPr lang="en-US" dirty="0"/>
              <a:t> </a:t>
            </a:r>
            <a:r>
              <a:rPr lang="en-US" dirty="0" err="1"/>
              <a:t>xizmati</a:t>
            </a:r>
            <a:r>
              <a:rPr lang="en-US" dirty="0"/>
              <a:t> </a:t>
            </a:r>
            <a:r>
              <a:rPr lang="en-US" dirty="0" err="1"/>
              <a:t>dasturlarini</a:t>
            </a:r>
            <a:r>
              <a:rPr lang="en-US" dirty="0"/>
              <a:t> </a:t>
            </a:r>
            <a:r>
              <a:rPr lang="en-US" dirty="0" err="1"/>
              <a:t>o'tkazadilar</a:t>
            </a:r>
            <a:r>
              <a:rPr lang="en-US" dirty="0"/>
              <a:t>, </a:t>
            </a:r>
            <a:r>
              <a:rPr lang="en-US" dirty="0" err="1"/>
              <a:t>kam</a:t>
            </a:r>
            <a:r>
              <a:rPr lang="en-US" dirty="0"/>
              <a:t> </a:t>
            </a:r>
            <a:r>
              <a:rPr lang="en-US" dirty="0" err="1"/>
              <a:t>ta'minlangan</a:t>
            </a:r>
            <a:r>
              <a:rPr lang="en-US" dirty="0"/>
              <a:t> </a:t>
            </a:r>
            <a:r>
              <a:rPr lang="en-US" dirty="0" err="1"/>
              <a:t>aholi</a:t>
            </a:r>
            <a:r>
              <a:rPr lang="en-US" dirty="0"/>
              <a:t> </a:t>
            </a:r>
            <a:r>
              <a:rPr lang="en-US" dirty="0" err="1"/>
              <a:t>guruhlariga</a:t>
            </a:r>
            <a:r>
              <a:rPr lang="en-US" dirty="0"/>
              <a:t> </a:t>
            </a:r>
            <a:r>
              <a:rPr lang="en-US" dirty="0" err="1"/>
              <a:t>yordam</a:t>
            </a:r>
            <a:r>
              <a:rPr lang="en-US" dirty="0"/>
              <a:t> </a:t>
            </a:r>
            <a:r>
              <a:rPr lang="en-US" dirty="0" err="1"/>
              <a:t>beradilar</a:t>
            </a:r>
            <a:r>
              <a:rPr lang="en-US" dirty="0"/>
              <a:t> </a:t>
            </a:r>
            <a:r>
              <a:rPr lang="en-US" dirty="0" err="1"/>
              <a:t>yoki</a:t>
            </a:r>
            <a:r>
              <a:rPr lang="en-US" dirty="0"/>
              <a:t> </a:t>
            </a:r>
            <a:r>
              <a:rPr lang="en-US" dirty="0" err="1"/>
              <a:t>mahalliy</a:t>
            </a:r>
            <a:r>
              <a:rPr lang="en-US" dirty="0"/>
              <a:t> </a:t>
            </a:r>
            <a:r>
              <a:rPr lang="en-US" dirty="0" err="1"/>
              <a:t>muammolarni</a:t>
            </a:r>
            <a:r>
              <a:rPr lang="en-US" dirty="0"/>
              <a:t> </a:t>
            </a:r>
            <a:r>
              <a:rPr lang="en-US" dirty="0" err="1"/>
              <a:t>hal</a:t>
            </a:r>
            <a:r>
              <a:rPr lang="en-US" dirty="0"/>
              <a:t> </a:t>
            </a:r>
            <a:r>
              <a:rPr lang="en-US" dirty="0" err="1"/>
              <a:t>qilishda</a:t>
            </a:r>
            <a:r>
              <a:rPr lang="en-US" dirty="0"/>
              <a:t> </a:t>
            </a:r>
            <a:r>
              <a:rPr lang="en-US" dirty="0" err="1"/>
              <a:t>ishtirok</a:t>
            </a:r>
            <a:r>
              <a:rPr lang="en-US" dirty="0"/>
              <a:t> </a:t>
            </a:r>
            <a:r>
              <a:rPr lang="en-US" dirty="0" err="1"/>
              <a:t>etadilar</a:t>
            </a:r>
            <a:r>
              <a:rPr lang="en-US" dirty="0"/>
              <a:t>.</a:t>
            </a:r>
          </a:p>
          <a:p>
            <a:pPr>
              <a:buFont typeface="+mj-lt"/>
              <a:buAutoNum type="arabicPeriod"/>
            </a:pPr>
            <a:r>
              <a:rPr lang="en-US" b="1" dirty="0" err="1"/>
              <a:t>Ijtimoiy</a:t>
            </a:r>
            <a:r>
              <a:rPr lang="en-US" b="1" dirty="0"/>
              <a:t> </a:t>
            </a:r>
            <a:r>
              <a:rPr lang="en-US" b="1" dirty="0" err="1"/>
              <a:t>mas'uliyat</a:t>
            </a:r>
            <a:r>
              <a:rPr lang="en-US" dirty="0"/>
              <a:t>:</a:t>
            </a:r>
          </a:p>
          <a:p>
            <a:pPr marL="742950" lvl="1" indent="-285750">
              <a:buFont typeface="+mj-lt"/>
              <a:buAutoNum type="arabicPeriod"/>
            </a:pPr>
            <a:r>
              <a:rPr lang="en-US" dirty="0" err="1"/>
              <a:t>Universitetlar</a:t>
            </a:r>
            <a:r>
              <a:rPr lang="en-US" dirty="0"/>
              <a:t> </a:t>
            </a:r>
            <a:r>
              <a:rPr lang="en-US" dirty="0" err="1"/>
              <a:t>ijtimoiy</a:t>
            </a:r>
            <a:r>
              <a:rPr lang="en-US" dirty="0"/>
              <a:t> </a:t>
            </a:r>
            <a:r>
              <a:rPr lang="en-US" dirty="0" err="1"/>
              <a:t>o'zgarishlarni</a:t>
            </a:r>
            <a:r>
              <a:rPr lang="en-US" dirty="0"/>
              <a:t> </a:t>
            </a:r>
            <a:r>
              <a:rPr lang="en-US" dirty="0" err="1"/>
              <a:t>rivojlantirish</a:t>
            </a:r>
            <a:r>
              <a:rPr lang="en-US" dirty="0"/>
              <a:t> </a:t>
            </a:r>
            <a:r>
              <a:rPr lang="en-US" dirty="0" err="1"/>
              <a:t>va</a:t>
            </a:r>
            <a:r>
              <a:rPr lang="en-US" dirty="0"/>
              <a:t> </a:t>
            </a:r>
            <a:r>
              <a:rPr lang="en-US" dirty="0" err="1"/>
              <a:t>madaniy</a:t>
            </a:r>
            <a:r>
              <a:rPr lang="en-US" dirty="0"/>
              <a:t> </a:t>
            </a:r>
            <a:r>
              <a:rPr lang="en-US" dirty="0" err="1"/>
              <a:t>taraqqiyotga</a:t>
            </a:r>
            <a:r>
              <a:rPr lang="en-US" dirty="0"/>
              <a:t> </a:t>
            </a:r>
            <a:r>
              <a:rPr lang="en-US" dirty="0" err="1"/>
              <a:t>yordam</a:t>
            </a:r>
            <a:r>
              <a:rPr lang="en-US" dirty="0"/>
              <a:t> </a:t>
            </a:r>
            <a:r>
              <a:rPr lang="en-US" dirty="0" err="1"/>
              <a:t>berish</a:t>
            </a:r>
            <a:r>
              <a:rPr lang="en-US" dirty="0"/>
              <a:t> </a:t>
            </a:r>
            <a:r>
              <a:rPr lang="en-US" dirty="0" err="1"/>
              <a:t>uchun</a:t>
            </a:r>
            <a:r>
              <a:rPr lang="en-US" dirty="0"/>
              <a:t> </a:t>
            </a:r>
            <a:r>
              <a:rPr lang="en-US" dirty="0" err="1"/>
              <a:t>jamoat</a:t>
            </a:r>
            <a:r>
              <a:rPr lang="en-US" dirty="0"/>
              <a:t> </a:t>
            </a:r>
            <a:r>
              <a:rPr lang="en-US" dirty="0" err="1"/>
              <a:t>dasturlarini</a:t>
            </a:r>
            <a:r>
              <a:rPr lang="en-US" dirty="0"/>
              <a:t>, </a:t>
            </a:r>
            <a:r>
              <a:rPr lang="en-US" dirty="0" err="1"/>
              <a:t>tadbirlarini</a:t>
            </a:r>
            <a:r>
              <a:rPr lang="en-US" dirty="0"/>
              <a:t> </a:t>
            </a:r>
            <a:r>
              <a:rPr lang="en-US" dirty="0" err="1"/>
              <a:t>va</a:t>
            </a:r>
            <a:r>
              <a:rPr lang="en-US" dirty="0"/>
              <a:t> </a:t>
            </a:r>
            <a:r>
              <a:rPr lang="en-US" dirty="0" err="1"/>
              <a:t>ijtimoiy</a:t>
            </a:r>
            <a:r>
              <a:rPr lang="en-US" dirty="0"/>
              <a:t> </a:t>
            </a:r>
            <a:r>
              <a:rPr lang="en-US" dirty="0" err="1"/>
              <a:t>tashabbuslarni</a:t>
            </a:r>
            <a:r>
              <a:rPr lang="en-US" dirty="0"/>
              <a:t> </a:t>
            </a:r>
            <a:r>
              <a:rPr lang="en-US" dirty="0" err="1"/>
              <a:t>amalga</a:t>
            </a:r>
            <a:r>
              <a:rPr lang="en-US" dirty="0"/>
              <a:t> </a:t>
            </a:r>
            <a:r>
              <a:rPr lang="en-US" dirty="0" err="1"/>
              <a:t>oshiradilar</a:t>
            </a:r>
            <a:r>
              <a:rPr lang="en-US" dirty="0"/>
              <a:t>.</a:t>
            </a:r>
          </a:p>
          <a:p>
            <a:pPr>
              <a:buFont typeface="Arial" panose="020B0604020202020204" pitchFamily="34" charset="0"/>
              <a:buChar char="•"/>
            </a:pPr>
            <a:r>
              <a:rPr lang="en-US" b="1" dirty="0" err="1"/>
              <a:t>Ta'lim</a:t>
            </a:r>
            <a:r>
              <a:rPr lang="en-US" b="1" dirty="0"/>
              <a:t> </a:t>
            </a:r>
            <a:r>
              <a:rPr lang="en-US" b="1" dirty="0" err="1"/>
              <a:t>va</a:t>
            </a:r>
            <a:r>
              <a:rPr lang="en-US" b="1" dirty="0"/>
              <a:t> </a:t>
            </a:r>
            <a:r>
              <a:rPr lang="en-US" b="1" dirty="0" err="1"/>
              <a:t>malaka</a:t>
            </a:r>
            <a:r>
              <a:rPr lang="en-US" b="1" dirty="0"/>
              <a:t> </a:t>
            </a:r>
            <a:r>
              <a:rPr lang="en-US" b="1" dirty="0" err="1"/>
              <a:t>rivojlantirish</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talabalarga</a:t>
            </a:r>
            <a:r>
              <a:rPr lang="en-US" dirty="0"/>
              <a:t> </a:t>
            </a:r>
            <a:r>
              <a:rPr lang="en-US" dirty="0" err="1"/>
              <a:t>kasblarini</a:t>
            </a:r>
            <a:r>
              <a:rPr lang="en-US" dirty="0"/>
              <a:t> </a:t>
            </a:r>
            <a:r>
              <a:rPr lang="en-US" dirty="0" err="1"/>
              <a:t>tayyorlash</a:t>
            </a:r>
            <a:r>
              <a:rPr lang="en-US" dirty="0"/>
              <a:t>, </a:t>
            </a:r>
            <a:r>
              <a:rPr lang="en-US" dirty="0" err="1"/>
              <a:t>tanqidiy</a:t>
            </a:r>
            <a:r>
              <a:rPr lang="en-US" dirty="0"/>
              <a:t> </a:t>
            </a:r>
            <a:r>
              <a:rPr lang="en-US" dirty="0" err="1"/>
              <a:t>fikrlashni</a:t>
            </a:r>
            <a:r>
              <a:rPr lang="en-US" dirty="0"/>
              <a:t> </a:t>
            </a:r>
            <a:r>
              <a:rPr lang="en-US" dirty="0" err="1"/>
              <a:t>rivojlantirish</a:t>
            </a:r>
            <a:r>
              <a:rPr lang="en-US" dirty="0"/>
              <a:t> </a:t>
            </a:r>
            <a:r>
              <a:rPr lang="en-US" dirty="0" err="1"/>
              <a:t>va</a:t>
            </a:r>
            <a:r>
              <a:rPr lang="en-US" dirty="0"/>
              <a:t> </a:t>
            </a:r>
            <a:r>
              <a:rPr lang="en-US" dirty="0" err="1"/>
              <a:t>kelajakdagi</a:t>
            </a:r>
            <a:r>
              <a:rPr lang="en-US" dirty="0"/>
              <a:t> </a:t>
            </a:r>
            <a:r>
              <a:rPr lang="en-US" dirty="0" err="1"/>
              <a:t>ish</a:t>
            </a:r>
            <a:r>
              <a:rPr lang="en-US" dirty="0"/>
              <a:t> </a:t>
            </a:r>
            <a:r>
              <a:rPr lang="en-US" dirty="0" err="1"/>
              <a:t>kuchiga</a:t>
            </a:r>
            <a:r>
              <a:rPr lang="en-US" dirty="0"/>
              <a:t> </a:t>
            </a:r>
            <a:r>
              <a:rPr lang="en-US" dirty="0" err="1"/>
              <a:t>zarur</a:t>
            </a:r>
            <a:r>
              <a:rPr lang="en-US" dirty="0"/>
              <a:t> </a:t>
            </a:r>
            <a:r>
              <a:rPr lang="en-US" dirty="0" err="1"/>
              <a:t>bo'lgan</a:t>
            </a:r>
            <a:r>
              <a:rPr lang="en-US" dirty="0"/>
              <a:t> </a:t>
            </a:r>
            <a:r>
              <a:rPr lang="en-US" dirty="0" err="1"/>
              <a:t>ko'nikmalarni</a:t>
            </a:r>
            <a:r>
              <a:rPr lang="en-US" dirty="0"/>
              <a:t> </a:t>
            </a:r>
            <a:r>
              <a:rPr lang="en-US" dirty="0" err="1"/>
              <a:t>taqdim</a:t>
            </a:r>
            <a:r>
              <a:rPr lang="en-US" dirty="0"/>
              <a:t> </a:t>
            </a:r>
            <a:r>
              <a:rPr lang="en-US" dirty="0" err="1"/>
              <a:t>etadi</a:t>
            </a:r>
            <a:r>
              <a:rPr lang="en-US" dirty="0"/>
              <a:t>.</a:t>
            </a:r>
          </a:p>
          <a:p>
            <a:pPr>
              <a:buFont typeface="Arial" panose="020B0604020202020204" pitchFamily="34" charset="0"/>
              <a:buChar char="•"/>
            </a:pPr>
            <a:r>
              <a:rPr lang="en-US" b="1" dirty="0" err="1"/>
              <a:t>Tadqiqot</a:t>
            </a:r>
            <a:r>
              <a:rPr lang="en-US" b="1" dirty="0"/>
              <a:t> </a:t>
            </a:r>
            <a:r>
              <a:rPr lang="en-US" b="1" dirty="0" err="1"/>
              <a:t>va</a:t>
            </a:r>
            <a:r>
              <a:rPr lang="en-US" b="1" dirty="0"/>
              <a:t> </a:t>
            </a:r>
            <a:r>
              <a:rPr lang="en-US" b="1" dirty="0" err="1"/>
              <a:t>innovatsiya</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jamiyat</a:t>
            </a:r>
            <a:r>
              <a:rPr lang="en-US" dirty="0"/>
              <a:t> </a:t>
            </a:r>
            <a:r>
              <a:rPr lang="en-US" dirty="0" err="1"/>
              <a:t>uchun</a:t>
            </a:r>
            <a:r>
              <a:rPr lang="en-US" dirty="0"/>
              <a:t> </a:t>
            </a:r>
            <a:r>
              <a:rPr lang="en-US" dirty="0" err="1"/>
              <a:t>foydali</a:t>
            </a:r>
            <a:r>
              <a:rPr lang="en-US" dirty="0"/>
              <a:t> </a:t>
            </a:r>
            <a:r>
              <a:rPr lang="en-US" dirty="0" err="1"/>
              <a:t>texnologik</a:t>
            </a:r>
            <a:r>
              <a:rPr lang="en-US" dirty="0"/>
              <a:t>, </a:t>
            </a:r>
            <a:r>
              <a:rPr lang="en-US" dirty="0" err="1"/>
              <a:t>tibbiy</a:t>
            </a:r>
            <a:r>
              <a:rPr lang="en-US" dirty="0"/>
              <a:t> </a:t>
            </a:r>
            <a:r>
              <a:rPr lang="en-US" dirty="0" err="1"/>
              <a:t>va</a:t>
            </a:r>
            <a:r>
              <a:rPr lang="en-US" dirty="0"/>
              <a:t> </a:t>
            </a:r>
            <a:r>
              <a:rPr lang="en-US" dirty="0" err="1"/>
              <a:t>ijtimoiy</a:t>
            </a:r>
            <a:r>
              <a:rPr lang="en-US" dirty="0"/>
              <a:t> </a:t>
            </a:r>
            <a:r>
              <a:rPr lang="en-US" dirty="0" err="1"/>
              <a:t>innovatsiyalarni</a:t>
            </a:r>
            <a:r>
              <a:rPr lang="en-US" dirty="0"/>
              <a:t> </a:t>
            </a:r>
            <a:r>
              <a:rPr lang="en-US" dirty="0" err="1"/>
              <a:t>yaratish</a:t>
            </a:r>
            <a:r>
              <a:rPr lang="en-US" dirty="0"/>
              <a:t> </a:t>
            </a:r>
            <a:r>
              <a:rPr lang="en-US" dirty="0" err="1"/>
              <a:t>uchun</a:t>
            </a:r>
            <a:r>
              <a:rPr lang="en-US" dirty="0"/>
              <a:t> </a:t>
            </a:r>
            <a:r>
              <a:rPr lang="en-US" dirty="0" err="1"/>
              <a:t>tadqiqot</a:t>
            </a:r>
            <a:r>
              <a:rPr lang="en-US" dirty="0"/>
              <a:t> </a:t>
            </a:r>
            <a:r>
              <a:rPr lang="en-US" dirty="0" err="1"/>
              <a:t>olib</a:t>
            </a:r>
            <a:r>
              <a:rPr lang="en-US" dirty="0"/>
              <a:t> </a:t>
            </a:r>
            <a:r>
              <a:rPr lang="en-US" dirty="0" err="1"/>
              <a:t>boradilar</a:t>
            </a:r>
            <a:r>
              <a:rPr lang="en-US" dirty="0"/>
              <a:t>.</a:t>
            </a:r>
          </a:p>
          <a:p>
            <a:pPr>
              <a:buFont typeface="Arial" panose="020B0604020202020204" pitchFamily="34" charset="0"/>
              <a:buChar char="•"/>
            </a:pPr>
            <a:r>
              <a:rPr lang="en-US" b="1" dirty="0" err="1"/>
              <a:t>Iqtisodiy</a:t>
            </a:r>
            <a:r>
              <a:rPr lang="en-US" b="1" dirty="0"/>
              <a:t> </a:t>
            </a:r>
            <a:r>
              <a:rPr lang="en-US" b="1" dirty="0" err="1"/>
              <a:t>ta'sir</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mahalliy</a:t>
            </a:r>
            <a:r>
              <a:rPr lang="en-US" dirty="0"/>
              <a:t> </a:t>
            </a:r>
            <a:r>
              <a:rPr lang="en-US" dirty="0" err="1"/>
              <a:t>va</a:t>
            </a:r>
            <a:r>
              <a:rPr lang="en-US" dirty="0"/>
              <a:t> </a:t>
            </a:r>
            <a:r>
              <a:rPr lang="en-US" dirty="0" err="1"/>
              <a:t>milliy</a:t>
            </a:r>
            <a:r>
              <a:rPr lang="en-US" dirty="0"/>
              <a:t> </a:t>
            </a:r>
            <a:r>
              <a:rPr lang="en-US" dirty="0" err="1"/>
              <a:t>iqtisodiyotlarga</a:t>
            </a:r>
            <a:r>
              <a:rPr lang="en-US" dirty="0"/>
              <a:t> </a:t>
            </a:r>
            <a:r>
              <a:rPr lang="en-US" dirty="0" err="1"/>
              <a:t>ish</a:t>
            </a:r>
            <a:r>
              <a:rPr lang="en-US" dirty="0"/>
              <a:t> </a:t>
            </a:r>
            <a:r>
              <a:rPr lang="en-US" dirty="0" err="1"/>
              <a:t>o'rinlarini</a:t>
            </a:r>
            <a:r>
              <a:rPr lang="en-US" dirty="0"/>
              <a:t> </a:t>
            </a:r>
            <a:r>
              <a:rPr lang="en-US" dirty="0" err="1"/>
              <a:t>yaratish</a:t>
            </a:r>
            <a:r>
              <a:rPr lang="en-US" dirty="0"/>
              <a:t>, </a:t>
            </a:r>
            <a:r>
              <a:rPr lang="en-US" dirty="0" err="1"/>
              <a:t>innovatsiya</a:t>
            </a:r>
            <a:r>
              <a:rPr lang="en-US" dirty="0"/>
              <a:t> </a:t>
            </a:r>
            <a:r>
              <a:rPr lang="en-US" dirty="0" err="1"/>
              <a:t>va</a:t>
            </a:r>
            <a:r>
              <a:rPr lang="en-US" dirty="0"/>
              <a:t> </a:t>
            </a:r>
            <a:r>
              <a:rPr lang="en-US" dirty="0" err="1"/>
              <a:t>tadbirkorlik</a:t>
            </a:r>
            <a:r>
              <a:rPr lang="en-US" dirty="0"/>
              <a:t> </a:t>
            </a:r>
            <a:r>
              <a:rPr lang="en-US" dirty="0" err="1"/>
              <a:t>orqali</a:t>
            </a:r>
            <a:r>
              <a:rPr lang="en-US" dirty="0"/>
              <a:t> </a:t>
            </a:r>
            <a:r>
              <a:rPr lang="en-US" dirty="0" err="1"/>
              <a:t>katta</a:t>
            </a:r>
            <a:r>
              <a:rPr lang="en-US" dirty="0"/>
              <a:t> </a:t>
            </a:r>
            <a:r>
              <a:rPr lang="en-US" dirty="0" err="1"/>
              <a:t>hissa</a:t>
            </a:r>
            <a:r>
              <a:rPr lang="en-US" dirty="0"/>
              <a:t> </a:t>
            </a:r>
            <a:r>
              <a:rPr lang="en-US" dirty="0" err="1"/>
              <a:t>qo'shadilar</a:t>
            </a:r>
            <a:r>
              <a:rPr lang="en-US" dirty="0"/>
              <a:t>.</a:t>
            </a:r>
          </a:p>
          <a:p>
            <a:pPr>
              <a:buFont typeface="Arial" panose="020B0604020202020204" pitchFamily="34" charset="0"/>
              <a:buChar char="•"/>
            </a:pPr>
            <a:r>
              <a:rPr lang="en-US" b="1" dirty="0" err="1"/>
              <a:t>Ijtimoiy</a:t>
            </a:r>
            <a:r>
              <a:rPr lang="en-US" b="1" dirty="0"/>
              <a:t> </a:t>
            </a:r>
            <a:r>
              <a:rPr lang="en-US" b="1" dirty="0" err="1"/>
              <a:t>va</a:t>
            </a:r>
            <a:r>
              <a:rPr lang="en-US" b="1" dirty="0"/>
              <a:t> </a:t>
            </a:r>
            <a:r>
              <a:rPr lang="en-US" b="1" dirty="0" err="1"/>
              <a:t>madaniy</a:t>
            </a:r>
            <a:r>
              <a:rPr lang="en-US" b="1" dirty="0"/>
              <a:t> </a:t>
            </a:r>
            <a:r>
              <a:rPr lang="en-US" b="1" dirty="0" err="1"/>
              <a:t>rivojlanishga</a:t>
            </a:r>
            <a:r>
              <a:rPr lang="en-US" b="1" dirty="0"/>
              <a:t> </a:t>
            </a:r>
            <a:r>
              <a:rPr lang="en-US" b="1" dirty="0" err="1"/>
              <a:t>hissa</a:t>
            </a:r>
            <a:r>
              <a:rPr lang="en-US" b="1" dirty="0"/>
              <a:t> </a:t>
            </a:r>
            <a:r>
              <a:rPr lang="en-US" b="1" dirty="0" err="1"/>
              <a:t>qo'shish</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madaniy</a:t>
            </a:r>
            <a:r>
              <a:rPr lang="en-US" dirty="0"/>
              <a:t> </a:t>
            </a:r>
            <a:r>
              <a:rPr lang="en-US" dirty="0" err="1"/>
              <a:t>tadbirlar</a:t>
            </a:r>
            <a:r>
              <a:rPr lang="en-US" dirty="0"/>
              <a:t>, </a:t>
            </a:r>
            <a:r>
              <a:rPr lang="en-US" dirty="0" err="1"/>
              <a:t>ommaviy</a:t>
            </a:r>
            <a:r>
              <a:rPr lang="en-US" dirty="0"/>
              <a:t> </a:t>
            </a:r>
            <a:r>
              <a:rPr lang="en-US" dirty="0" err="1"/>
              <a:t>ma'ruzalar</a:t>
            </a:r>
            <a:r>
              <a:rPr lang="en-US" dirty="0"/>
              <a:t> </a:t>
            </a:r>
            <a:r>
              <a:rPr lang="en-US" dirty="0" err="1"/>
              <a:t>va</a:t>
            </a:r>
            <a:r>
              <a:rPr lang="en-US" dirty="0"/>
              <a:t> </a:t>
            </a:r>
            <a:r>
              <a:rPr lang="en-US" dirty="0" err="1"/>
              <a:t>jamiyat</a:t>
            </a:r>
            <a:r>
              <a:rPr lang="en-US" dirty="0"/>
              <a:t> </a:t>
            </a:r>
            <a:r>
              <a:rPr lang="en-US" dirty="0" err="1"/>
              <a:t>bilan</a:t>
            </a:r>
            <a:r>
              <a:rPr lang="en-US" dirty="0"/>
              <a:t> </a:t>
            </a:r>
            <a:r>
              <a:rPr lang="en-US" dirty="0" err="1"/>
              <a:t>aloqalar</a:t>
            </a:r>
            <a:r>
              <a:rPr lang="en-US" dirty="0"/>
              <a:t> </a:t>
            </a:r>
            <a:r>
              <a:rPr lang="en-US" dirty="0" err="1"/>
              <a:t>orqali</a:t>
            </a:r>
            <a:r>
              <a:rPr lang="en-US" dirty="0"/>
              <a:t> </a:t>
            </a:r>
            <a:r>
              <a:rPr lang="en-US" dirty="0" err="1"/>
              <a:t>jamiyat</a:t>
            </a:r>
            <a:r>
              <a:rPr lang="en-US" dirty="0"/>
              <a:t> </a:t>
            </a:r>
            <a:r>
              <a:rPr lang="en-US" dirty="0" err="1"/>
              <a:t>birdamligini</a:t>
            </a:r>
            <a:r>
              <a:rPr lang="en-US" dirty="0"/>
              <a:t> </a:t>
            </a:r>
            <a:r>
              <a:rPr lang="en-US" dirty="0" err="1"/>
              <a:t>va</a:t>
            </a:r>
            <a:r>
              <a:rPr lang="en-US" dirty="0"/>
              <a:t> </a:t>
            </a:r>
            <a:r>
              <a:rPr lang="en-US" dirty="0" err="1"/>
              <a:t>madaniy</a:t>
            </a:r>
            <a:r>
              <a:rPr lang="en-US" dirty="0"/>
              <a:t> </a:t>
            </a:r>
            <a:r>
              <a:rPr lang="en-US" dirty="0" err="1"/>
              <a:t>tushunishni</a:t>
            </a:r>
            <a:r>
              <a:rPr lang="en-US" dirty="0"/>
              <a:t> </a:t>
            </a:r>
            <a:r>
              <a:rPr lang="en-US" dirty="0" err="1"/>
              <a:t>rivojlantiradilar</a:t>
            </a:r>
            <a:r>
              <a:rPr lang="en-US" dirty="0"/>
              <a:t>.</a:t>
            </a:r>
          </a:p>
          <a:p>
            <a:pPr>
              <a:buFont typeface="Arial" panose="020B0604020202020204" pitchFamily="34" charset="0"/>
              <a:buChar char="•"/>
            </a:pPr>
            <a:r>
              <a:rPr lang="en-US" b="1" dirty="0" err="1"/>
              <a:t>Jamiyatdagi</a:t>
            </a:r>
            <a:r>
              <a:rPr lang="en-US" b="1" dirty="0"/>
              <a:t> </a:t>
            </a:r>
            <a:r>
              <a:rPr lang="en-US" b="1" dirty="0" err="1"/>
              <a:t>muammolarni</a:t>
            </a:r>
            <a:r>
              <a:rPr lang="en-US" b="1" dirty="0"/>
              <a:t> </a:t>
            </a:r>
            <a:r>
              <a:rPr lang="en-US" b="1" dirty="0" err="1"/>
              <a:t>hal</a:t>
            </a:r>
            <a:r>
              <a:rPr lang="en-US" b="1" dirty="0"/>
              <a:t> </a:t>
            </a:r>
            <a:r>
              <a:rPr lang="en-US" b="1" dirty="0" err="1"/>
              <a:t>qilish</a:t>
            </a:r>
            <a:r>
              <a:rPr lang="en-US" dirty="0"/>
              <a:t>:</a:t>
            </a:r>
          </a:p>
          <a:p>
            <a:pPr marL="742950" lvl="1" indent="-285750">
              <a:buFont typeface="Arial" panose="020B0604020202020204" pitchFamily="34" charset="0"/>
              <a:buChar char="•"/>
            </a:pPr>
            <a:r>
              <a:rPr lang="en-US" dirty="0" err="1"/>
              <a:t>Universitetlar</a:t>
            </a:r>
            <a:r>
              <a:rPr lang="en-US" dirty="0"/>
              <a:t> global </a:t>
            </a:r>
            <a:r>
              <a:rPr lang="en-US" dirty="0" err="1"/>
              <a:t>muammolarni</a:t>
            </a:r>
            <a:r>
              <a:rPr lang="en-US" dirty="0"/>
              <a:t> (</a:t>
            </a:r>
            <a:r>
              <a:rPr lang="en-US" dirty="0" err="1"/>
              <a:t>masalan</a:t>
            </a:r>
            <a:r>
              <a:rPr lang="en-US" dirty="0"/>
              <a:t>, </a:t>
            </a:r>
            <a:r>
              <a:rPr lang="en-US" dirty="0" err="1"/>
              <a:t>iqlim</a:t>
            </a:r>
            <a:r>
              <a:rPr lang="en-US" dirty="0"/>
              <a:t> </a:t>
            </a:r>
            <a:r>
              <a:rPr lang="en-US" dirty="0" err="1"/>
              <a:t>o'zgarishi</a:t>
            </a:r>
            <a:r>
              <a:rPr lang="en-US" dirty="0"/>
              <a:t>, </a:t>
            </a:r>
            <a:r>
              <a:rPr lang="en-US" dirty="0" err="1"/>
              <a:t>sog'liqni</a:t>
            </a:r>
            <a:r>
              <a:rPr lang="en-US" dirty="0"/>
              <a:t> </a:t>
            </a:r>
            <a:r>
              <a:rPr lang="en-US" dirty="0" err="1"/>
              <a:t>saqlash</a:t>
            </a:r>
            <a:r>
              <a:rPr lang="en-US" dirty="0"/>
              <a:t> </a:t>
            </a:r>
            <a:r>
              <a:rPr lang="en-US" dirty="0" err="1"/>
              <a:t>inqirozi</a:t>
            </a:r>
            <a:r>
              <a:rPr lang="en-US" dirty="0"/>
              <a:t>, </a:t>
            </a:r>
            <a:r>
              <a:rPr lang="en-US" dirty="0" err="1"/>
              <a:t>qashshoqlik</a:t>
            </a:r>
            <a:r>
              <a:rPr lang="en-US" dirty="0"/>
              <a:t>) </a:t>
            </a:r>
            <a:r>
              <a:rPr lang="en-US" dirty="0" err="1"/>
              <a:t>tadqiqot</a:t>
            </a:r>
            <a:r>
              <a:rPr lang="en-US" dirty="0"/>
              <a:t>, </a:t>
            </a:r>
            <a:r>
              <a:rPr lang="en-US" dirty="0" err="1"/>
              <a:t>siyosat</a:t>
            </a:r>
            <a:r>
              <a:rPr lang="en-US" dirty="0"/>
              <a:t> </a:t>
            </a:r>
            <a:r>
              <a:rPr lang="en-US" dirty="0" err="1"/>
              <a:t>ta'siri</a:t>
            </a:r>
            <a:r>
              <a:rPr lang="en-US" dirty="0"/>
              <a:t> </a:t>
            </a:r>
            <a:r>
              <a:rPr lang="en-US" dirty="0" err="1"/>
              <a:t>va</a:t>
            </a:r>
            <a:r>
              <a:rPr lang="en-US" dirty="0"/>
              <a:t> </a:t>
            </a:r>
            <a:r>
              <a:rPr lang="en-US" dirty="0" err="1"/>
              <a:t>hamkorliklar</a:t>
            </a:r>
            <a:r>
              <a:rPr lang="en-US" dirty="0"/>
              <a:t> </a:t>
            </a:r>
            <a:r>
              <a:rPr lang="en-US" dirty="0" err="1"/>
              <a:t>orqali</a:t>
            </a:r>
            <a:r>
              <a:rPr lang="en-US" dirty="0"/>
              <a:t> </a:t>
            </a:r>
            <a:r>
              <a:rPr lang="en-US" dirty="0" err="1"/>
              <a:t>hal</a:t>
            </a:r>
            <a:r>
              <a:rPr lang="en-US" dirty="0"/>
              <a:t> </a:t>
            </a:r>
            <a:r>
              <a:rPr lang="en-US" dirty="0" err="1"/>
              <a:t>qilishda</a:t>
            </a:r>
            <a:r>
              <a:rPr lang="en-US" dirty="0"/>
              <a:t> </a:t>
            </a:r>
            <a:r>
              <a:rPr lang="en-US" dirty="0" err="1"/>
              <a:t>etakchidir</a:t>
            </a:r>
            <a:r>
              <a:rPr lang="en-US" dirty="0"/>
              <a:t>.</a:t>
            </a:r>
          </a:p>
          <a:p>
            <a:pPr marL="742950" lvl="1" indent="-285750">
              <a:buFont typeface="+mj-lt"/>
              <a:buAutoNum type="arabicPeriod"/>
            </a:pPr>
            <a:endParaRPr lang="en-US" dirty="0"/>
          </a:p>
        </p:txBody>
      </p:sp>
      <p:sp>
        <p:nvSpPr>
          <p:cNvPr id="4" name="Номер слайда 3"/>
          <p:cNvSpPr>
            <a:spLocks noGrp="1"/>
          </p:cNvSpPr>
          <p:nvPr>
            <p:ph type="sldNum" sz="quarter" idx="5"/>
          </p:nvPr>
        </p:nvSpPr>
        <p:spPr/>
        <p:txBody>
          <a:bodyPr/>
          <a:lstStyle/>
          <a:p>
            <a:fld id="{5AA46BEE-5574-412B-B498-3788E435FB52}" type="slidenum">
              <a:rPr lang="en-US" smtClean="0"/>
              <a:pPr/>
              <a:t>16</a:t>
            </a:fld>
            <a:endParaRPr lang="en-US"/>
          </a:p>
        </p:txBody>
      </p:sp>
    </p:spTree>
    <p:extLst>
      <p:ext uri="{BB962C8B-B14F-4D97-AF65-F5344CB8AC3E}">
        <p14:creationId xmlns:p14="http://schemas.microsoft.com/office/powerpoint/2010/main" val="109704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b="1" dirty="0" err="1"/>
              <a:t>Nima</a:t>
            </a:r>
            <a:r>
              <a:rPr lang="en-US" b="1" dirty="0"/>
              <a:t> </a:t>
            </a:r>
            <a:r>
              <a:rPr lang="en-US" b="1" dirty="0" err="1"/>
              <a:t>uchun</a:t>
            </a:r>
            <a:r>
              <a:rPr lang="en-US" b="1" dirty="0"/>
              <a:t> </a:t>
            </a:r>
            <a:r>
              <a:rPr lang="en-US" b="1" dirty="0" err="1"/>
              <a:t>bu</a:t>
            </a:r>
            <a:r>
              <a:rPr lang="en-US" b="1" dirty="0"/>
              <a:t> </a:t>
            </a:r>
            <a:r>
              <a:rPr lang="en-US" b="1" dirty="0" err="1"/>
              <a:t>muhim</a:t>
            </a:r>
            <a:r>
              <a:rPr lang="en-US" dirty="0"/>
              <a:t>:</a:t>
            </a:r>
          </a:p>
          <a:p>
            <a:pPr>
              <a:buFont typeface="Arial" panose="020B0604020202020204" pitchFamily="34" charset="0"/>
              <a:buChar char="•"/>
            </a:pPr>
            <a:r>
              <a:rPr lang="en-US" dirty="0" err="1"/>
              <a:t>Universitetlar</a:t>
            </a:r>
            <a:r>
              <a:rPr lang="en-US" dirty="0"/>
              <a:t> </a:t>
            </a:r>
            <a:r>
              <a:rPr lang="en-US" dirty="0" err="1"/>
              <a:t>jamiyat</a:t>
            </a:r>
            <a:r>
              <a:rPr lang="en-US" dirty="0"/>
              <a:t> </a:t>
            </a:r>
            <a:r>
              <a:rPr lang="en-US" dirty="0" err="1"/>
              <a:t>tizimining</a:t>
            </a:r>
            <a:r>
              <a:rPr lang="en-US" dirty="0"/>
              <a:t> </a:t>
            </a:r>
            <a:r>
              <a:rPr lang="en-US" dirty="0" err="1"/>
              <a:t>bir</a:t>
            </a:r>
            <a:r>
              <a:rPr lang="en-US" dirty="0"/>
              <a:t> </a:t>
            </a:r>
            <a:r>
              <a:rPr lang="en-US" dirty="0" err="1"/>
              <a:t>qismi</a:t>
            </a:r>
            <a:r>
              <a:rPr lang="en-US" dirty="0"/>
              <a:t> </a:t>
            </a:r>
            <a:r>
              <a:rPr lang="en-US" dirty="0" err="1"/>
              <a:t>bo'lib</a:t>
            </a:r>
            <a:r>
              <a:rPr lang="en-US" dirty="0"/>
              <a:t>, </a:t>
            </a:r>
            <a:r>
              <a:rPr lang="en-US" dirty="0" err="1"/>
              <a:t>ta'lim</a:t>
            </a:r>
            <a:r>
              <a:rPr lang="en-US" dirty="0"/>
              <a:t>, </a:t>
            </a:r>
            <a:r>
              <a:rPr lang="en-US" dirty="0" err="1"/>
              <a:t>tadqiqot</a:t>
            </a:r>
            <a:r>
              <a:rPr lang="en-US" dirty="0"/>
              <a:t> </a:t>
            </a:r>
            <a:r>
              <a:rPr lang="en-US" dirty="0" err="1"/>
              <a:t>va</a:t>
            </a:r>
            <a:r>
              <a:rPr lang="en-US" dirty="0"/>
              <a:t> </a:t>
            </a:r>
            <a:r>
              <a:rPr lang="en-US" dirty="0" err="1"/>
              <a:t>jamiyat</a:t>
            </a:r>
            <a:r>
              <a:rPr lang="en-US" dirty="0"/>
              <a:t> </a:t>
            </a:r>
            <a:r>
              <a:rPr lang="en-US" dirty="0" err="1"/>
              <a:t>bilan</a:t>
            </a:r>
            <a:r>
              <a:rPr lang="en-US" dirty="0"/>
              <a:t> </a:t>
            </a:r>
            <a:r>
              <a:rPr lang="en-US" dirty="0" err="1"/>
              <a:t>aloqalarni</a:t>
            </a:r>
            <a:r>
              <a:rPr lang="en-US" dirty="0"/>
              <a:t> </a:t>
            </a:r>
            <a:r>
              <a:rPr lang="en-US" dirty="0" err="1"/>
              <a:t>rivojlantirish</a:t>
            </a:r>
            <a:r>
              <a:rPr lang="en-US" dirty="0"/>
              <a:t> </a:t>
            </a:r>
            <a:r>
              <a:rPr lang="en-US" dirty="0" err="1"/>
              <a:t>orqali</a:t>
            </a:r>
            <a:r>
              <a:rPr lang="en-US" dirty="0"/>
              <a:t> </a:t>
            </a:r>
            <a:r>
              <a:rPr lang="en-US" dirty="0" err="1"/>
              <a:t>jamiyat</a:t>
            </a:r>
            <a:r>
              <a:rPr lang="en-US" dirty="0"/>
              <a:t> </a:t>
            </a:r>
            <a:r>
              <a:rPr lang="en-US" dirty="0" err="1"/>
              <a:t>farovonligiga</a:t>
            </a:r>
            <a:r>
              <a:rPr lang="en-US" dirty="0"/>
              <a:t> </a:t>
            </a:r>
            <a:r>
              <a:rPr lang="en-US" dirty="0" err="1"/>
              <a:t>hissa</a:t>
            </a:r>
            <a:r>
              <a:rPr lang="en-US" dirty="0"/>
              <a:t> </a:t>
            </a:r>
            <a:r>
              <a:rPr lang="en-US" dirty="0" err="1"/>
              <a:t>qo'shishi</a:t>
            </a:r>
            <a:r>
              <a:rPr lang="en-US" dirty="0"/>
              <a:t> </a:t>
            </a:r>
            <a:r>
              <a:rPr lang="en-US" dirty="0" err="1"/>
              <a:t>kerak</a:t>
            </a:r>
            <a:r>
              <a:rPr lang="en-US" dirty="0"/>
              <a:t>.</a:t>
            </a:r>
          </a:p>
          <a:p>
            <a:r>
              <a:rPr lang="en-US" b="1" dirty="0" err="1"/>
              <a:t>Asosiy</a:t>
            </a:r>
            <a:r>
              <a:rPr lang="en-US" b="1" dirty="0"/>
              <a:t> </a:t>
            </a:r>
            <a:r>
              <a:rPr lang="en-US" b="1" dirty="0" err="1"/>
              <a:t>aloqalar</a:t>
            </a:r>
            <a:r>
              <a:rPr lang="en-US" b="1" dirty="0"/>
              <a:t> </a:t>
            </a:r>
            <a:r>
              <a:rPr lang="en-US" b="1" dirty="0" err="1"/>
              <a:t>sohalari</a:t>
            </a:r>
            <a:r>
              <a:rPr lang="en-US" dirty="0"/>
              <a:t>:</a:t>
            </a:r>
          </a:p>
          <a:p>
            <a:pPr>
              <a:buFont typeface="+mj-lt"/>
              <a:buAutoNum type="arabicPeriod"/>
            </a:pPr>
            <a:r>
              <a:rPr lang="en-US" b="1" dirty="0" err="1"/>
              <a:t>Bilimlarni</a:t>
            </a:r>
            <a:r>
              <a:rPr lang="en-US" b="1" dirty="0"/>
              <a:t> </a:t>
            </a:r>
            <a:r>
              <a:rPr lang="en-US" b="1" dirty="0" err="1"/>
              <a:t>uzatish</a:t>
            </a:r>
            <a:r>
              <a:rPr lang="en-US" dirty="0"/>
              <a:t>:</a:t>
            </a:r>
          </a:p>
          <a:p>
            <a:pPr marL="742950" lvl="1" indent="-285750">
              <a:buFont typeface="+mj-lt"/>
              <a:buAutoNum type="arabicPeriod"/>
            </a:pPr>
            <a:r>
              <a:rPr lang="en-US" dirty="0" err="1"/>
              <a:t>Universitetlar</a:t>
            </a:r>
            <a:r>
              <a:rPr lang="en-US" dirty="0"/>
              <a:t> </a:t>
            </a:r>
            <a:r>
              <a:rPr lang="en-US" dirty="0" err="1"/>
              <a:t>jamiyatdagi</a:t>
            </a:r>
            <a:r>
              <a:rPr lang="en-US" dirty="0"/>
              <a:t> </a:t>
            </a:r>
            <a:r>
              <a:rPr lang="en-US" dirty="0" err="1"/>
              <a:t>muammolarni</a:t>
            </a:r>
            <a:r>
              <a:rPr lang="en-US" dirty="0"/>
              <a:t> </a:t>
            </a:r>
            <a:r>
              <a:rPr lang="en-US" dirty="0" err="1"/>
              <a:t>hal</a:t>
            </a:r>
            <a:r>
              <a:rPr lang="en-US" dirty="0"/>
              <a:t> </a:t>
            </a:r>
            <a:r>
              <a:rPr lang="en-US" dirty="0" err="1"/>
              <a:t>qilish</a:t>
            </a:r>
            <a:r>
              <a:rPr lang="en-US" dirty="0"/>
              <a:t> </a:t>
            </a:r>
            <a:r>
              <a:rPr lang="en-US" dirty="0" err="1"/>
              <a:t>uchun</a:t>
            </a:r>
            <a:r>
              <a:rPr lang="en-US" dirty="0"/>
              <a:t> </a:t>
            </a:r>
            <a:r>
              <a:rPr lang="en-US" dirty="0" err="1"/>
              <a:t>tadqiqot</a:t>
            </a:r>
            <a:r>
              <a:rPr lang="en-US" dirty="0"/>
              <a:t> </a:t>
            </a:r>
            <a:r>
              <a:rPr lang="en-US" dirty="0" err="1"/>
              <a:t>olib</a:t>
            </a:r>
            <a:r>
              <a:rPr lang="en-US" dirty="0"/>
              <a:t> </a:t>
            </a:r>
            <a:r>
              <a:rPr lang="en-US" dirty="0" err="1"/>
              <a:t>boradilar</a:t>
            </a:r>
            <a:r>
              <a:rPr lang="en-US" dirty="0"/>
              <a:t>, </a:t>
            </a:r>
            <a:r>
              <a:rPr lang="en-US" dirty="0" err="1"/>
              <a:t>masalan</a:t>
            </a:r>
            <a:r>
              <a:rPr lang="en-US" dirty="0"/>
              <a:t>, </a:t>
            </a:r>
            <a:r>
              <a:rPr lang="en-US" dirty="0" err="1"/>
              <a:t>iqlim</a:t>
            </a:r>
            <a:r>
              <a:rPr lang="en-US" dirty="0"/>
              <a:t> </a:t>
            </a:r>
            <a:r>
              <a:rPr lang="en-US" dirty="0" err="1"/>
              <a:t>o'zgarishi</a:t>
            </a:r>
            <a:r>
              <a:rPr lang="en-US" dirty="0"/>
              <a:t> </a:t>
            </a:r>
            <a:r>
              <a:rPr lang="en-US" dirty="0" err="1"/>
              <a:t>va</a:t>
            </a:r>
            <a:r>
              <a:rPr lang="en-US" dirty="0"/>
              <a:t> </a:t>
            </a:r>
            <a:r>
              <a:rPr lang="en-US" dirty="0" err="1"/>
              <a:t>sog'liqni</a:t>
            </a:r>
            <a:r>
              <a:rPr lang="en-US" dirty="0"/>
              <a:t> </a:t>
            </a:r>
            <a:r>
              <a:rPr lang="en-US" dirty="0" err="1"/>
              <a:t>saqlash</a:t>
            </a:r>
            <a:r>
              <a:rPr lang="en-US" dirty="0"/>
              <a:t> </a:t>
            </a:r>
            <a:r>
              <a:rPr lang="en-US" dirty="0" err="1"/>
              <a:t>yechimlari</a:t>
            </a:r>
            <a:r>
              <a:rPr lang="en-US" dirty="0"/>
              <a:t>.</a:t>
            </a:r>
          </a:p>
          <a:p>
            <a:pPr>
              <a:buFont typeface="+mj-lt"/>
              <a:buAutoNum type="arabicPeriod"/>
            </a:pPr>
            <a:r>
              <a:rPr lang="en-US" b="1" dirty="0" err="1"/>
              <a:t>Jamiyat</a:t>
            </a:r>
            <a:r>
              <a:rPr lang="en-US" b="1" dirty="0"/>
              <a:t> </a:t>
            </a:r>
            <a:r>
              <a:rPr lang="en-US" b="1" dirty="0" err="1"/>
              <a:t>xizmati</a:t>
            </a:r>
            <a:r>
              <a:rPr lang="en-US" dirty="0"/>
              <a:t>:</a:t>
            </a:r>
          </a:p>
          <a:p>
            <a:pPr marL="742950" lvl="1" indent="-285750">
              <a:buFont typeface="+mj-lt"/>
              <a:buAutoNum type="arabicPeriod"/>
            </a:pPr>
            <a:r>
              <a:rPr lang="en-US" dirty="0" err="1"/>
              <a:t>Universitetlar</a:t>
            </a:r>
            <a:r>
              <a:rPr lang="en-US" dirty="0"/>
              <a:t> </a:t>
            </a:r>
            <a:r>
              <a:rPr lang="en-US" dirty="0" err="1"/>
              <a:t>ko'pincha</a:t>
            </a:r>
            <a:r>
              <a:rPr lang="en-US" dirty="0"/>
              <a:t> </a:t>
            </a:r>
            <a:r>
              <a:rPr lang="en-US" dirty="0" err="1"/>
              <a:t>jamiyat</a:t>
            </a:r>
            <a:r>
              <a:rPr lang="en-US" dirty="0"/>
              <a:t> </a:t>
            </a:r>
            <a:r>
              <a:rPr lang="en-US" dirty="0" err="1"/>
              <a:t>xizmati</a:t>
            </a:r>
            <a:r>
              <a:rPr lang="en-US" dirty="0"/>
              <a:t> </a:t>
            </a:r>
            <a:r>
              <a:rPr lang="en-US" dirty="0" err="1"/>
              <a:t>dasturlarini</a:t>
            </a:r>
            <a:r>
              <a:rPr lang="en-US" dirty="0"/>
              <a:t> </a:t>
            </a:r>
            <a:r>
              <a:rPr lang="en-US" dirty="0" err="1"/>
              <a:t>o'tkazadilar</a:t>
            </a:r>
            <a:r>
              <a:rPr lang="en-US" dirty="0"/>
              <a:t>, </a:t>
            </a:r>
            <a:r>
              <a:rPr lang="en-US" dirty="0" err="1"/>
              <a:t>kam</a:t>
            </a:r>
            <a:r>
              <a:rPr lang="en-US" dirty="0"/>
              <a:t> </a:t>
            </a:r>
            <a:r>
              <a:rPr lang="en-US" dirty="0" err="1"/>
              <a:t>ta'minlangan</a:t>
            </a:r>
            <a:r>
              <a:rPr lang="en-US" dirty="0"/>
              <a:t> </a:t>
            </a:r>
            <a:r>
              <a:rPr lang="en-US" dirty="0" err="1"/>
              <a:t>aholi</a:t>
            </a:r>
            <a:r>
              <a:rPr lang="en-US" dirty="0"/>
              <a:t> </a:t>
            </a:r>
            <a:r>
              <a:rPr lang="en-US" dirty="0" err="1"/>
              <a:t>guruhlariga</a:t>
            </a:r>
            <a:r>
              <a:rPr lang="en-US" dirty="0"/>
              <a:t> </a:t>
            </a:r>
            <a:r>
              <a:rPr lang="en-US" dirty="0" err="1"/>
              <a:t>yordam</a:t>
            </a:r>
            <a:r>
              <a:rPr lang="en-US" dirty="0"/>
              <a:t> </a:t>
            </a:r>
            <a:r>
              <a:rPr lang="en-US" dirty="0" err="1"/>
              <a:t>beradilar</a:t>
            </a:r>
            <a:r>
              <a:rPr lang="en-US" dirty="0"/>
              <a:t> </a:t>
            </a:r>
            <a:r>
              <a:rPr lang="en-US" dirty="0" err="1"/>
              <a:t>yoki</a:t>
            </a:r>
            <a:r>
              <a:rPr lang="en-US" dirty="0"/>
              <a:t> </a:t>
            </a:r>
            <a:r>
              <a:rPr lang="en-US" dirty="0" err="1"/>
              <a:t>mahalliy</a:t>
            </a:r>
            <a:r>
              <a:rPr lang="en-US" dirty="0"/>
              <a:t> </a:t>
            </a:r>
            <a:r>
              <a:rPr lang="en-US" dirty="0" err="1"/>
              <a:t>muammolarni</a:t>
            </a:r>
            <a:r>
              <a:rPr lang="en-US" dirty="0"/>
              <a:t> </a:t>
            </a:r>
            <a:r>
              <a:rPr lang="en-US" dirty="0" err="1"/>
              <a:t>hal</a:t>
            </a:r>
            <a:r>
              <a:rPr lang="en-US" dirty="0"/>
              <a:t> </a:t>
            </a:r>
            <a:r>
              <a:rPr lang="en-US" dirty="0" err="1"/>
              <a:t>qilishda</a:t>
            </a:r>
            <a:r>
              <a:rPr lang="en-US" dirty="0"/>
              <a:t> </a:t>
            </a:r>
            <a:r>
              <a:rPr lang="en-US" dirty="0" err="1"/>
              <a:t>ishtirok</a:t>
            </a:r>
            <a:r>
              <a:rPr lang="en-US" dirty="0"/>
              <a:t> </a:t>
            </a:r>
            <a:r>
              <a:rPr lang="en-US" dirty="0" err="1"/>
              <a:t>etadilar</a:t>
            </a:r>
            <a:r>
              <a:rPr lang="en-US" dirty="0"/>
              <a:t>.</a:t>
            </a:r>
          </a:p>
          <a:p>
            <a:pPr>
              <a:buFont typeface="+mj-lt"/>
              <a:buAutoNum type="arabicPeriod"/>
            </a:pPr>
            <a:r>
              <a:rPr lang="en-US" b="1" dirty="0" err="1"/>
              <a:t>Ijtimoiy</a:t>
            </a:r>
            <a:r>
              <a:rPr lang="en-US" b="1" dirty="0"/>
              <a:t> </a:t>
            </a:r>
            <a:r>
              <a:rPr lang="en-US" b="1" dirty="0" err="1"/>
              <a:t>mas'uliyat</a:t>
            </a:r>
            <a:r>
              <a:rPr lang="en-US" dirty="0"/>
              <a:t>:</a:t>
            </a:r>
          </a:p>
          <a:p>
            <a:pPr marL="742950" lvl="1" indent="-285750">
              <a:buFont typeface="+mj-lt"/>
              <a:buAutoNum type="arabicPeriod"/>
            </a:pPr>
            <a:r>
              <a:rPr lang="en-US" dirty="0" err="1"/>
              <a:t>Universitetlar</a:t>
            </a:r>
            <a:r>
              <a:rPr lang="en-US" dirty="0"/>
              <a:t> </a:t>
            </a:r>
            <a:r>
              <a:rPr lang="en-US" dirty="0" err="1"/>
              <a:t>ijtimoiy</a:t>
            </a:r>
            <a:r>
              <a:rPr lang="en-US" dirty="0"/>
              <a:t> </a:t>
            </a:r>
            <a:r>
              <a:rPr lang="en-US" dirty="0" err="1"/>
              <a:t>o'zgarishlarni</a:t>
            </a:r>
            <a:r>
              <a:rPr lang="en-US" dirty="0"/>
              <a:t> </a:t>
            </a:r>
            <a:r>
              <a:rPr lang="en-US" dirty="0" err="1"/>
              <a:t>rivojlantirish</a:t>
            </a:r>
            <a:r>
              <a:rPr lang="en-US" dirty="0"/>
              <a:t> </a:t>
            </a:r>
            <a:r>
              <a:rPr lang="en-US" dirty="0" err="1"/>
              <a:t>va</a:t>
            </a:r>
            <a:r>
              <a:rPr lang="en-US" dirty="0"/>
              <a:t> </a:t>
            </a:r>
            <a:r>
              <a:rPr lang="en-US" dirty="0" err="1"/>
              <a:t>madaniy</a:t>
            </a:r>
            <a:r>
              <a:rPr lang="en-US" dirty="0"/>
              <a:t> </a:t>
            </a:r>
            <a:r>
              <a:rPr lang="en-US" dirty="0" err="1"/>
              <a:t>taraqqiyotga</a:t>
            </a:r>
            <a:r>
              <a:rPr lang="en-US" dirty="0"/>
              <a:t> </a:t>
            </a:r>
            <a:r>
              <a:rPr lang="en-US" dirty="0" err="1"/>
              <a:t>yordam</a:t>
            </a:r>
            <a:r>
              <a:rPr lang="en-US" dirty="0"/>
              <a:t> </a:t>
            </a:r>
            <a:r>
              <a:rPr lang="en-US" dirty="0" err="1"/>
              <a:t>berish</a:t>
            </a:r>
            <a:r>
              <a:rPr lang="en-US" dirty="0"/>
              <a:t> </a:t>
            </a:r>
            <a:r>
              <a:rPr lang="en-US" dirty="0" err="1"/>
              <a:t>uchun</a:t>
            </a:r>
            <a:r>
              <a:rPr lang="en-US" dirty="0"/>
              <a:t> </a:t>
            </a:r>
            <a:r>
              <a:rPr lang="en-US" dirty="0" err="1"/>
              <a:t>jamoat</a:t>
            </a:r>
            <a:r>
              <a:rPr lang="en-US" dirty="0"/>
              <a:t> </a:t>
            </a:r>
            <a:r>
              <a:rPr lang="en-US" dirty="0" err="1"/>
              <a:t>dasturlarini</a:t>
            </a:r>
            <a:r>
              <a:rPr lang="en-US" dirty="0"/>
              <a:t>, </a:t>
            </a:r>
            <a:r>
              <a:rPr lang="en-US" dirty="0" err="1"/>
              <a:t>tadbirlarini</a:t>
            </a:r>
            <a:r>
              <a:rPr lang="en-US" dirty="0"/>
              <a:t> </a:t>
            </a:r>
            <a:r>
              <a:rPr lang="en-US" dirty="0" err="1"/>
              <a:t>va</a:t>
            </a:r>
            <a:r>
              <a:rPr lang="en-US" dirty="0"/>
              <a:t> </a:t>
            </a:r>
            <a:r>
              <a:rPr lang="en-US" dirty="0" err="1"/>
              <a:t>ijtimoiy</a:t>
            </a:r>
            <a:r>
              <a:rPr lang="en-US" dirty="0"/>
              <a:t> </a:t>
            </a:r>
            <a:r>
              <a:rPr lang="en-US" dirty="0" err="1"/>
              <a:t>tashabbuslarni</a:t>
            </a:r>
            <a:r>
              <a:rPr lang="en-US" dirty="0"/>
              <a:t> </a:t>
            </a:r>
            <a:r>
              <a:rPr lang="en-US" dirty="0" err="1"/>
              <a:t>amalga</a:t>
            </a:r>
            <a:r>
              <a:rPr lang="en-US" dirty="0"/>
              <a:t> </a:t>
            </a:r>
            <a:r>
              <a:rPr lang="en-US" dirty="0" err="1"/>
              <a:t>oshiradilar</a:t>
            </a:r>
            <a:r>
              <a:rPr lang="en-US" dirty="0"/>
              <a:t>.</a:t>
            </a:r>
          </a:p>
          <a:p>
            <a:pPr>
              <a:buFont typeface="Arial" panose="020B0604020202020204" pitchFamily="34" charset="0"/>
              <a:buChar char="•"/>
            </a:pPr>
            <a:r>
              <a:rPr lang="en-US" b="1" dirty="0" err="1"/>
              <a:t>Ta'lim</a:t>
            </a:r>
            <a:r>
              <a:rPr lang="en-US" b="1" dirty="0"/>
              <a:t> </a:t>
            </a:r>
            <a:r>
              <a:rPr lang="en-US" b="1" dirty="0" err="1"/>
              <a:t>va</a:t>
            </a:r>
            <a:r>
              <a:rPr lang="en-US" b="1" dirty="0"/>
              <a:t> </a:t>
            </a:r>
            <a:r>
              <a:rPr lang="en-US" b="1" dirty="0" err="1"/>
              <a:t>malaka</a:t>
            </a:r>
            <a:r>
              <a:rPr lang="en-US" b="1" dirty="0"/>
              <a:t> </a:t>
            </a:r>
            <a:r>
              <a:rPr lang="en-US" b="1" dirty="0" err="1"/>
              <a:t>rivojlantirish</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talabalarga</a:t>
            </a:r>
            <a:r>
              <a:rPr lang="en-US" dirty="0"/>
              <a:t> </a:t>
            </a:r>
            <a:r>
              <a:rPr lang="en-US" dirty="0" err="1"/>
              <a:t>kasblarini</a:t>
            </a:r>
            <a:r>
              <a:rPr lang="en-US" dirty="0"/>
              <a:t> </a:t>
            </a:r>
            <a:r>
              <a:rPr lang="en-US" dirty="0" err="1"/>
              <a:t>tayyorlash</a:t>
            </a:r>
            <a:r>
              <a:rPr lang="en-US" dirty="0"/>
              <a:t>, </a:t>
            </a:r>
            <a:r>
              <a:rPr lang="en-US" dirty="0" err="1"/>
              <a:t>tanqidiy</a:t>
            </a:r>
            <a:r>
              <a:rPr lang="en-US" dirty="0"/>
              <a:t> </a:t>
            </a:r>
            <a:r>
              <a:rPr lang="en-US" dirty="0" err="1"/>
              <a:t>fikrlashni</a:t>
            </a:r>
            <a:r>
              <a:rPr lang="en-US" dirty="0"/>
              <a:t> </a:t>
            </a:r>
            <a:r>
              <a:rPr lang="en-US" dirty="0" err="1"/>
              <a:t>rivojlantirish</a:t>
            </a:r>
            <a:r>
              <a:rPr lang="en-US" dirty="0"/>
              <a:t> </a:t>
            </a:r>
            <a:r>
              <a:rPr lang="en-US" dirty="0" err="1"/>
              <a:t>va</a:t>
            </a:r>
            <a:r>
              <a:rPr lang="en-US" dirty="0"/>
              <a:t> </a:t>
            </a:r>
            <a:r>
              <a:rPr lang="en-US" dirty="0" err="1"/>
              <a:t>kelajakdagi</a:t>
            </a:r>
            <a:r>
              <a:rPr lang="en-US" dirty="0"/>
              <a:t> </a:t>
            </a:r>
            <a:r>
              <a:rPr lang="en-US" dirty="0" err="1"/>
              <a:t>ish</a:t>
            </a:r>
            <a:r>
              <a:rPr lang="en-US" dirty="0"/>
              <a:t> </a:t>
            </a:r>
            <a:r>
              <a:rPr lang="en-US" dirty="0" err="1"/>
              <a:t>kuchiga</a:t>
            </a:r>
            <a:r>
              <a:rPr lang="en-US" dirty="0"/>
              <a:t> </a:t>
            </a:r>
            <a:r>
              <a:rPr lang="en-US" dirty="0" err="1"/>
              <a:t>zarur</a:t>
            </a:r>
            <a:r>
              <a:rPr lang="en-US" dirty="0"/>
              <a:t> </a:t>
            </a:r>
            <a:r>
              <a:rPr lang="en-US" dirty="0" err="1"/>
              <a:t>bo'lgan</a:t>
            </a:r>
            <a:r>
              <a:rPr lang="en-US" dirty="0"/>
              <a:t> </a:t>
            </a:r>
            <a:r>
              <a:rPr lang="en-US" dirty="0" err="1"/>
              <a:t>ko'nikmalarni</a:t>
            </a:r>
            <a:r>
              <a:rPr lang="en-US" dirty="0"/>
              <a:t> </a:t>
            </a:r>
            <a:r>
              <a:rPr lang="en-US" dirty="0" err="1"/>
              <a:t>taqdim</a:t>
            </a:r>
            <a:r>
              <a:rPr lang="en-US" dirty="0"/>
              <a:t> </a:t>
            </a:r>
            <a:r>
              <a:rPr lang="en-US" dirty="0" err="1"/>
              <a:t>etadi</a:t>
            </a:r>
            <a:r>
              <a:rPr lang="en-US" dirty="0"/>
              <a:t>.</a:t>
            </a:r>
          </a:p>
          <a:p>
            <a:pPr>
              <a:buFont typeface="Arial" panose="020B0604020202020204" pitchFamily="34" charset="0"/>
              <a:buChar char="•"/>
            </a:pPr>
            <a:r>
              <a:rPr lang="en-US" b="1" dirty="0" err="1"/>
              <a:t>Tadqiqot</a:t>
            </a:r>
            <a:r>
              <a:rPr lang="en-US" b="1" dirty="0"/>
              <a:t> </a:t>
            </a:r>
            <a:r>
              <a:rPr lang="en-US" b="1" dirty="0" err="1"/>
              <a:t>va</a:t>
            </a:r>
            <a:r>
              <a:rPr lang="en-US" b="1" dirty="0"/>
              <a:t> </a:t>
            </a:r>
            <a:r>
              <a:rPr lang="en-US" b="1" dirty="0" err="1"/>
              <a:t>innovatsiya</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jamiyat</a:t>
            </a:r>
            <a:r>
              <a:rPr lang="en-US" dirty="0"/>
              <a:t> </a:t>
            </a:r>
            <a:r>
              <a:rPr lang="en-US" dirty="0" err="1"/>
              <a:t>uchun</a:t>
            </a:r>
            <a:r>
              <a:rPr lang="en-US" dirty="0"/>
              <a:t> </a:t>
            </a:r>
            <a:r>
              <a:rPr lang="en-US" dirty="0" err="1"/>
              <a:t>foydali</a:t>
            </a:r>
            <a:r>
              <a:rPr lang="en-US" dirty="0"/>
              <a:t> </a:t>
            </a:r>
            <a:r>
              <a:rPr lang="en-US" dirty="0" err="1"/>
              <a:t>texnologik</a:t>
            </a:r>
            <a:r>
              <a:rPr lang="en-US" dirty="0"/>
              <a:t>, </a:t>
            </a:r>
            <a:r>
              <a:rPr lang="en-US" dirty="0" err="1"/>
              <a:t>tibbiy</a:t>
            </a:r>
            <a:r>
              <a:rPr lang="en-US" dirty="0"/>
              <a:t> </a:t>
            </a:r>
            <a:r>
              <a:rPr lang="en-US" dirty="0" err="1"/>
              <a:t>va</a:t>
            </a:r>
            <a:r>
              <a:rPr lang="en-US" dirty="0"/>
              <a:t> </a:t>
            </a:r>
            <a:r>
              <a:rPr lang="en-US" dirty="0" err="1"/>
              <a:t>ijtimoiy</a:t>
            </a:r>
            <a:r>
              <a:rPr lang="en-US" dirty="0"/>
              <a:t> </a:t>
            </a:r>
            <a:r>
              <a:rPr lang="en-US" dirty="0" err="1"/>
              <a:t>innovatsiyalarni</a:t>
            </a:r>
            <a:r>
              <a:rPr lang="en-US" dirty="0"/>
              <a:t> </a:t>
            </a:r>
            <a:r>
              <a:rPr lang="en-US" dirty="0" err="1"/>
              <a:t>yaratish</a:t>
            </a:r>
            <a:r>
              <a:rPr lang="en-US" dirty="0"/>
              <a:t> </a:t>
            </a:r>
            <a:r>
              <a:rPr lang="en-US" dirty="0" err="1"/>
              <a:t>uchun</a:t>
            </a:r>
            <a:r>
              <a:rPr lang="en-US" dirty="0"/>
              <a:t> </a:t>
            </a:r>
            <a:r>
              <a:rPr lang="en-US" dirty="0" err="1"/>
              <a:t>tadqiqot</a:t>
            </a:r>
            <a:r>
              <a:rPr lang="en-US" dirty="0"/>
              <a:t> </a:t>
            </a:r>
            <a:r>
              <a:rPr lang="en-US" dirty="0" err="1"/>
              <a:t>olib</a:t>
            </a:r>
            <a:r>
              <a:rPr lang="en-US" dirty="0"/>
              <a:t> </a:t>
            </a:r>
            <a:r>
              <a:rPr lang="en-US" dirty="0" err="1"/>
              <a:t>boradilar</a:t>
            </a:r>
            <a:r>
              <a:rPr lang="en-US" dirty="0"/>
              <a:t>.</a:t>
            </a:r>
          </a:p>
          <a:p>
            <a:pPr>
              <a:buFont typeface="Arial" panose="020B0604020202020204" pitchFamily="34" charset="0"/>
              <a:buChar char="•"/>
            </a:pPr>
            <a:r>
              <a:rPr lang="en-US" b="1" dirty="0" err="1"/>
              <a:t>Iqtisodiy</a:t>
            </a:r>
            <a:r>
              <a:rPr lang="en-US" b="1" dirty="0"/>
              <a:t> </a:t>
            </a:r>
            <a:r>
              <a:rPr lang="en-US" b="1" dirty="0" err="1"/>
              <a:t>ta'sir</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mahalliy</a:t>
            </a:r>
            <a:r>
              <a:rPr lang="en-US" dirty="0"/>
              <a:t> </a:t>
            </a:r>
            <a:r>
              <a:rPr lang="en-US" dirty="0" err="1"/>
              <a:t>va</a:t>
            </a:r>
            <a:r>
              <a:rPr lang="en-US" dirty="0"/>
              <a:t> </a:t>
            </a:r>
            <a:r>
              <a:rPr lang="en-US" dirty="0" err="1"/>
              <a:t>milliy</a:t>
            </a:r>
            <a:r>
              <a:rPr lang="en-US" dirty="0"/>
              <a:t> </a:t>
            </a:r>
            <a:r>
              <a:rPr lang="en-US" dirty="0" err="1"/>
              <a:t>iqtisodiyotlarga</a:t>
            </a:r>
            <a:r>
              <a:rPr lang="en-US" dirty="0"/>
              <a:t> </a:t>
            </a:r>
            <a:r>
              <a:rPr lang="en-US" dirty="0" err="1"/>
              <a:t>ish</a:t>
            </a:r>
            <a:r>
              <a:rPr lang="en-US" dirty="0"/>
              <a:t> </a:t>
            </a:r>
            <a:r>
              <a:rPr lang="en-US" dirty="0" err="1"/>
              <a:t>o'rinlarini</a:t>
            </a:r>
            <a:r>
              <a:rPr lang="en-US" dirty="0"/>
              <a:t> </a:t>
            </a:r>
            <a:r>
              <a:rPr lang="en-US" dirty="0" err="1"/>
              <a:t>yaratish</a:t>
            </a:r>
            <a:r>
              <a:rPr lang="en-US" dirty="0"/>
              <a:t>, </a:t>
            </a:r>
            <a:r>
              <a:rPr lang="en-US" dirty="0" err="1"/>
              <a:t>innovatsiya</a:t>
            </a:r>
            <a:r>
              <a:rPr lang="en-US" dirty="0"/>
              <a:t> </a:t>
            </a:r>
            <a:r>
              <a:rPr lang="en-US" dirty="0" err="1"/>
              <a:t>va</a:t>
            </a:r>
            <a:r>
              <a:rPr lang="en-US" dirty="0"/>
              <a:t> </a:t>
            </a:r>
            <a:r>
              <a:rPr lang="en-US" dirty="0" err="1"/>
              <a:t>tadbirkorlik</a:t>
            </a:r>
            <a:r>
              <a:rPr lang="en-US" dirty="0"/>
              <a:t> </a:t>
            </a:r>
            <a:r>
              <a:rPr lang="en-US" dirty="0" err="1"/>
              <a:t>orqali</a:t>
            </a:r>
            <a:r>
              <a:rPr lang="en-US" dirty="0"/>
              <a:t> </a:t>
            </a:r>
            <a:r>
              <a:rPr lang="en-US" dirty="0" err="1"/>
              <a:t>katta</a:t>
            </a:r>
            <a:r>
              <a:rPr lang="en-US" dirty="0"/>
              <a:t> </a:t>
            </a:r>
            <a:r>
              <a:rPr lang="en-US" dirty="0" err="1"/>
              <a:t>hissa</a:t>
            </a:r>
            <a:r>
              <a:rPr lang="en-US" dirty="0"/>
              <a:t> </a:t>
            </a:r>
            <a:r>
              <a:rPr lang="en-US" dirty="0" err="1"/>
              <a:t>qo'shadilar</a:t>
            </a:r>
            <a:r>
              <a:rPr lang="en-US" dirty="0"/>
              <a:t>.</a:t>
            </a:r>
          </a:p>
          <a:p>
            <a:pPr>
              <a:buFont typeface="Arial" panose="020B0604020202020204" pitchFamily="34" charset="0"/>
              <a:buChar char="•"/>
            </a:pPr>
            <a:r>
              <a:rPr lang="en-US" b="1" dirty="0" err="1"/>
              <a:t>Ijtimoiy</a:t>
            </a:r>
            <a:r>
              <a:rPr lang="en-US" b="1" dirty="0"/>
              <a:t> </a:t>
            </a:r>
            <a:r>
              <a:rPr lang="en-US" b="1" dirty="0" err="1"/>
              <a:t>va</a:t>
            </a:r>
            <a:r>
              <a:rPr lang="en-US" b="1" dirty="0"/>
              <a:t> </a:t>
            </a:r>
            <a:r>
              <a:rPr lang="en-US" b="1" dirty="0" err="1"/>
              <a:t>madaniy</a:t>
            </a:r>
            <a:r>
              <a:rPr lang="en-US" b="1" dirty="0"/>
              <a:t> </a:t>
            </a:r>
            <a:r>
              <a:rPr lang="en-US" b="1" dirty="0" err="1"/>
              <a:t>rivojlanishga</a:t>
            </a:r>
            <a:r>
              <a:rPr lang="en-US" b="1" dirty="0"/>
              <a:t> </a:t>
            </a:r>
            <a:r>
              <a:rPr lang="en-US" b="1" dirty="0" err="1"/>
              <a:t>hissa</a:t>
            </a:r>
            <a:r>
              <a:rPr lang="en-US" b="1" dirty="0"/>
              <a:t> </a:t>
            </a:r>
            <a:r>
              <a:rPr lang="en-US" b="1" dirty="0" err="1"/>
              <a:t>qo'shish</a:t>
            </a:r>
            <a:r>
              <a:rPr lang="en-US" dirty="0"/>
              <a:t>:</a:t>
            </a:r>
          </a:p>
          <a:p>
            <a:pPr marL="742950" lvl="1" indent="-285750">
              <a:buFont typeface="Arial" panose="020B0604020202020204" pitchFamily="34" charset="0"/>
              <a:buChar char="•"/>
            </a:pPr>
            <a:r>
              <a:rPr lang="en-US" dirty="0" err="1"/>
              <a:t>Universitetlar</a:t>
            </a:r>
            <a:r>
              <a:rPr lang="en-US" dirty="0"/>
              <a:t> </a:t>
            </a:r>
            <a:r>
              <a:rPr lang="en-US" dirty="0" err="1"/>
              <a:t>madaniy</a:t>
            </a:r>
            <a:r>
              <a:rPr lang="en-US" dirty="0"/>
              <a:t> </a:t>
            </a:r>
            <a:r>
              <a:rPr lang="en-US" dirty="0" err="1"/>
              <a:t>tadbirlar</a:t>
            </a:r>
            <a:r>
              <a:rPr lang="en-US" dirty="0"/>
              <a:t>, </a:t>
            </a:r>
            <a:r>
              <a:rPr lang="en-US" dirty="0" err="1"/>
              <a:t>ommaviy</a:t>
            </a:r>
            <a:r>
              <a:rPr lang="en-US" dirty="0"/>
              <a:t> </a:t>
            </a:r>
            <a:r>
              <a:rPr lang="en-US" dirty="0" err="1"/>
              <a:t>ma'ruzalar</a:t>
            </a:r>
            <a:r>
              <a:rPr lang="en-US" dirty="0"/>
              <a:t> </a:t>
            </a:r>
            <a:r>
              <a:rPr lang="en-US" dirty="0" err="1"/>
              <a:t>va</a:t>
            </a:r>
            <a:r>
              <a:rPr lang="en-US" dirty="0"/>
              <a:t> </a:t>
            </a:r>
            <a:r>
              <a:rPr lang="en-US" dirty="0" err="1"/>
              <a:t>jamiyat</a:t>
            </a:r>
            <a:r>
              <a:rPr lang="en-US" dirty="0"/>
              <a:t> </a:t>
            </a:r>
            <a:r>
              <a:rPr lang="en-US" dirty="0" err="1"/>
              <a:t>bilan</a:t>
            </a:r>
            <a:r>
              <a:rPr lang="en-US" dirty="0"/>
              <a:t> </a:t>
            </a:r>
            <a:r>
              <a:rPr lang="en-US" dirty="0" err="1"/>
              <a:t>aloqalar</a:t>
            </a:r>
            <a:r>
              <a:rPr lang="en-US" dirty="0"/>
              <a:t> </a:t>
            </a:r>
            <a:r>
              <a:rPr lang="en-US" dirty="0" err="1"/>
              <a:t>orqali</a:t>
            </a:r>
            <a:r>
              <a:rPr lang="en-US" dirty="0"/>
              <a:t> </a:t>
            </a:r>
            <a:r>
              <a:rPr lang="en-US" dirty="0" err="1"/>
              <a:t>jamiyat</a:t>
            </a:r>
            <a:r>
              <a:rPr lang="en-US" dirty="0"/>
              <a:t> </a:t>
            </a:r>
            <a:r>
              <a:rPr lang="en-US" dirty="0" err="1"/>
              <a:t>birdamligini</a:t>
            </a:r>
            <a:r>
              <a:rPr lang="en-US" dirty="0"/>
              <a:t> </a:t>
            </a:r>
            <a:r>
              <a:rPr lang="en-US" dirty="0" err="1"/>
              <a:t>va</a:t>
            </a:r>
            <a:r>
              <a:rPr lang="en-US" dirty="0"/>
              <a:t> </a:t>
            </a:r>
            <a:r>
              <a:rPr lang="en-US" dirty="0" err="1"/>
              <a:t>madaniy</a:t>
            </a:r>
            <a:r>
              <a:rPr lang="en-US" dirty="0"/>
              <a:t> </a:t>
            </a:r>
            <a:r>
              <a:rPr lang="en-US" dirty="0" err="1"/>
              <a:t>tushunishni</a:t>
            </a:r>
            <a:r>
              <a:rPr lang="en-US" dirty="0"/>
              <a:t> </a:t>
            </a:r>
            <a:r>
              <a:rPr lang="en-US" dirty="0" err="1"/>
              <a:t>rivojlantiradilar</a:t>
            </a:r>
            <a:r>
              <a:rPr lang="en-US" dirty="0"/>
              <a:t>.</a:t>
            </a:r>
          </a:p>
          <a:p>
            <a:pPr>
              <a:buFont typeface="Arial" panose="020B0604020202020204" pitchFamily="34" charset="0"/>
              <a:buChar char="•"/>
            </a:pPr>
            <a:r>
              <a:rPr lang="en-US" b="1" dirty="0" err="1"/>
              <a:t>Jamiyatdagi</a:t>
            </a:r>
            <a:r>
              <a:rPr lang="en-US" b="1" dirty="0"/>
              <a:t> </a:t>
            </a:r>
            <a:r>
              <a:rPr lang="en-US" b="1" dirty="0" err="1"/>
              <a:t>muammolarni</a:t>
            </a:r>
            <a:r>
              <a:rPr lang="en-US" b="1" dirty="0"/>
              <a:t> </a:t>
            </a:r>
            <a:r>
              <a:rPr lang="en-US" b="1" dirty="0" err="1"/>
              <a:t>hal</a:t>
            </a:r>
            <a:r>
              <a:rPr lang="en-US" b="1" dirty="0"/>
              <a:t> </a:t>
            </a:r>
            <a:r>
              <a:rPr lang="en-US" b="1" dirty="0" err="1"/>
              <a:t>qilish</a:t>
            </a:r>
            <a:r>
              <a:rPr lang="en-US" dirty="0"/>
              <a:t>:</a:t>
            </a:r>
          </a:p>
          <a:p>
            <a:pPr marL="742950" lvl="1" indent="-285750">
              <a:buFont typeface="Arial" panose="020B0604020202020204" pitchFamily="34" charset="0"/>
              <a:buChar char="•"/>
            </a:pPr>
            <a:r>
              <a:rPr lang="en-US" dirty="0" err="1"/>
              <a:t>Universitetlar</a:t>
            </a:r>
            <a:r>
              <a:rPr lang="en-US" dirty="0"/>
              <a:t> global </a:t>
            </a:r>
            <a:r>
              <a:rPr lang="en-US" dirty="0" err="1"/>
              <a:t>muammolarni</a:t>
            </a:r>
            <a:r>
              <a:rPr lang="en-US" dirty="0"/>
              <a:t> (</a:t>
            </a:r>
            <a:r>
              <a:rPr lang="en-US" dirty="0" err="1"/>
              <a:t>masalan</a:t>
            </a:r>
            <a:r>
              <a:rPr lang="en-US" dirty="0"/>
              <a:t>, </a:t>
            </a:r>
            <a:r>
              <a:rPr lang="en-US" dirty="0" err="1"/>
              <a:t>iqlim</a:t>
            </a:r>
            <a:r>
              <a:rPr lang="en-US" dirty="0"/>
              <a:t> </a:t>
            </a:r>
            <a:r>
              <a:rPr lang="en-US" dirty="0" err="1"/>
              <a:t>o'zgarishi</a:t>
            </a:r>
            <a:r>
              <a:rPr lang="en-US" dirty="0"/>
              <a:t>, </a:t>
            </a:r>
            <a:r>
              <a:rPr lang="en-US" dirty="0" err="1"/>
              <a:t>sog'liqni</a:t>
            </a:r>
            <a:r>
              <a:rPr lang="en-US" dirty="0"/>
              <a:t> </a:t>
            </a:r>
            <a:r>
              <a:rPr lang="en-US" dirty="0" err="1"/>
              <a:t>saqlash</a:t>
            </a:r>
            <a:r>
              <a:rPr lang="en-US" dirty="0"/>
              <a:t> </a:t>
            </a:r>
            <a:r>
              <a:rPr lang="en-US" dirty="0" err="1"/>
              <a:t>inqirozi</a:t>
            </a:r>
            <a:r>
              <a:rPr lang="en-US" dirty="0"/>
              <a:t>, </a:t>
            </a:r>
            <a:r>
              <a:rPr lang="en-US" dirty="0" err="1"/>
              <a:t>qashshoqlik</a:t>
            </a:r>
            <a:r>
              <a:rPr lang="en-US" dirty="0"/>
              <a:t>) </a:t>
            </a:r>
            <a:r>
              <a:rPr lang="en-US" dirty="0" err="1"/>
              <a:t>tadqiqot</a:t>
            </a:r>
            <a:r>
              <a:rPr lang="en-US" dirty="0"/>
              <a:t>, </a:t>
            </a:r>
            <a:r>
              <a:rPr lang="en-US" dirty="0" err="1"/>
              <a:t>siyosat</a:t>
            </a:r>
            <a:r>
              <a:rPr lang="en-US" dirty="0"/>
              <a:t> </a:t>
            </a:r>
            <a:r>
              <a:rPr lang="en-US" dirty="0" err="1"/>
              <a:t>ta'siri</a:t>
            </a:r>
            <a:r>
              <a:rPr lang="en-US" dirty="0"/>
              <a:t> </a:t>
            </a:r>
            <a:r>
              <a:rPr lang="en-US" dirty="0" err="1"/>
              <a:t>va</a:t>
            </a:r>
            <a:r>
              <a:rPr lang="en-US" dirty="0"/>
              <a:t> </a:t>
            </a:r>
            <a:r>
              <a:rPr lang="en-US" dirty="0" err="1"/>
              <a:t>hamkorliklar</a:t>
            </a:r>
            <a:r>
              <a:rPr lang="en-US" dirty="0"/>
              <a:t> </a:t>
            </a:r>
            <a:r>
              <a:rPr lang="en-US" dirty="0" err="1"/>
              <a:t>orqali</a:t>
            </a:r>
            <a:r>
              <a:rPr lang="en-US" dirty="0"/>
              <a:t> </a:t>
            </a:r>
            <a:r>
              <a:rPr lang="en-US" dirty="0" err="1"/>
              <a:t>hal</a:t>
            </a:r>
            <a:r>
              <a:rPr lang="en-US" dirty="0"/>
              <a:t> </a:t>
            </a:r>
            <a:r>
              <a:rPr lang="en-US" dirty="0" err="1"/>
              <a:t>qilishda</a:t>
            </a:r>
            <a:r>
              <a:rPr lang="en-US" dirty="0"/>
              <a:t> </a:t>
            </a:r>
            <a:r>
              <a:rPr lang="en-US" dirty="0" err="1"/>
              <a:t>etakchidir</a:t>
            </a:r>
            <a:r>
              <a:rPr lang="en-US" dirty="0"/>
              <a:t>.</a:t>
            </a:r>
          </a:p>
          <a:p>
            <a:pPr marL="742950" lvl="1" indent="-285750">
              <a:buFont typeface="+mj-lt"/>
              <a:buAutoNum type="arabicPeriod"/>
            </a:pPr>
            <a:endParaRPr lang="en-US" dirty="0"/>
          </a:p>
        </p:txBody>
      </p:sp>
      <p:sp>
        <p:nvSpPr>
          <p:cNvPr id="4" name="Номер слайда 3"/>
          <p:cNvSpPr>
            <a:spLocks noGrp="1"/>
          </p:cNvSpPr>
          <p:nvPr>
            <p:ph type="sldNum" sz="quarter" idx="5"/>
          </p:nvPr>
        </p:nvSpPr>
        <p:spPr/>
        <p:txBody>
          <a:bodyPr/>
          <a:lstStyle/>
          <a:p>
            <a:fld id="{5AA46BEE-5574-412B-B498-3788E435FB52}" type="slidenum">
              <a:rPr lang="en-US" smtClean="0"/>
              <a:pPr/>
              <a:t>17</a:t>
            </a:fld>
            <a:endParaRPr lang="en-US"/>
          </a:p>
        </p:txBody>
      </p:sp>
    </p:spTree>
    <p:extLst>
      <p:ext uri="{BB962C8B-B14F-4D97-AF65-F5344CB8AC3E}">
        <p14:creationId xmlns:p14="http://schemas.microsoft.com/office/powerpoint/2010/main" val="19349295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847AF34-87DC-4903-9E37-D1ED75941BD4}" type="datetime1">
              <a:rPr lang="en-US" smtClean="0"/>
              <a:t>9/25/2025</a:t>
            </a:fld>
            <a:endParaRPr lang="en-US"/>
          </a:p>
        </p:txBody>
      </p:sp>
      <p:sp>
        <p:nvSpPr>
          <p:cNvPr id="5" name="Footer Placeholder 4"/>
          <p:cNvSpPr>
            <a:spLocks noGrp="1"/>
          </p:cNvSpPr>
          <p:nvPr>
            <p:ph type="ftr" sz="quarter" idx="11"/>
          </p:nvPr>
        </p:nvSpPr>
        <p:spPr/>
        <p:txBody>
          <a:bodyPr/>
          <a:lstStyle/>
          <a:p>
            <a:r>
              <a:rPr lang="en-US"/>
              <a:t>Quality Assurance for Reform and Transformation of HEIs in Uzbekistan - QUARTZ</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3256D7-9F39-43F1-8EF3-235555122B2F}" type="datetime1">
              <a:rPr lang="en-US" smtClean="0"/>
              <a:t>9/25/2025</a:t>
            </a:fld>
            <a:endParaRPr lang="en-US"/>
          </a:p>
        </p:txBody>
      </p:sp>
      <p:sp>
        <p:nvSpPr>
          <p:cNvPr id="5" name="Footer Placeholder 4"/>
          <p:cNvSpPr>
            <a:spLocks noGrp="1"/>
          </p:cNvSpPr>
          <p:nvPr>
            <p:ph type="ftr" sz="quarter" idx="11"/>
          </p:nvPr>
        </p:nvSpPr>
        <p:spPr/>
        <p:txBody>
          <a:bodyPr/>
          <a:lstStyle/>
          <a:p>
            <a:r>
              <a:rPr lang="en-US"/>
              <a:t>Quality Assurance for Reform and Transformation of HEIs in Uzbekistan - QUARTZ</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594366A-6B58-4B0D-AE72-03B6D84A7DAB}" type="datetime1">
              <a:rPr lang="en-US" smtClean="0"/>
              <a:t>9/25/2025</a:t>
            </a:fld>
            <a:endParaRPr lang="en-US"/>
          </a:p>
        </p:txBody>
      </p:sp>
      <p:sp>
        <p:nvSpPr>
          <p:cNvPr id="5" name="Footer Placeholder 4"/>
          <p:cNvSpPr>
            <a:spLocks noGrp="1"/>
          </p:cNvSpPr>
          <p:nvPr>
            <p:ph type="ftr" sz="quarter" idx="11"/>
          </p:nvPr>
        </p:nvSpPr>
        <p:spPr/>
        <p:txBody>
          <a:bodyPr/>
          <a:lstStyle/>
          <a:p>
            <a:r>
              <a:rPr lang="en-US"/>
              <a:t>Quality Assurance for Reform and Transformation of HEIs in Uzbekistan - QUARTZ</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3C436D-CBB5-4DB8-9EF3-4B9F1A7314DD}" type="datetime1">
              <a:rPr lang="en-US" smtClean="0"/>
              <a:t>9/25/2025</a:t>
            </a:fld>
            <a:endParaRPr lang="en-US"/>
          </a:p>
        </p:txBody>
      </p:sp>
      <p:sp>
        <p:nvSpPr>
          <p:cNvPr id="5" name="Footer Placeholder 4"/>
          <p:cNvSpPr>
            <a:spLocks noGrp="1"/>
          </p:cNvSpPr>
          <p:nvPr>
            <p:ph type="ftr" sz="quarter" idx="11"/>
          </p:nvPr>
        </p:nvSpPr>
        <p:spPr/>
        <p:txBody>
          <a:bodyPr/>
          <a:lstStyle/>
          <a:p>
            <a:r>
              <a:rPr lang="en-US"/>
              <a:t>Quality Assurance for Reform and Transformation of HEIs in Uzbekistan - QUARTZ</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7"/>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8442C1-82A3-4C9F-A602-757B17AA4EFE}" type="datetime1">
              <a:rPr lang="en-US" smtClean="0"/>
              <a:t>9/25/2025</a:t>
            </a:fld>
            <a:endParaRPr lang="en-US"/>
          </a:p>
        </p:txBody>
      </p:sp>
      <p:sp>
        <p:nvSpPr>
          <p:cNvPr id="5" name="Footer Placeholder 4"/>
          <p:cNvSpPr>
            <a:spLocks noGrp="1"/>
          </p:cNvSpPr>
          <p:nvPr>
            <p:ph type="ftr" sz="quarter" idx="11"/>
          </p:nvPr>
        </p:nvSpPr>
        <p:spPr/>
        <p:txBody>
          <a:bodyPr/>
          <a:lstStyle/>
          <a:p>
            <a:r>
              <a:rPr lang="en-US"/>
              <a:t>Quality Assurance for Reform and Transformation of HEIs in Uzbekistan - QUARTZ</a:t>
            </a:r>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1E320D1-0B6D-454C-B9D6-7CFE41C61A7F}" type="datetime1">
              <a:rPr lang="en-US" smtClean="0"/>
              <a:t>9/25/2025</a:t>
            </a:fld>
            <a:endParaRPr lang="en-US"/>
          </a:p>
        </p:txBody>
      </p:sp>
      <p:sp>
        <p:nvSpPr>
          <p:cNvPr id="6" name="Footer Placeholder 5"/>
          <p:cNvSpPr>
            <a:spLocks noGrp="1"/>
          </p:cNvSpPr>
          <p:nvPr>
            <p:ph type="ftr" sz="quarter" idx="11"/>
          </p:nvPr>
        </p:nvSpPr>
        <p:spPr/>
        <p:txBody>
          <a:bodyPr/>
          <a:lstStyle/>
          <a:p>
            <a:r>
              <a:rPr lang="en-US"/>
              <a:t>Quality Assurance for Reform and Transformation of HEIs in Uzbekistan - QUARTZ</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9"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067B364-48C2-4AF4-8EC9-958AE31E05B4}" type="datetime1">
              <a:rPr lang="en-US" smtClean="0"/>
              <a:t>9/25/2025</a:t>
            </a:fld>
            <a:endParaRPr lang="en-US"/>
          </a:p>
        </p:txBody>
      </p:sp>
      <p:sp>
        <p:nvSpPr>
          <p:cNvPr id="8" name="Footer Placeholder 7"/>
          <p:cNvSpPr>
            <a:spLocks noGrp="1"/>
          </p:cNvSpPr>
          <p:nvPr>
            <p:ph type="ftr" sz="quarter" idx="11"/>
          </p:nvPr>
        </p:nvSpPr>
        <p:spPr/>
        <p:txBody>
          <a:bodyPr/>
          <a:lstStyle/>
          <a:p>
            <a:r>
              <a:rPr lang="en-US"/>
              <a:t>Quality Assurance for Reform and Transformation of HEIs in Uzbekistan - QUARTZ</a:t>
            </a:r>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8A283B4-3977-49B7-A621-644319AB050D}" type="datetime1">
              <a:rPr lang="en-US" smtClean="0"/>
              <a:t>9/25/2025</a:t>
            </a:fld>
            <a:endParaRPr lang="en-US"/>
          </a:p>
        </p:txBody>
      </p:sp>
      <p:sp>
        <p:nvSpPr>
          <p:cNvPr id="4" name="Footer Placeholder 3"/>
          <p:cNvSpPr>
            <a:spLocks noGrp="1"/>
          </p:cNvSpPr>
          <p:nvPr>
            <p:ph type="ftr" sz="quarter" idx="11"/>
          </p:nvPr>
        </p:nvSpPr>
        <p:spPr/>
        <p:txBody>
          <a:bodyPr/>
          <a:lstStyle/>
          <a:p>
            <a:r>
              <a:rPr lang="en-US"/>
              <a:t>Quality Assurance for Reform and Transformation of HEIs in Uzbekistan - QUARTZ</a:t>
            </a:r>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B5D8C7-4505-4059-837C-39DEB2308B6C}" type="datetime1">
              <a:rPr lang="en-US" smtClean="0"/>
              <a:t>9/25/2025</a:t>
            </a:fld>
            <a:endParaRPr lang="en-US"/>
          </a:p>
        </p:txBody>
      </p:sp>
      <p:sp>
        <p:nvSpPr>
          <p:cNvPr id="3" name="Footer Placeholder 2"/>
          <p:cNvSpPr>
            <a:spLocks noGrp="1"/>
          </p:cNvSpPr>
          <p:nvPr>
            <p:ph type="ftr" sz="quarter" idx="11"/>
          </p:nvPr>
        </p:nvSpPr>
        <p:spPr/>
        <p:txBody>
          <a:bodyPr/>
          <a:lstStyle/>
          <a:p>
            <a:r>
              <a:rPr lang="en-US"/>
              <a:t>Quality Assurance for Reform and Transformation of HEIs in Uzbekistan - QUARTZ</a:t>
            </a:r>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3" y="204790"/>
            <a:ext cx="5111751"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4" y="1076327"/>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6AD9A0D-6E07-4DB2-A652-6617DB9D3FE1}" type="datetime1">
              <a:rPr lang="en-US" smtClean="0"/>
              <a:t>9/25/2025</a:t>
            </a:fld>
            <a:endParaRPr lang="en-US"/>
          </a:p>
        </p:txBody>
      </p:sp>
      <p:sp>
        <p:nvSpPr>
          <p:cNvPr id="6" name="Footer Placeholder 5"/>
          <p:cNvSpPr>
            <a:spLocks noGrp="1"/>
          </p:cNvSpPr>
          <p:nvPr>
            <p:ph type="ftr" sz="quarter" idx="11"/>
          </p:nvPr>
        </p:nvSpPr>
        <p:spPr/>
        <p:txBody>
          <a:bodyPr/>
          <a:lstStyle/>
          <a:p>
            <a:r>
              <a:rPr lang="en-US"/>
              <a:t>Quality Assurance for Reform and Transformation of HEIs in Uzbekistan - QUARTZ</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F3AD350-A47B-4E24-92A8-93D7C0B5830E}" type="datetime1">
              <a:rPr lang="en-US" smtClean="0"/>
              <a:t>9/25/2025</a:t>
            </a:fld>
            <a:endParaRPr lang="en-US"/>
          </a:p>
        </p:txBody>
      </p:sp>
      <p:sp>
        <p:nvSpPr>
          <p:cNvPr id="6" name="Footer Placeholder 5"/>
          <p:cNvSpPr>
            <a:spLocks noGrp="1"/>
          </p:cNvSpPr>
          <p:nvPr>
            <p:ph type="ftr" sz="quarter" idx="11"/>
          </p:nvPr>
        </p:nvSpPr>
        <p:spPr/>
        <p:txBody>
          <a:bodyPr/>
          <a:lstStyle/>
          <a:p>
            <a:r>
              <a:rPr lang="en-US"/>
              <a:t>Quality Assurance for Reform and Transformation of HEIs in Uzbekistan - QUARTZ</a:t>
            </a:r>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7000"/>
            <a:lum/>
          </a:blip>
          <a:srcRect/>
          <a:stretch>
            <a:fillRect l="15000" t="26000" r="17000" b="2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8F7CFF4A-7C40-4430-B3F6-9050D3235968}" type="datetime1">
              <a:rPr lang="en-US" smtClean="0"/>
              <a:t>9/25/2025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Quality Assurance for Reform and Transformation of HEIs in Uzbekistan - QUARTZ</a:t>
            </a: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notesSlide" Target="../notesSlides/notesSlide1.xml"/><Relationship Id="rId7" Type="http://schemas.openxmlformats.org/officeDocument/2006/relationships/image" Target="../media/image5.png"/><Relationship Id="rId12" Type="http://schemas.openxmlformats.org/officeDocument/2006/relationships/image" Target="../media/image10.jpe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jpeg"/><Relationship Id="rId10" Type="http://schemas.openxmlformats.org/officeDocument/2006/relationships/image" Target="../media/image8.png"/><Relationship Id="rId4" Type="http://schemas.openxmlformats.org/officeDocument/2006/relationships/image" Target="../media/image2.jpeg"/><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11.jpeg"/><Relationship Id="rId7" Type="http://schemas.openxmlformats.org/officeDocument/2006/relationships/diagramQuickStyle" Target="../diagrams/quickStyle2.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12.jpeg"/><Relationship Id="rId9" Type="http://schemas.microsoft.com/office/2007/relationships/diagramDrawing" Target="../diagrams/drawing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1.jpeg"/></Relationships>
</file>

<file path=ppt/slides/_rels/slide18.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24.jpeg"/></Relationships>
</file>

<file path=ppt/slides/_rels/slide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14.jpg"/><Relationship Id="rId5" Type="http://schemas.openxmlformats.org/officeDocument/2006/relationships/image" Target="../media/image13.png"/><Relationship Id="rId4" Type="http://schemas.openxmlformats.org/officeDocument/2006/relationships/image" Target="../media/image12.jpeg"/></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jpeg"/></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image" Target="../media/image14.jpg"/><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9.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1.jpeg"/><Relationship Id="rId7" Type="http://schemas.openxmlformats.org/officeDocument/2006/relationships/diagramQuickStyle" Target="../diagrams/quickStyle1.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12.jpeg"/><Relationship Id="rId9" Type="http://schemas.microsoft.com/office/2007/relationships/diagramDrawing" Target="../diagrams/drawing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00000">
              <a:srgbClr val="FF0000"/>
            </a:gs>
            <a:gs pos="38000">
              <a:schemeClr val="bg1"/>
            </a:gs>
            <a:gs pos="92000">
              <a:schemeClr val="bg1"/>
            </a:gs>
            <a:gs pos="67000">
              <a:schemeClr val="bg1"/>
            </a:gs>
          </a:gsLst>
          <a:lin ang="5400000" scaled="1"/>
        </a:gradFill>
        <a:effectLst/>
      </p:bgPr>
    </p:bg>
    <p:spTree>
      <p:nvGrpSpPr>
        <p:cNvPr id="1" name=""/>
        <p:cNvGrpSpPr/>
        <p:nvPr/>
      </p:nvGrpSpPr>
      <p:grpSpPr>
        <a:xfrm>
          <a:off x="0" y="0"/>
          <a:ext cx="0" cy="0"/>
          <a:chOff x="0" y="0"/>
          <a:chExt cx="0" cy="0"/>
        </a:xfrm>
      </p:grpSpPr>
      <p:sp>
        <p:nvSpPr>
          <p:cNvPr id="1026" name="Text Box 2"/>
          <p:cNvSpPr txBox="1">
            <a:spLocks noChangeArrowheads="1"/>
          </p:cNvSpPr>
          <p:nvPr/>
        </p:nvSpPr>
        <p:spPr bwMode="auto">
          <a:xfrm>
            <a:off x="285604" y="4815785"/>
            <a:ext cx="8568951" cy="351981"/>
          </a:xfrm>
          <a:prstGeom prst="rect">
            <a:avLst/>
          </a:prstGeom>
          <a:noFill/>
          <a:ln w="9525">
            <a:noFill/>
            <a:prstDash val="dash"/>
            <a:miter lim="800000"/>
            <a:headEnd/>
            <a:tailEnd/>
          </a:ln>
        </p:spPr>
        <p:txBody>
          <a:bodyPr vert="horz" wrap="square" lIns="91440" tIns="45720" rIns="91440" bIns="45720" numCol="1" anchor="t" anchorCtr="0" compatLnSpc="1">
            <a:prstTxWarp prst="textNoShape">
              <a:avLst/>
            </a:prstTxWarp>
          </a:bodyPr>
          <a:lstStyle/>
          <a:p>
            <a:pPr lvl="0" algn="ctr" fontAlgn="base">
              <a:spcBef>
                <a:spcPct val="0"/>
              </a:spcBef>
              <a:spcAft>
                <a:spcPts val="1000"/>
              </a:spcAft>
            </a:pPr>
            <a:r>
              <a:rPr lang="en-US" sz="800" i="1" dirty="0">
                <a:solidFill>
                  <a:schemeClr val="bg1"/>
                </a:solidFill>
              </a:rPr>
              <a:t>"Funded by the European Union. Views and opinions expressed are however those of the author(s) only and do not necessarily reflect those of the European Union. Neither the European Union nor the granting authority can be."</a:t>
            </a:r>
          </a:p>
        </p:txBody>
      </p:sp>
      <p:sp>
        <p:nvSpPr>
          <p:cNvPr id="7" name="Subtitle 2"/>
          <p:cNvSpPr>
            <a:spLocks noGrp="1"/>
          </p:cNvSpPr>
          <p:nvPr>
            <p:ph type="subTitle" idx="1"/>
          </p:nvPr>
        </p:nvSpPr>
        <p:spPr>
          <a:xfrm>
            <a:off x="313984" y="1729269"/>
            <a:ext cx="8460939" cy="978050"/>
          </a:xfrm>
        </p:spPr>
        <p:txBody>
          <a:bodyPr>
            <a:noAutofit/>
          </a:bodyPr>
          <a:lstStyle/>
          <a:p>
            <a:r>
              <a:rPr lang="en-US" sz="2800" b="1" dirty="0" err="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Universitetning</a:t>
            </a:r>
            <a:r>
              <a:rPr lang="en-US" sz="28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boshqaruv</a:t>
            </a:r>
            <a:r>
              <a:rPr lang="en-US" sz="28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tuzilmasi</a:t>
            </a:r>
            <a:r>
              <a:rPr lang="en-US" sz="28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va</a:t>
            </a:r>
            <a:r>
              <a:rPr lang="en-US" sz="28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uning</a:t>
            </a:r>
            <a:r>
              <a:rPr lang="en-US" sz="28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jamiyat</a:t>
            </a:r>
            <a:r>
              <a:rPr lang="en-US" sz="28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bilan</a:t>
            </a:r>
            <a:r>
              <a:rPr lang="en-US" sz="28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sz="2800" b="1" dirty="0" err="1">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aloqalari</a:t>
            </a:r>
            <a:endParaRPr lang="bs-Latn-BA" sz="28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9" name="Title 1"/>
          <p:cNvSpPr txBox="1">
            <a:spLocks/>
          </p:cNvSpPr>
          <p:nvPr/>
        </p:nvSpPr>
        <p:spPr>
          <a:xfrm>
            <a:off x="649791" y="3613662"/>
            <a:ext cx="7772400" cy="54226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2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Tashkent, 2025</a:t>
            </a:r>
            <a:endParaRPr lang="bs-Latn-BA" sz="1200" b="1" dirty="0">
              <a:solidFill>
                <a:srgbClr val="FF0000"/>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10" name="Rectangle 9"/>
          <p:cNvSpPr/>
          <p:nvPr/>
        </p:nvSpPr>
        <p:spPr>
          <a:xfrm>
            <a:off x="359532" y="957957"/>
            <a:ext cx="8568951" cy="461665"/>
          </a:xfrm>
          <a:prstGeom prst="rect">
            <a:avLst/>
          </a:prstGeom>
        </p:spPr>
        <p:txBody>
          <a:bodyPr wrap="square">
            <a:spAutoFit/>
          </a:bodyPr>
          <a:lstStyle/>
          <a:p>
            <a:pPr algn="ctr"/>
            <a:r>
              <a:rPr lang="en-US" sz="1400" b="1" dirty="0">
                <a:solidFill>
                  <a:srgbClr val="0091FE"/>
                </a:solidFill>
                <a:highlight>
                  <a:srgbClr val="FFFFFF"/>
                </a:highlight>
                <a:latin typeface="Tahoma" panose="020B0604030504040204" pitchFamily="34" charset="0"/>
                <a:ea typeface="Tahoma" panose="020B0604030504040204" pitchFamily="34" charset="0"/>
                <a:cs typeface="Tahoma" panose="020B0604030504040204" pitchFamily="34" charset="0"/>
              </a:rPr>
              <a:t>Quality Assurance for Reform and Transformation of HEIs in Uzbekistan - QUARTZ</a:t>
            </a:r>
          </a:p>
          <a:p>
            <a:pPr algn="ctr"/>
            <a:r>
              <a:rPr lang="en-US" sz="1000" dirty="0">
                <a:solidFill>
                  <a:srgbClr val="0091FE"/>
                </a:solidFill>
                <a:latin typeface="Tahoma" panose="020B0604030504040204" pitchFamily="34" charset="0"/>
                <a:ea typeface="Tahoma" panose="020B0604030504040204" pitchFamily="34" charset="0"/>
                <a:cs typeface="Tahoma" panose="020B0604030504040204" pitchFamily="34" charset="0"/>
              </a:rPr>
              <a:t>Call: ERASMUS-EDU-2023-CBHE-STRAND-1 / Project Number: 101127171</a:t>
            </a:r>
          </a:p>
        </p:txBody>
      </p:sp>
      <p:pic>
        <p:nvPicPr>
          <p:cNvPr id="13" name="Picture 2" descr="C:\Users\brani\Downloads\eu_funded_en.jpg"/>
          <p:cNvPicPr>
            <a:picLocks noChangeAspect="1" noChangeArrowheads="1"/>
          </p:cNvPicPr>
          <p:nvPr/>
        </p:nvPicPr>
        <p:blipFill>
          <a:blip r:embed="rId4" cstate="print"/>
          <a:srcRect/>
          <a:stretch>
            <a:fillRect/>
          </a:stretch>
        </p:blipFill>
        <p:spPr bwMode="auto">
          <a:xfrm>
            <a:off x="313984" y="250488"/>
            <a:ext cx="2174786" cy="457200"/>
          </a:xfrm>
          <a:prstGeom prst="rect">
            <a:avLst/>
          </a:prstGeom>
          <a:noFill/>
        </p:spPr>
      </p:pic>
      <p:pic>
        <p:nvPicPr>
          <p:cNvPr id="1028" name="Picture 4" descr="Sustainable Development Goals SDGs Goal 4: Quality, 48% OFF">
            <a:extLst>
              <a:ext uri="{FF2B5EF4-FFF2-40B4-BE49-F238E27FC236}">
                <a16:creationId xmlns:a16="http://schemas.microsoft.com/office/drawing/2014/main" id="{51CBE674-10A6-41ED-94CC-E9C5D9F0BC7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176367" y="248601"/>
            <a:ext cx="653649" cy="653649"/>
          </a:xfrm>
          <a:prstGeom prst="rect">
            <a:avLst/>
          </a:prstGeom>
          <a:noFill/>
          <a:extLst>
            <a:ext uri="{909E8E84-426E-40DD-AFC4-6F175D3DCCD1}">
              <a14:hiddenFill xmlns:a14="http://schemas.microsoft.com/office/drawing/2010/main">
                <a:solidFill>
                  <a:srgbClr val="FFFFFF"/>
                </a:solidFill>
              </a14:hiddenFill>
            </a:ext>
          </a:extLst>
        </p:spPr>
      </p:pic>
      <p:sp>
        <p:nvSpPr>
          <p:cNvPr id="6" name="Прямоугольник 5">
            <a:extLst>
              <a:ext uri="{FF2B5EF4-FFF2-40B4-BE49-F238E27FC236}">
                <a16:creationId xmlns:a16="http://schemas.microsoft.com/office/drawing/2014/main" id="{3E002A5E-CCD6-4C3E-B6B6-87D93376F3DF}"/>
              </a:ext>
            </a:extLst>
          </p:cNvPr>
          <p:cNvSpPr/>
          <p:nvPr/>
        </p:nvSpPr>
        <p:spPr>
          <a:xfrm>
            <a:off x="-1" y="4138052"/>
            <a:ext cx="9144001" cy="623512"/>
          </a:xfrm>
          <a:prstGeom prst="rect">
            <a:avLst/>
          </a:prstGeom>
          <a:solidFill>
            <a:schemeClr val="bg1">
              <a:lumMod val="8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i="0" dirty="0">
              <a:solidFill>
                <a:srgbClr val="444444"/>
              </a:solidFill>
              <a:effectLst/>
              <a:latin typeface="Montserrat" panose="00000500000000000000" pitchFamily="2" charset="-52"/>
            </a:endParaRPr>
          </a:p>
        </p:txBody>
      </p:sp>
      <p:pic>
        <p:nvPicPr>
          <p:cNvPr id="1030" name="Picture 6" descr="Home - KIUT">
            <a:extLst>
              <a:ext uri="{FF2B5EF4-FFF2-40B4-BE49-F238E27FC236}">
                <a16:creationId xmlns:a16="http://schemas.microsoft.com/office/drawing/2014/main" id="{989BB4AE-3833-4170-8A54-E1E80FC4DCD7}"/>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81166"/>
          <a:stretch/>
        </p:blipFill>
        <p:spPr bwMode="auto">
          <a:xfrm>
            <a:off x="827584" y="4195884"/>
            <a:ext cx="447306" cy="48992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Central Asian University">
            <a:extLst>
              <a:ext uri="{FF2B5EF4-FFF2-40B4-BE49-F238E27FC236}">
                <a16:creationId xmlns:a16="http://schemas.microsoft.com/office/drawing/2014/main" id="{708178CA-6B1F-4029-B615-1AB05EE1FD87}"/>
              </a:ext>
            </a:extLst>
          </p:cNvPr>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r="62744"/>
          <a:stretch/>
        </p:blipFill>
        <p:spPr bwMode="auto">
          <a:xfrm>
            <a:off x="7426894" y="4245111"/>
            <a:ext cx="825025" cy="318956"/>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University Of L'Aquila MSc in Civil Engineering">
            <a:extLst>
              <a:ext uri="{FF2B5EF4-FFF2-40B4-BE49-F238E27FC236}">
                <a16:creationId xmlns:a16="http://schemas.microsoft.com/office/drawing/2014/main" id="{061FABA7-619E-4846-B609-4CB052D1EF8A}"/>
              </a:ext>
            </a:extLst>
          </p:cNvPr>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l="32704" r="33894" b="11572"/>
          <a:stretch/>
        </p:blipFill>
        <p:spPr bwMode="auto">
          <a:xfrm>
            <a:off x="3400515" y="4200942"/>
            <a:ext cx="426798" cy="490012"/>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About VUM - vum.bg">
            <a:extLst>
              <a:ext uri="{FF2B5EF4-FFF2-40B4-BE49-F238E27FC236}">
                <a16:creationId xmlns:a16="http://schemas.microsoft.com/office/drawing/2014/main" id="{E8DE017F-82D3-4D27-BE74-E3DD08A6E3DB}"/>
              </a:ext>
            </a:extLst>
          </p:cNvPr>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r="68316"/>
          <a:stretch/>
        </p:blipFill>
        <p:spPr bwMode="auto">
          <a:xfrm>
            <a:off x="2141320" y="4194746"/>
            <a:ext cx="407711" cy="488641"/>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descr="Silk Road” International University of Tourism and Cultural Heritage -  ANNOUNCEMENT">
            <a:extLst>
              <a:ext uri="{FF2B5EF4-FFF2-40B4-BE49-F238E27FC236}">
                <a16:creationId xmlns:a16="http://schemas.microsoft.com/office/drawing/2014/main" id="{A336DCC7-4A22-40FD-AFBB-BD0B4914151A}"/>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r="74025"/>
          <a:stretch/>
        </p:blipFill>
        <p:spPr bwMode="auto">
          <a:xfrm>
            <a:off x="5986342" y="4195882"/>
            <a:ext cx="533406" cy="489921"/>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06FD36FE-29B0-4C20-B82C-859218B0DA98}"/>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711014" y="4202312"/>
            <a:ext cx="486682" cy="488642"/>
          </a:xfrm>
          <a:prstGeom prst="rect">
            <a:avLst/>
          </a:prstGeom>
          <a:noFill/>
          <a:extLst>
            <a:ext uri="{909E8E84-426E-40DD-AFC4-6F175D3DCCD1}">
              <a14:hiddenFill xmlns:a14="http://schemas.microsoft.com/office/drawing/2010/main">
                <a:solidFill>
                  <a:srgbClr val="FFFFFF"/>
                </a:solidFill>
              </a14:hiddenFill>
            </a:ext>
          </a:extLst>
        </p:spPr>
      </p:pic>
      <p:sp>
        <p:nvSpPr>
          <p:cNvPr id="24" name="Title 1">
            <a:extLst>
              <a:ext uri="{FF2B5EF4-FFF2-40B4-BE49-F238E27FC236}">
                <a16:creationId xmlns:a16="http://schemas.microsoft.com/office/drawing/2014/main" id="{245B8C0E-CFC5-4365-9C70-CA45BBC4E14F}"/>
              </a:ext>
            </a:extLst>
          </p:cNvPr>
          <p:cNvSpPr txBox="1">
            <a:spLocks/>
          </p:cNvSpPr>
          <p:nvPr/>
        </p:nvSpPr>
        <p:spPr>
          <a:xfrm>
            <a:off x="659340" y="2715766"/>
            <a:ext cx="7772400" cy="73577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4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Zebo Sharipova</a:t>
            </a:r>
          </a:p>
          <a:p>
            <a:endParaRPr lang="sr-Latn-BA" sz="2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r>
              <a:rPr lang="en-US" sz="1400" b="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Kimyo</a:t>
            </a:r>
            <a:r>
              <a:rPr lang="en-US" sz="14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International University in Tashkent</a:t>
            </a:r>
            <a:endParaRPr lang="bs-Latn-BA" sz="14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pic>
        <p:nvPicPr>
          <p:cNvPr id="17" name="Рисунок 16">
            <a:extLst>
              <a:ext uri="{FF2B5EF4-FFF2-40B4-BE49-F238E27FC236}">
                <a16:creationId xmlns:a16="http://schemas.microsoft.com/office/drawing/2014/main" id="{BEA54577-12B2-4E6C-8F4A-FABB43F716B8}"/>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484607" y="185132"/>
            <a:ext cx="2174786" cy="629773"/>
          </a:xfrm>
          <a:prstGeom prst="rect">
            <a:avLst/>
          </a:prstGeom>
        </p:spPr>
      </p:pic>
    </p:spTree>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C3EA4EA-604C-4E4E-B13C-F0AC8AEA47BB}"/>
              </a:ext>
            </a:extLst>
          </p:cNvPr>
          <p:cNvSpPr txBox="1">
            <a:spLocks/>
          </p:cNvSpPr>
          <p:nvPr/>
        </p:nvSpPr>
        <p:spPr>
          <a:xfrm>
            <a:off x="275556" y="527836"/>
            <a:ext cx="8592888" cy="64162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err="1">
                <a:latin typeface="Tahoma" panose="020B0604030504040204" pitchFamily="34" charset="0"/>
                <a:ea typeface="Tahoma" panose="020B0604030504040204" pitchFamily="34" charset="0"/>
                <a:cs typeface="Tahoma" panose="020B0604030504040204" pitchFamily="34" charset="0"/>
              </a:rPr>
              <a:t>Boshqaruv</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tuzilmasi</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asosiy</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ishtirokchilarining</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vazifalari</a:t>
            </a:r>
            <a:endParaRPr lang="en-US" sz="2400" b="1" dirty="0">
              <a:latin typeface="Tahoma" panose="020B0604030504040204" pitchFamily="34" charset="0"/>
              <a:ea typeface="Tahoma" panose="020B0604030504040204" pitchFamily="34" charset="0"/>
              <a:cs typeface="Tahoma" panose="020B0604030504040204" pitchFamily="34" charset="0"/>
            </a:endParaRPr>
          </a:p>
        </p:txBody>
      </p:sp>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B6A27AE-CD6C-4FCD-A50C-F633B1E759DD}"/>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17E46914-34C8-4B21-8663-3B0BF48398B3}"/>
              </a:ext>
            </a:extLst>
          </p:cNvPr>
          <p:cNvPicPr>
            <a:picLocks noChangeAspect="1" noChangeArrowheads="1"/>
          </p:cNvPicPr>
          <p:nvPr/>
        </p:nvPicPr>
        <p:blipFill>
          <a:blip r:embed="rId2"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09984294-CEC6-44AB-AAA0-18B207FC67B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48251B02-D814-43E5-88AE-9404C1F3EE5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sp>
        <p:nvSpPr>
          <p:cNvPr id="10" name="TextBox 9">
            <a:extLst>
              <a:ext uri="{FF2B5EF4-FFF2-40B4-BE49-F238E27FC236}">
                <a16:creationId xmlns:a16="http://schemas.microsoft.com/office/drawing/2014/main" id="{2CDBA33D-C266-48E3-A162-B9AD486DF4FB}"/>
              </a:ext>
            </a:extLst>
          </p:cNvPr>
          <p:cNvSpPr txBox="1"/>
          <p:nvPr/>
        </p:nvSpPr>
        <p:spPr>
          <a:xfrm>
            <a:off x="251520" y="1267787"/>
            <a:ext cx="8616924" cy="369332"/>
          </a:xfrm>
          <a:prstGeom prst="rect">
            <a:avLst/>
          </a:prstGeom>
          <a:noFill/>
        </p:spPr>
        <p:txBody>
          <a:bodyPr wrap="square">
            <a:spAutoFit/>
          </a:bodyPr>
          <a:lstStyle/>
          <a:p>
            <a:pPr algn="just"/>
            <a:r>
              <a:rPr lang="en-US" dirty="0">
                <a:latin typeface="Tahoma" panose="020B0604030504040204" pitchFamily="34" charset="0"/>
                <a:ea typeface="Tahoma" panose="020B0604030504040204" pitchFamily="34" charset="0"/>
                <a:cs typeface="Tahoma" panose="020B0604030504040204" pitchFamily="34" charset="0"/>
              </a:rPr>
              <a:t> </a:t>
            </a:r>
          </a:p>
        </p:txBody>
      </p:sp>
      <p:graphicFrame>
        <p:nvGraphicFramePr>
          <p:cNvPr id="11" name="Схема 10">
            <a:extLst>
              <a:ext uri="{FF2B5EF4-FFF2-40B4-BE49-F238E27FC236}">
                <a16:creationId xmlns:a16="http://schemas.microsoft.com/office/drawing/2014/main" id="{010B66E3-F921-434C-AD70-C82DEE0E4849}"/>
              </a:ext>
            </a:extLst>
          </p:cNvPr>
          <p:cNvGraphicFramePr/>
          <p:nvPr>
            <p:extLst>
              <p:ext uri="{D42A27DB-BD31-4B8C-83A1-F6EECF244321}">
                <p14:modId xmlns:p14="http://schemas.microsoft.com/office/powerpoint/2010/main" val="3105020429"/>
              </p:ext>
            </p:extLst>
          </p:nvPr>
        </p:nvGraphicFramePr>
        <p:xfrm>
          <a:off x="137778" y="1243877"/>
          <a:ext cx="8868444" cy="356845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665003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C3EA4EA-604C-4E4E-B13C-F0AC8AEA47BB}"/>
              </a:ext>
            </a:extLst>
          </p:cNvPr>
          <p:cNvSpPr txBox="1">
            <a:spLocks/>
          </p:cNvSpPr>
          <p:nvPr/>
        </p:nvSpPr>
        <p:spPr>
          <a:xfrm>
            <a:off x="275556" y="527837"/>
            <a:ext cx="8229600" cy="5228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err="1">
                <a:latin typeface="Tahoma" panose="020B0604030504040204" pitchFamily="34" charset="0"/>
                <a:ea typeface="Tahoma" panose="020B0604030504040204" pitchFamily="34" charset="0"/>
                <a:cs typeface="Tahoma" panose="020B0604030504040204" pitchFamily="34" charset="0"/>
              </a:rPr>
              <a:t>Universitet</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boshqaruvidagi</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qaror</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qabul</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qilish</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jarayoni</a:t>
            </a:r>
            <a:endParaRPr lang="en-US" sz="2400" b="1" dirty="0">
              <a:latin typeface="Tahoma" panose="020B0604030504040204" pitchFamily="34" charset="0"/>
              <a:ea typeface="Tahoma" panose="020B0604030504040204" pitchFamily="34" charset="0"/>
              <a:cs typeface="Tahoma" panose="020B0604030504040204" pitchFamily="34" charset="0"/>
            </a:endParaRPr>
          </a:p>
        </p:txBody>
      </p:sp>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B6A27AE-CD6C-4FCD-A50C-F633B1E759DD}"/>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17E46914-34C8-4B21-8663-3B0BF48398B3}"/>
              </a:ext>
            </a:extLst>
          </p:cNvPr>
          <p:cNvPicPr>
            <a:picLocks noChangeAspect="1" noChangeArrowheads="1"/>
          </p:cNvPicPr>
          <p:nvPr/>
        </p:nvPicPr>
        <p:blipFill>
          <a:blip r:embed="rId3"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09984294-CEC6-44AB-AAA0-18B207FC67B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48251B02-D814-43E5-88AE-9404C1F3EE5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sp>
        <p:nvSpPr>
          <p:cNvPr id="10" name="TextBox 9">
            <a:extLst>
              <a:ext uri="{FF2B5EF4-FFF2-40B4-BE49-F238E27FC236}">
                <a16:creationId xmlns:a16="http://schemas.microsoft.com/office/drawing/2014/main" id="{2CDBA33D-C266-48E3-A162-B9AD486DF4FB}"/>
              </a:ext>
            </a:extLst>
          </p:cNvPr>
          <p:cNvSpPr txBox="1"/>
          <p:nvPr/>
        </p:nvSpPr>
        <p:spPr>
          <a:xfrm>
            <a:off x="81894" y="1233730"/>
            <a:ext cx="8810586" cy="2862322"/>
          </a:xfrm>
          <a:prstGeom prst="rect">
            <a:avLst/>
          </a:prstGeom>
          <a:noFill/>
        </p:spPr>
        <p:txBody>
          <a:bodyPr wrap="square">
            <a:spAutoFit/>
          </a:bodyPr>
          <a:lstStyle/>
          <a:p>
            <a:pPr algn="just"/>
            <a:r>
              <a:rPr lang="en-US" b="1" dirty="0" err="1"/>
              <a:t>Universitet</a:t>
            </a:r>
            <a:r>
              <a:rPr lang="en-US" b="1" dirty="0"/>
              <a:t> </a:t>
            </a:r>
            <a:r>
              <a:rPr lang="en-US" b="1" dirty="0" err="1"/>
              <a:t>boshqaruvi</a:t>
            </a:r>
            <a:r>
              <a:rPr lang="en-US" b="1" dirty="0"/>
              <a:t> </a:t>
            </a:r>
            <a:r>
              <a:rPr lang="en-US" b="1" dirty="0" err="1"/>
              <a:t>barcha</a:t>
            </a:r>
            <a:r>
              <a:rPr lang="en-US" b="1" dirty="0"/>
              <a:t> </a:t>
            </a:r>
            <a:r>
              <a:rPr lang="en-US" b="1" dirty="0" err="1"/>
              <a:t>manfaatdor</a:t>
            </a:r>
            <a:r>
              <a:rPr lang="en-US" b="1" dirty="0"/>
              <a:t> </a:t>
            </a:r>
            <a:r>
              <a:rPr lang="en-US" b="1" dirty="0" err="1"/>
              <a:t>tomonlarning</a:t>
            </a:r>
            <a:r>
              <a:rPr lang="en-US" b="1" dirty="0"/>
              <a:t>, </a:t>
            </a:r>
            <a:r>
              <a:rPr lang="en-US" dirty="0" err="1"/>
              <a:t>Kengash</a:t>
            </a:r>
            <a:r>
              <a:rPr lang="en-US" dirty="0"/>
              <a:t>, </a:t>
            </a:r>
            <a:r>
              <a:rPr lang="en-US" dirty="0" err="1"/>
              <a:t>ma'muriyat</a:t>
            </a:r>
            <a:r>
              <a:rPr lang="en-US" dirty="0"/>
              <a:t>, </a:t>
            </a:r>
            <a:r>
              <a:rPr lang="en-US" dirty="0" err="1"/>
              <a:t>fakultet</a:t>
            </a:r>
            <a:r>
              <a:rPr lang="en-US" dirty="0"/>
              <a:t> </a:t>
            </a:r>
            <a:r>
              <a:rPr lang="en-US" dirty="0" err="1"/>
              <a:t>va</a:t>
            </a:r>
            <a:r>
              <a:rPr lang="en-US" dirty="0"/>
              <a:t> </a:t>
            </a:r>
            <a:r>
              <a:rPr lang="en-US" dirty="0" err="1"/>
              <a:t>studentlarning</a:t>
            </a:r>
            <a:r>
              <a:rPr lang="en-US" dirty="0"/>
              <a:t> </a:t>
            </a:r>
            <a:r>
              <a:rPr lang="en-US" dirty="0" err="1"/>
              <a:t>ishtirokini</a:t>
            </a:r>
            <a:r>
              <a:rPr lang="en-US" dirty="0"/>
              <a:t> talab </a:t>
            </a:r>
            <a:r>
              <a:rPr lang="en-US" dirty="0" err="1"/>
              <a:t>qiladigan</a:t>
            </a:r>
            <a:r>
              <a:rPr lang="en-US" dirty="0"/>
              <a:t> </a:t>
            </a:r>
            <a:r>
              <a:rPr lang="en-US" dirty="0" err="1"/>
              <a:t>hamkorlikdagi</a:t>
            </a:r>
            <a:r>
              <a:rPr lang="en-US" dirty="0"/>
              <a:t> </a:t>
            </a:r>
            <a:r>
              <a:rPr lang="en-US" dirty="0" err="1"/>
              <a:t>qaror</a:t>
            </a:r>
            <a:r>
              <a:rPr lang="en-US" dirty="0"/>
              <a:t> </a:t>
            </a:r>
            <a:r>
              <a:rPr lang="en-US" dirty="0" err="1"/>
              <a:t>qabul</a:t>
            </a:r>
            <a:r>
              <a:rPr lang="en-US" dirty="0"/>
              <a:t> </a:t>
            </a:r>
            <a:r>
              <a:rPr lang="en-US" dirty="0" err="1"/>
              <a:t>qilish</a:t>
            </a:r>
            <a:r>
              <a:rPr lang="en-US" dirty="0"/>
              <a:t> </a:t>
            </a:r>
            <a:r>
              <a:rPr lang="en-US" dirty="0" err="1"/>
              <a:t>jarayoniga</a:t>
            </a:r>
            <a:r>
              <a:rPr lang="en-US" dirty="0"/>
              <a:t> </a:t>
            </a:r>
            <a:r>
              <a:rPr lang="en-US" dirty="0" err="1"/>
              <a:t>tayanadi</a:t>
            </a:r>
            <a:r>
              <a:rPr lang="en-US" dirty="0"/>
              <a:t>.</a:t>
            </a:r>
          </a:p>
          <a:p>
            <a:pPr algn="just"/>
            <a:r>
              <a:rPr lang="en-US" dirty="0" err="1"/>
              <a:t>Qaror</a:t>
            </a:r>
            <a:r>
              <a:rPr lang="en-US" dirty="0"/>
              <a:t> </a:t>
            </a:r>
            <a:r>
              <a:rPr lang="en-US" dirty="0" err="1"/>
              <a:t>qabul</a:t>
            </a:r>
            <a:r>
              <a:rPr lang="en-US" dirty="0"/>
              <a:t> </a:t>
            </a:r>
            <a:r>
              <a:rPr lang="en-US" dirty="0" err="1"/>
              <a:t>qilish</a:t>
            </a:r>
            <a:r>
              <a:rPr lang="en-US" dirty="0"/>
              <a:t> </a:t>
            </a:r>
            <a:r>
              <a:rPr lang="en-US" dirty="0" err="1"/>
              <a:t>jarayoni</a:t>
            </a:r>
            <a:r>
              <a:rPr lang="en-US" dirty="0"/>
              <a:t> </a:t>
            </a:r>
          </a:p>
          <a:p>
            <a:pPr marL="285750" indent="-285750" algn="just">
              <a:buFont typeface="Wingdings" panose="05000000000000000000" pitchFamily="2" charset="2"/>
              <a:buChar char="Ø"/>
            </a:pPr>
            <a:r>
              <a:rPr lang="en-US" b="1" dirty="0" err="1"/>
              <a:t>Birinchi</a:t>
            </a:r>
            <a:r>
              <a:rPr lang="en-US" b="1" dirty="0"/>
              <a:t> </a:t>
            </a:r>
            <a:r>
              <a:rPr lang="en-US" b="1" dirty="0" err="1"/>
              <a:t>qadam</a:t>
            </a:r>
            <a:r>
              <a:rPr lang="en-US" b="1" dirty="0"/>
              <a:t>: </a:t>
            </a:r>
            <a:r>
              <a:rPr lang="en-US" dirty="0" err="1"/>
              <a:t>Strategik</a:t>
            </a:r>
            <a:r>
              <a:rPr lang="en-US" dirty="0"/>
              <a:t> </a:t>
            </a:r>
            <a:r>
              <a:rPr lang="en-US" dirty="0" err="1"/>
              <a:t>ko'rinish</a:t>
            </a:r>
            <a:r>
              <a:rPr lang="en-US" dirty="0"/>
              <a:t> </a:t>
            </a:r>
            <a:r>
              <a:rPr lang="en-US" dirty="0" err="1"/>
              <a:t>va</a:t>
            </a:r>
            <a:r>
              <a:rPr lang="en-US" dirty="0"/>
              <a:t> </a:t>
            </a:r>
            <a:r>
              <a:rPr lang="en-US" dirty="0" err="1"/>
              <a:t>siyosatlarni</a:t>
            </a:r>
            <a:r>
              <a:rPr lang="en-US" dirty="0"/>
              <a:t> </a:t>
            </a:r>
            <a:r>
              <a:rPr lang="en-US" dirty="0" err="1"/>
              <a:t>belgilash</a:t>
            </a:r>
            <a:r>
              <a:rPr lang="en-US" dirty="0"/>
              <a:t> (Sponsor, </a:t>
            </a:r>
            <a:r>
              <a:rPr lang="en-US" dirty="0" err="1"/>
              <a:t>homiylar</a:t>
            </a:r>
            <a:r>
              <a:rPr lang="en-US" dirty="0"/>
              <a:t>(</a:t>
            </a:r>
            <a:r>
              <a:rPr lang="en-US" dirty="0" err="1"/>
              <a:t>hissadorlar</a:t>
            </a:r>
            <a:r>
              <a:rPr lang="en-US" dirty="0"/>
              <a:t>) </a:t>
            </a:r>
            <a:r>
              <a:rPr lang="en-US" dirty="0" err="1"/>
              <a:t>kengashi</a:t>
            </a:r>
            <a:r>
              <a:rPr lang="en-US" dirty="0"/>
              <a:t>)</a:t>
            </a:r>
          </a:p>
          <a:p>
            <a:pPr marL="285750" indent="-285750" algn="just">
              <a:buFont typeface="Wingdings" panose="05000000000000000000" pitchFamily="2" charset="2"/>
              <a:buChar char="Ø"/>
            </a:pPr>
            <a:r>
              <a:rPr lang="en-US" b="1" dirty="0" err="1"/>
              <a:t>Ikkinchi</a:t>
            </a:r>
            <a:r>
              <a:rPr lang="en-US" b="1" dirty="0"/>
              <a:t> </a:t>
            </a:r>
            <a:r>
              <a:rPr lang="en-US" b="1" dirty="0" err="1"/>
              <a:t>qadam</a:t>
            </a:r>
            <a:r>
              <a:rPr lang="en-US" b="1" dirty="0"/>
              <a:t>: </a:t>
            </a:r>
            <a:r>
              <a:rPr lang="en-US" dirty="0" err="1"/>
              <a:t>Operatsion</a:t>
            </a:r>
            <a:r>
              <a:rPr lang="en-US" dirty="0"/>
              <a:t> </a:t>
            </a:r>
            <a:r>
              <a:rPr lang="en-US" dirty="0" err="1"/>
              <a:t>rejalashtirish</a:t>
            </a:r>
            <a:r>
              <a:rPr lang="en-US" dirty="0"/>
              <a:t> </a:t>
            </a:r>
            <a:r>
              <a:rPr lang="en-US" dirty="0" err="1"/>
              <a:t>va</a:t>
            </a:r>
            <a:r>
              <a:rPr lang="en-US" dirty="0"/>
              <a:t> </a:t>
            </a:r>
            <a:r>
              <a:rPr lang="en-US" dirty="0" err="1"/>
              <a:t>bajarish</a:t>
            </a:r>
            <a:r>
              <a:rPr lang="en-US" dirty="0"/>
              <a:t> (</a:t>
            </a:r>
            <a:r>
              <a:rPr lang="en-US" dirty="0" err="1"/>
              <a:t>Universitet</a:t>
            </a:r>
            <a:r>
              <a:rPr lang="en-US" dirty="0"/>
              <a:t> </a:t>
            </a:r>
            <a:r>
              <a:rPr lang="en-US" dirty="0" err="1"/>
              <a:t>ma'muriyati</a:t>
            </a:r>
            <a:r>
              <a:rPr lang="en-US" dirty="0"/>
              <a:t>)</a:t>
            </a:r>
          </a:p>
          <a:p>
            <a:pPr marL="285750" indent="-285750" algn="just">
              <a:buFont typeface="Wingdings" panose="05000000000000000000" pitchFamily="2" charset="2"/>
              <a:buChar char="Ø"/>
            </a:pPr>
            <a:r>
              <a:rPr lang="en-US" b="1" dirty="0" err="1"/>
              <a:t>Uchinchi</a:t>
            </a:r>
            <a:r>
              <a:rPr lang="en-US" b="1" dirty="0"/>
              <a:t> </a:t>
            </a:r>
            <a:r>
              <a:rPr lang="en-US" b="1" dirty="0" err="1"/>
              <a:t>qadam</a:t>
            </a:r>
            <a:r>
              <a:rPr lang="en-US" b="1" dirty="0"/>
              <a:t>: </a:t>
            </a:r>
            <a:r>
              <a:rPr lang="en-US" dirty="0" err="1"/>
              <a:t>Akademik</a:t>
            </a:r>
            <a:r>
              <a:rPr lang="en-US" dirty="0"/>
              <a:t> </a:t>
            </a:r>
            <a:r>
              <a:rPr lang="en-US" dirty="0" err="1"/>
              <a:t>siyosatlar</a:t>
            </a:r>
            <a:r>
              <a:rPr lang="en-US" dirty="0"/>
              <a:t> </a:t>
            </a:r>
            <a:r>
              <a:rPr lang="en-US" dirty="0" err="1"/>
              <a:t>va</a:t>
            </a:r>
            <a:r>
              <a:rPr lang="en-US" dirty="0"/>
              <a:t> </a:t>
            </a:r>
            <a:r>
              <a:rPr lang="en-US" dirty="0" err="1"/>
              <a:t>standartlar</a:t>
            </a:r>
            <a:r>
              <a:rPr lang="en-US" dirty="0"/>
              <a:t> (</a:t>
            </a:r>
            <a:r>
              <a:rPr lang="en-US" dirty="0" err="1"/>
              <a:t>Ilmiy</a:t>
            </a:r>
            <a:r>
              <a:rPr lang="en-US" dirty="0"/>
              <a:t> </a:t>
            </a:r>
            <a:r>
              <a:rPr lang="en-US" dirty="0" err="1"/>
              <a:t>kengash</a:t>
            </a:r>
            <a:r>
              <a:rPr lang="en-US" dirty="0"/>
              <a:t>)</a:t>
            </a:r>
          </a:p>
          <a:p>
            <a:pPr marL="285750" indent="-285750" algn="just">
              <a:buFont typeface="Wingdings" panose="05000000000000000000" pitchFamily="2" charset="2"/>
              <a:buChar char="Ø"/>
            </a:pPr>
            <a:r>
              <a:rPr lang="en-US" b="1" dirty="0" err="1"/>
              <a:t>To'rtinchi</a:t>
            </a:r>
            <a:r>
              <a:rPr lang="en-US" b="1" dirty="0"/>
              <a:t> </a:t>
            </a:r>
            <a:r>
              <a:rPr lang="en-US" b="1" dirty="0" err="1"/>
              <a:t>qadam</a:t>
            </a:r>
            <a:r>
              <a:rPr lang="en-US" b="1" dirty="0"/>
              <a:t>: </a:t>
            </a:r>
            <a:r>
              <a:rPr lang="en-US" dirty="0" err="1"/>
              <a:t>Studentlar</a:t>
            </a:r>
            <a:r>
              <a:rPr lang="en-US" dirty="0"/>
              <a:t> </a:t>
            </a:r>
            <a:r>
              <a:rPr lang="en-US" dirty="0" err="1"/>
              <a:t>ishtiroki</a:t>
            </a:r>
            <a:r>
              <a:rPr lang="en-US" dirty="0"/>
              <a:t> </a:t>
            </a:r>
            <a:r>
              <a:rPr lang="en-US" dirty="0" err="1"/>
              <a:t>va</a:t>
            </a:r>
            <a:r>
              <a:rPr lang="en-US" dirty="0"/>
              <a:t> </a:t>
            </a:r>
            <a:r>
              <a:rPr lang="en-US" dirty="0" err="1"/>
              <a:t>jalb</a:t>
            </a:r>
            <a:r>
              <a:rPr lang="en-US" dirty="0"/>
              <a:t> </a:t>
            </a:r>
            <a:r>
              <a:rPr lang="en-US" dirty="0" err="1"/>
              <a:t>qilish</a:t>
            </a:r>
            <a:r>
              <a:rPr lang="en-US" dirty="0"/>
              <a:t> (</a:t>
            </a:r>
            <a:r>
              <a:rPr lang="en-US" dirty="0" err="1"/>
              <a:t>Studentlar</a:t>
            </a:r>
            <a:r>
              <a:rPr lang="en-US" dirty="0"/>
              <a:t> </a:t>
            </a:r>
            <a:r>
              <a:rPr lang="en-US" dirty="0" err="1"/>
              <a:t>Ittifoqi</a:t>
            </a:r>
            <a:r>
              <a:rPr lang="en-US" dirty="0"/>
              <a:t>)</a:t>
            </a:r>
          </a:p>
          <a:p>
            <a:pPr algn="just"/>
            <a:endParaRPr 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090173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C3EA4EA-604C-4E4E-B13C-F0AC8AEA47BB}"/>
              </a:ext>
            </a:extLst>
          </p:cNvPr>
          <p:cNvSpPr txBox="1">
            <a:spLocks/>
          </p:cNvSpPr>
          <p:nvPr/>
        </p:nvSpPr>
        <p:spPr>
          <a:xfrm>
            <a:off x="275556" y="527837"/>
            <a:ext cx="8229600" cy="52286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err="1">
                <a:latin typeface="Tahoma" panose="020B0604030504040204" pitchFamily="34" charset="0"/>
                <a:ea typeface="Tahoma" panose="020B0604030504040204" pitchFamily="34" charset="0"/>
                <a:cs typeface="Tahoma" panose="020B0604030504040204" pitchFamily="34" charset="0"/>
              </a:rPr>
              <a:t>Universitet</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va</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jamiyat</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o’rtasidagi</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aloqalar</a:t>
            </a:r>
            <a:endParaRPr lang="en-US" sz="2400" b="1" dirty="0">
              <a:latin typeface="Tahoma" panose="020B0604030504040204" pitchFamily="34" charset="0"/>
              <a:ea typeface="Tahoma" panose="020B0604030504040204" pitchFamily="34" charset="0"/>
              <a:cs typeface="Tahoma" panose="020B0604030504040204" pitchFamily="34" charset="0"/>
            </a:endParaRPr>
          </a:p>
        </p:txBody>
      </p:sp>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B6A27AE-CD6C-4FCD-A50C-F633B1E759DD}"/>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17E46914-34C8-4B21-8663-3B0BF48398B3}"/>
              </a:ext>
            </a:extLst>
          </p:cNvPr>
          <p:cNvPicPr>
            <a:picLocks noChangeAspect="1" noChangeArrowheads="1"/>
          </p:cNvPicPr>
          <p:nvPr/>
        </p:nvPicPr>
        <p:blipFill>
          <a:blip r:embed="rId3"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09984294-CEC6-44AB-AAA0-18B207FC67B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48251B02-D814-43E5-88AE-9404C1F3EE5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sp>
        <p:nvSpPr>
          <p:cNvPr id="10" name="TextBox 9">
            <a:extLst>
              <a:ext uri="{FF2B5EF4-FFF2-40B4-BE49-F238E27FC236}">
                <a16:creationId xmlns:a16="http://schemas.microsoft.com/office/drawing/2014/main" id="{2CDBA33D-C266-48E3-A162-B9AD486DF4FB}"/>
              </a:ext>
            </a:extLst>
          </p:cNvPr>
          <p:cNvSpPr txBox="1"/>
          <p:nvPr/>
        </p:nvSpPr>
        <p:spPr>
          <a:xfrm>
            <a:off x="166707" y="1081445"/>
            <a:ext cx="8810586" cy="2585323"/>
          </a:xfrm>
          <a:prstGeom prst="rect">
            <a:avLst/>
          </a:prstGeom>
          <a:noFill/>
        </p:spPr>
        <p:txBody>
          <a:bodyPr wrap="square">
            <a:spAutoFit/>
          </a:bodyPr>
          <a:lstStyle/>
          <a:p>
            <a:pPr>
              <a:buFont typeface="Arial" panose="020B0604020202020204" pitchFamily="34" charset="0"/>
              <a:buChar char="•"/>
            </a:pPr>
            <a:r>
              <a:rPr lang="en-US" b="1" dirty="0" err="1"/>
              <a:t>Nima</a:t>
            </a:r>
            <a:r>
              <a:rPr lang="en-US" b="1" dirty="0"/>
              <a:t> </a:t>
            </a:r>
            <a:r>
              <a:rPr lang="en-US" b="1" dirty="0" err="1"/>
              <a:t>uchun</a:t>
            </a:r>
            <a:r>
              <a:rPr lang="en-US" b="1" dirty="0"/>
              <a:t> </a:t>
            </a:r>
            <a:r>
              <a:rPr lang="en-US" b="1" dirty="0" err="1"/>
              <a:t>Universitet</a:t>
            </a:r>
            <a:r>
              <a:rPr lang="en-US" b="1" dirty="0"/>
              <a:t> </a:t>
            </a:r>
            <a:r>
              <a:rPr lang="en-US" b="1" dirty="0" err="1"/>
              <a:t>va</a:t>
            </a:r>
            <a:r>
              <a:rPr lang="en-US" b="1" dirty="0"/>
              <a:t> </a:t>
            </a:r>
            <a:r>
              <a:rPr lang="en-US" b="1" dirty="0" err="1"/>
              <a:t>jamiyat</a:t>
            </a:r>
            <a:r>
              <a:rPr lang="en-US" b="1" dirty="0"/>
              <a:t> </a:t>
            </a:r>
            <a:r>
              <a:rPr lang="en-US" b="1" dirty="0" err="1"/>
              <a:t>o’rtasidagi</a:t>
            </a:r>
            <a:r>
              <a:rPr lang="en-US" b="1" dirty="0"/>
              <a:t> </a:t>
            </a:r>
            <a:r>
              <a:rPr lang="en-US" b="1" dirty="0" err="1"/>
              <a:t>aloqalar</a:t>
            </a:r>
            <a:r>
              <a:rPr lang="en-US" b="1" dirty="0"/>
              <a:t> </a:t>
            </a:r>
            <a:r>
              <a:rPr lang="en-US" b="1" dirty="0" err="1"/>
              <a:t>o’rnatishi</a:t>
            </a:r>
            <a:r>
              <a:rPr lang="en-US" b="1" dirty="0"/>
              <a:t> </a:t>
            </a:r>
            <a:r>
              <a:rPr lang="en-US" b="1" dirty="0" err="1"/>
              <a:t>kerak</a:t>
            </a:r>
            <a:r>
              <a:rPr lang="en-US" b="1" dirty="0"/>
              <a:t>? </a:t>
            </a:r>
            <a:endParaRPr lang="en-US" dirty="0"/>
          </a:p>
          <a:p>
            <a:pPr marL="0" lvl="1"/>
            <a:r>
              <a:rPr lang="en-US" dirty="0" err="1"/>
              <a:t>Universitetlar</a:t>
            </a:r>
            <a:r>
              <a:rPr lang="en-US" dirty="0"/>
              <a:t> </a:t>
            </a:r>
            <a:r>
              <a:rPr lang="en-US" dirty="0" err="1"/>
              <a:t>jamiyat</a:t>
            </a:r>
            <a:r>
              <a:rPr lang="en-US" dirty="0"/>
              <a:t> </a:t>
            </a:r>
            <a:r>
              <a:rPr lang="en-US" dirty="0" err="1"/>
              <a:t>tizimining</a:t>
            </a:r>
            <a:r>
              <a:rPr lang="en-US" dirty="0"/>
              <a:t> </a:t>
            </a:r>
            <a:r>
              <a:rPr lang="en-US" dirty="0" err="1"/>
              <a:t>bir</a:t>
            </a:r>
            <a:r>
              <a:rPr lang="en-US" dirty="0"/>
              <a:t> </a:t>
            </a:r>
            <a:r>
              <a:rPr lang="en-US" dirty="0" err="1"/>
              <a:t>qismi</a:t>
            </a:r>
            <a:r>
              <a:rPr lang="en-US" dirty="0"/>
              <a:t> </a:t>
            </a:r>
            <a:r>
              <a:rPr lang="en-US" dirty="0" err="1"/>
              <a:t>bo'lib</a:t>
            </a:r>
            <a:r>
              <a:rPr lang="en-US" dirty="0"/>
              <a:t>, </a:t>
            </a:r>
            <a:r>
              <a:rPr lang="en-US" dirty="0" err="1"/>
              <a:t>ta'lim</a:t>
            </a:r>
            <a:r>
              <a:rPr lang="en-US" dirty="0"/>
              <a:t>, </a:t>
            </a:r>
            <a:r>
              <a:rPr lang="en-US" dirty="0" err="1"/>
              <a:t>tadqiqot</a:t>
            </a:r>
            <a:r>
              <a:rPr lang="en-US" dirty="0"/>
              <a:t> </a:t>
            </a:r>
            <a:r>
              <a:rPr lang="en-US" dirty="0" err="1"/>
              <a:t>va</a:t>
            </a:r>
            <a:r>
              <a:rPr lang="en-US" dirty="0"/>
              <a:t> </a:t>
            </a:r>
            <a:r>
              <a:rPr lang="en-US" dirty="0" err="1"/>
              <a:t>jamiyat</a:t>
            </a:r>
            <a:r>
              <a:rPr lang="en-US" dirty="0"/>
              <a:t> </a:t>
            </a:r>
            <a:r>
              <a:rPr lang="en-US" dirty="0" err="1"/>
              <a:t>bilan</a:t>
            </a:r>
            <a:r>
              <a:rPr lang="en-US" dirty="0"/>
              <a:t> </a:t>
            </a:r>
            <a:r>
              <a:rPr lang="en-US" dirty="0" err="1"/>
              <a:t>aloqalarni</a:t>
            </a:r>
            <a:r>
              <a:rPr lang="en-US" dirty="0"/>
              <a:t> </a:t>
            </a:r>
            <a:r>
              <a:rPr lang="en-US" dirty="0" err="1"/>
              <a:t>rivojlantirish</a:t>
            </a:r>
            <a:r>
              <a:rPr lang="en-US" dirty="0"/>
              <a:t> </a:t>
            </a:r>
            <a:r>
              <a:rPr lang="en-US" dirty="0" err="1"/>
              <a:t>orqali</a:t>
            </a:r>
            <a:r>
              <a:rPr lang="en-US" dirty="0"/>
              <a:t> </a:t>
            </a:r>
            <a:r>
              <a:rPr lang="en-US" dirty="0" err="1"/>
              <a:t>jamiyat</a:t>
            </a:r>
            <a:r>
              <a:rPr lang="en-US" dirty="0"/>
              <a:t> </a:t>
            </a:r>
            <a:r>
              <a:rPr lang="en-US" dirty="0" err="1"/>
              <a:t>farovonligiga</a:t>
            </a:r>
            <a:r>
              <a:rPr lang="en-US" dirty="0"/>
              <a:t> </a:t>
            </a:r>
            <a:r>
              <a:rPr lang="en-US" dirty="0" err="1"/>
              <a:t>hissa</a:t>
            </a:r>
            <a:r>
              <a:rPr lang="en-US" dirty="0"/>
              <a:t> </a:t>
            </a:r>
            <a:r>
              <a:rPr lang="en-US" dirty="0" err="1"/>
              <a:t>qo'shishi</a:t>
            </a:r>
            <a:r>
              <a:rPr lang="en-US" dirty="0"/>
              <a:t> </a:t>
            </a:r>
            <a:r>
              <a:rPr lang="en-US" dirty="0" err="1"/>
              <a:t>kerak</a:t>
            </a:r>
            <a:r>
              <a:rPr lang="en-US" dirty="0"/>
              <a:t>.</a:t>
            </a:r>
          </a:p>
          <a:p>
            <a:pPr marL="50800" lvl="1"/>
            <a:r>
              <a:rPr lang="en-US" b="1" dirty="0"/>
              <a:t>	</a:t>
            </a:r>
            <a:r>
              <a:rPr lang="en-US" b="1" dirty="0" err="1"/>
              <a:t>Universitetning</a:t>
            </a:r>
            <a:r>
              <a:rPr lang="en-US" b="1" dirty="0"/>
              <a:t> </a:t>
            </a:r>
            <a:r>
              <a:rPr lang="en-US" b="1" dirty="0" err="1"/>
              <a:t>jamiyatdagi</a:t>
            </a:r>
            <a:r>
              <a:rPr lang="en-US" b="1" dirty="0"/>
              <a:t> </a:t>
            </a:r>
            <a:r>
              <a:rPr lang="en-US" b="1" dirty="0" err="1"/>
              <a:t>roli</a:t>
            </a:r>
            <a:endParaRPr lang="en-US" b="1" dirty="0"/>
          </a:p>
          <a:p>
            <a:pPr marL="336550" lvl="1" indent="-285750">
              <a:buFont typeface="Wingdings" panose="05000000000000000000" pitchFamily="2" charset="2"/>
              <a:buChar char="Ø"/>
            </a:pPr>
            <a:r>
              <a:rPr lang="en-US" b="1" i="1" dirty="0" err="1">
                <a:solidFill>
                  <a:schemeClr val="accent1">
                    <a:lumMod val="75000"/>
                  </a:schemeClr>
                </a:solidFill>
              </a:rPr>
              <a:t>Ta'lim</a:t>
            </a:r>
            <a:r>
              <a:rPr lang="en-US" b="1" i="1" dirty="0">
                <a:solidFill>
                  <a:schemeClr val="accent1">
                    <a:lumMod val="75000"/>
                  </a:schemeClr>
                </a:solidFill>
              </a:rPr>
              <a:t> </a:t>
            </a:r>
            <a:r>
              <a:rPr lang="en-US" b="1" i="1" dirty="0" err="1">
                <a:solidFill>
                  <a:schemeClr val="accent1">
                    <a:lumMod val="75000"/>
                  </a:schemeClr>
                </a:solidFill>
              </a:rPr>
              <a:t>va</a:t>
            </a:r>
            <a:r>
              <a:rPr lang="en-US" b="1" i="1" dirty="0">
                <a:solidFill>
                  <a:schemeClr val="accent1">
                    <a:lumMod val="75000"/>
                  </a:schemeClr>
                </a:solidFill>
              </a:rPr>
              <a:t> </a:t>
            </a:r>
            <a:r>
              <a:rPr lang="en-US" b="1" i="1" dirty="0" err="1">
                <a:solidFill>
                  <a:schemeClr val="accent1">
                    <a:lumMod val="75000"/>
                  </a:schemeClr>
                </a:solidFill>
              </a:rPr>
              <a:t>malakani</a:t>
            </a:r>
            <a:r>
              <a:rPr lang="en-US" b="1" i="1" dirty="0">
                <a:solidFill>
                  <a:schemeClr val="accent1">
                    <a:lumMod val="75000"/>
                  </a:schemeClr>
                </a:solidFill>
              </a:rPr>
              <a:t> </a:t>
            </a:r>
            <a:r>
              <a:rPr lang="en-US" b="1" i="1" dirty="0" err="1">
                <a:solidFill>
                  <a:schemeClr val="accent1">
                    <a:lumMod val="75000"/>
                  </a:schemeClr>
                </a:solidFill>
              </a:rPr>
              <a:t>rivojlantirish</a:t>
            </a:r>
            <a:r>
              <a:rPr lang="en-US" b="1" i="1" dirty="0">
                <a:solidFill>
                  <a:schemeClr val="accent1">
                    <a:lumMod val="75000"/>
                  </a:schemeClr>
                </a:solidFill>
              </a:rPr>
              <a:t>;</a:t>
            </a:r>
          </a:p>
          <a:p>
            <a:pPr marL="336550" lvl="1" indent="-285750">
              <a:buFont typeface="Wingdings" panose="05000000000000000000" pitchFamily="2" charset="2"/>
              <a:buChar char="Ø"/>
            </a:pPr>
            <a:r>
              <a:rPr lang="en-US" b="1" i="1" dirty="0" err="1">
                <a:solidFill>
                  <a:schemeClr val="accent1">
                    <a:lumMod val="75000"/>
                  </a:schemeClr>
                </a:solidFill>
              </a:rPr>
              <a:t>Tadqiqot</a:t>
            </a:r>
            <a:r>
              <a:rPr lang="en-US" b="1" i="1" dirty="0">
                <a:solidFill>
                  <a:schemeClr val="accent1">
                    <a:lumMod val="75000"/>
                  </a:schemeClr>
                </a:solidFill>
              </a:rPr>
              <a:t> </a:t>
            </a:r>
            <a:r>
              <a:rPr lang="en-US" b="1" i="1" dirty="0" err="1">
                <a:solidFill>
                  <a:schemeClr val="accent1">
                    <a:lumMod val="75000"/>
                  </a:schemeClr>
                </a:solidFill>
              </a:rPr>
              <a:t>va</a:t>
            </a:r>
            <a:r>
              <a:rPr lang="en-US" b="1" i="1" dirty="0">
                <a:solidFill>
                  <a:schemeClr val="accent1">
                    <a:lumMod val="75000"/>
                  </a:schemeClr>
                </a:solidFill>
              </a:rPr>
              <a:t> </a:t>
            </a:r>
            <a:r>
              <a:rPr lang="en-US" b="1" i="1" dirty="0" err="1">
                <a:solidFill>
                  <a:schemeClr val="accent1">
                    <a:lumMod val="75000"/>
                  </a:schemeClr>
                </a:solidFill>
              </a:rPr>
              <a:t>innovatsiya</a:t>
            </a:r>
            <a:r>
              <a:rPr lang="en-US" b="1" i="1" dirty="0">
                <a:solidFill>
                  <a:schemeClr val="accent1">
                    <a:lumMod val="75000"/>
                  </a:schemeClr>
                </a:solidFill>
              </a:rPr>
              <a:t>;</a:t>
            </a:r>
          </a:p>
          <a:p>
            <a:pPr marL="336550" lvl="1" indent="-285750">
              <a:buFont typeface="Wingdings" panose="05000000000000000000" pitchFamily="2" charset="2"/>
              <a:buChar char="Ø"/>
            </a:pPr>
            <a:r>
              <a:rPr lang="en-US" b="1" i="1" dirty="0" err="1">
                <a:solidFill>
                  <a:schemeClr val="accent1">
                    <a:lumMod val="75000"/>
                  </a:schemeClr>
                </a:solidFill>
              </a:rPr>
              <a:t>Iqtisodiy</a:t>
            </a:r>
            <a:r>
              <a:rPr lang="en-US" b="1" i="1" dirty="0">
                <a:solidFill>
                  <a:schemeClr val="accent1">
                    <a:lumMod val="75000"/>
                  </a:schemeClr>
                </a:solidFill>
              </a:rPr>
              <a:t> </a:t>
            </a:r>
            <a:r>
              <a:rPr lang="en-US" b="1" i="1" dirty="0" err="1">
                <a:solidFill>
                  <a:schemeClr val="accent1">
                    <a:lumMod val="75000"/>
                  </a:schemeClr>
                </a:solidFill>
              </a:rPr>
              <a:t>ta’sir</a:t>
            </a:r>
            <a:r>
              <a:rPr lang="en-US" b="1" i="1" dirty="0">
                <a:solidFill>
                  <a:schemeClr val="accent1">
                    <a:lumMod val="75000"/>
                  </a:schemeClr>
                </a:solidFill>
              </a:rPr>
              <a:t>;</a:t>
            </a:r>
          </a:p>
          <a:p>
            <a:pPr marL="336550" lvl="1" indent="-285750">
              <a:buFont typeface="Wingdings" panose="05000000000000000000" pitchFamily="2" charset="2"/>
              <a:buChar char="Ø"/>
            </a:pPr>
            <a:r>
              <a:rPr lang="en-US" b="1" i="1" dirty="0" err="1">
                <a:solidFill>
                  <a:schemeClr val="accent1">
                    <a:lumMod val="75000"/>
                  </a:schemeClr>
                </a:solidFill>
              </a:rPr>
              <a:t>Ijtimoiy</a:t>
            </a:r>
            <a:r>
              <a:rPr lang="en-US" b="1" i="1" dirty="0">
                <a:solidFill>
                  <a:schemeClr val="accent1">
                    <a:lumMod val="75000"/>
                  </a:schemeClr>
                </a:solidFill>
              </a:rPr>
              <a:t> </a:t>
            </a:r>
            <a:r>
              <a:rPr lang="en-US" b="1" i="1" dirty="0" err="1">
                <a:solidFill>
                  <a:schemeClr val="accent1">
                    <a:lumMod val="75000"/>
                  </a:schemeClr>
                </a:solidFill>
              </a:rPr>
              <a:t>va</a:t>
            </a:r>
            <a:r>
              <a:rPr lang="en-US" b="1" i="1" dirty="0">
                <a:solidFill>
                  <a:schemeClr val="accent1">
                    <a:lumMod val="75000"/>
                  </a:schemeClr>
                </a:solidFill>
              </a:rPr>
              <a:t> </a:t>
            </a:r>
            <a:r>
              <a:rPr lang="en-US" b="1" i="1" dirty="0" err="1">
                <a:solidFill>
                  <a:schemeClr val="accent1">
                    <a:lumMod val="75000"/>
                  </a:schemeClr>
                </a:solidFill>
              </a:rPr>
              <a:t>madaniy</a:t>
            </a:r>
            <a:r>
              <a:rPr lang="en-US" b="1" i="1" dirty="0">
                <a:solidFill>
                  <a:schemeClr val="accent1">
                    <a:lumMod val="75000"/>
                  </a:schemeClr>
                </a:solidFill>
              </a:rPr>
              <a:t> </a:t>
            </a:r>
            <a:r>
              <a:rPr lang="en-US" b="1" i="1" dirty="0" err="1">
                <a:solidFill>
                  <a:schemeClr val="accent1">
                    <a:lumMod val="75000"/>
                  </a:schemeClr>
                </a:solidFill>
              </a:rPr>
              <a:t>rivojlanishga</a:t>
            </a:r>
            <a:r>
              <a:rPr lang="en-US" b="1" i="1" dirty="0">
                <a:solidFill>
                  <a:schemeClr val="accent1">
                    <a:lumMod val="75000"/>
                  </a:schemeClr>
                </a:solidFill>
              </a:rPr>
              <a:t> </a:t>
            </a:r>
            <a:r>
              <a:rPr lang="en-US" b="1" i="1" dirty="0" err="1">
                <a:solidFill>
                  <a:schemeClr val="accent1">
                    <a:lumMod val="75000"/>
                  </a:schemeClr>
                </a:solidFill>
              </a:rPr>
              <a:t>hissa</a:t>
            </a:r>
            <a:r>
              <a:rPr lang="en-US" b="1" i="1" dirty="0">
                <a:solidFill>
                  <a:schemeClr val="accent1">
                    <a:lumMod val="75000"/>
                  </a:schemeClr>
                </a:solidFill>
              </a:rPr>
              <a:t> </a:t>
            </a:r>
            <a:r>
              <a:rPr lang="en-US" b="1" i="1" dirty="0" err="1">
                <a:solidFill>
                  <a:schemeClr val="accent1">
                    <a:lumMod val="75000"/>
                  </a:schemeClr>
                </a:solidFill>
              </a:rPr>
              <a:t>qo'shish</a:t>
            </a:r>
            <a:r>
              <a:rPr lang="en-US" b="1" i="1" dirty="0">
                <a:solidFill>
                  <a:schemeClr val="accent1">
                    <a:lumMod val="75000"/>
                  </a:schemeClr>
                </a:solidFill>
              </a:rPr>
              <a:t>;</a:t>
            </a:r>
          </a:p>
          <a:p>
            <a:pPr marL="336550" lvl="1" indent="-285750">
              <a:buFont typeface="Wingdings" panose="05000000000000000000" pitchFamily="2" charset="2"/>
              <a:buChar char="Ø"/>
            </a:pPr>
            <a:r>
              <a:rPr lang="en-US" b="1" i="1" dirty="0" err="1">
                <a:solidFill>
                  <a:schemeClr val="accent1">
                    <a:lumMod val="75000"/>
                  </a:schemeClr>
                </a:solidFill>
              </a:rPr>
              <a:t>Jamiyatdagi</a:t>
            </a:r>
            <a:r>
              <a:rPr lang="en-US" b="1" i="1" dirty="0">
                <a:solidFill>
                  <a:schemeClr val="accent1">
                    <a:lumMod val="75000"/>
                  </a:schemeClr>
                </a:solidFill>
              </a:rPr>
              <a:t> </a:t>
            </a:r>
            <a:r>
              <a:rPr lang="en-US" b="1" i="1" dirty="0" err="1">
                <a:solidFill>
                  <a:schemeClr val="accent1">
                    <a:lumMod val="75000"/>
                  </a:schemeClr>
                </a:solidFill>
              </a:rPr>
              <a:t>muammolarni</a:t>
            </a:r>
            <a:r>
              <a:rPr lang="en-US" b="1" i="1" dirty="0">
                <a:solidFill>
                  <a:schemeClr val="accent1">
                    <a:lumMod val="75000"/>
                  </a:schemeClr>
                </a:solidFill>
              </a:rPr>
              <a:t> </a:t>
            </a:r>
            <a:r>
              <a:rPr lang="en-US" b="1" i="1" dirty="0" err="1">
                <a:solidFill>
                  <a:schemeClr val="accent1">
                    <a:lumMod val="75000"/>
                  </a:schemeClr>
                </a:solidFill>
              </a:rPr>
              <a:t>hal</a:t>
            </a:r>
            <a:r>
              <a:rPr lang="en-US" b="1" i="1" dirty="0">
                <a:solidFill>
                  <a:schemeClr val="accent1">
                    <a:lumMod val="75000"/>
                  </a:schemeClr>
                </a:solidFill>
              </a:rPr>
              <a:t> </a:t>
            </a:r>
            <a:r>
              <a:rPr lang="en-US" b="1" i="1" dirty="0" err="1">
                <a:solidFill>
                  <a:schemeClr val="accent1">
                    <a:lumMod val="75000"/>
                  </a:schemeClr>
                </a:solidFill>
              </a:rPr>
              <a:t>qilish</a:t>
            </a:r>
            <a:r>
              <a:rPr lang="en-US" b="1" i="1" dirty="0">
                <a:solidFill>
                  <a:schemeClr val="accent1">
                    <a:lumMod val="75000"/>
                  </a:schemeClr>
                </a:solidFill>
              </a:rPr>
              <a:t>.</a:t>
            </a:r>
            <a:endParaRPr lang="en-US" i="1" dirty="0">
              <a:solidFill>
                <a:schemeClr val="accent1">
                  <a:lumMod val="75000"/>
                </a:schemeClr>
              </a:solidFill>
            </a:endParaRPr>
          </a:p>
        </p:txBody>
      </p:sp>
    </p:spTree>
    <p:extLst>
      <p:ext uri="{BB962C8B-B14F-4D97-AF65-F5344CB8AC3E}">
        <p14:creationId xmlns:p14="http://schemas.microsoft.com/office/powerpoint/2010/main" val="1059418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C3EA4EA-604C-4E4E-B13C-F0AC8AEA47BB}"/>
              </a:ext>
            </a:extLst>
          </p:cNvPr>
          <p:cNvSpPr txBox="1">
            <a:spLocks/>
          </p:cNvSpPr>
          <p:nvPr/>
        </p:nvSpPr>
        <p:spPr>
          <a:xfrm>
            <a:off x="275556" y="527837"/>
            <a:ext cx="8229600" cy="73035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err="1">
                <a:latin typeface="Tahoma" panose="020B0604030504040204" pitchFamily="34" charset="0"/>
                <a:ea typeface="Tahoma" panose="020B0604030504040204" pitchFamily="34" charset="0"/>
                <a:cs typeface="Tahoma" panose="020B0604030504040204" pitchFamily="34" charset="0"/>
              </a:rPr>
              <a:t>Universitet</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va</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jamiyat</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o'rtasidagi</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hamkorlik</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modellari</a:t>
            </a:r>
            <a:endParaRPr lang="en-US" sz="2400" b="1" dirty="0">
              <a:latin typeface="Tahoma" panose="020B0604030504040204" pitchFamily="34" charset="0"/>
              <a:ea typeface="Tahoma" panose="020B0604030504040204" pitchFamily="34" charset="0"/>
              <a:cs typeface="Tahoma" panose="020B0604030504040204" pitchFamily="34" charset="0"/>
            </a:endParaRPr>
          </a:p>
        </p:txBody>
      </p:sp>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B6A27AE-CD6C-4FCD-A50C-F633B1E759DD}"/>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17E46914-34C8-4B21-8663-3B0BF48398B3}"/>
              </a:ext>
            </a:extLst>
          </p:cNvPr>
          <p:cNvPicPr>
            <a:picLocks noChangeAspect="1" noChangeArrowheads="1"/>
          </p:cNvPicPr>
          <p:nvPr/>
        </p:nvPicPr>
        <p:blipFill>
          <a:blip r:embed="rId3"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09984294-CEC6-44AB-AAA0-18B207FC67B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48251B02-D814-43E5-88AE-9404C1F3EE5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sp>
        <p:nvSpPr>
          <p:cNvPr id="10" name="TextBox 9">
            <a:extLst>
              <a:ext uri="{FF2B5EF4-FFF2-40B4-BE49-F238E27FC236}">
                <a16:creationId xmlns:a16="http://schemas.microsoft.com/office/drawing/2014/main" id="{2CDBA33D-C266-48E3-A162-B9AD486DF4FB}"/>
              </a:ext>
            </a:extLst>
          </p:cNvPr>
          <p:cNvSpPr txBox="1"/>
          <p:nvPr/>
        </p:nvSpPr>
        <p:spPr>
          <a:xfrm>
            <a:off x="166707" y="1258939"/>
            <a:ext cx="8810586" cy="3416320"/>
          </a:xfrm>
          <a:prstGeom prst="rect">
            <a:avLst/>
          </a:prstGeom>
          <a:noFill/>
        </p:spPr>
        <p:txBody>
          <a:bodyPr wrap="square">
            <a:spAutoFit/>
          </a:bodyPr>
          <a:lstStyle/>
          <a:p>
            <a:r>
              <a:rPr lang="en-US" b="1" dirty="0" err="1"/>
              <a:t>Hukumat</a:t>
            </a:r>
            <a:r>
              <a:rPr lang="en-US" b="1" dirty="0"/>
              <a:t> </a:t>
            </a:r>
            <a:r>
              <a:rPr lang="en-US" b="1" dirty="0" err="1"/>
              <a:t>bilan</a:t>
            </a:r>
            <a:r>
              <a:rPr lang="en-US" b="1" dirty="0"/>
              <a:t> </a:t>
            </a:r>
            <a:r>
              <a:rPr lang="en-US" b="1" dirty="0" err="1"/>
              <a:t>hamkorlik</a:t>
            </a:r>
            <a:r>
              <a:rPr lang="en-US" b="1" dirty="0"/>
              <a:t>:</a:t>
            </a:r>
          </a:p>
          <a:p>
            <a:pPr>
              <a:buFont typeface="Arial" panose="020B0604020202020204" pitchFamily="34" charset="0"/>
              <a:buChar char="•"/>
            </a:pPr>
            <a:r>
              <a:rPr lang="en-US" i="1" dirty="0" err="1">
                <a:solidFill>
                  <a:schemeClr val="accent1">
                    <a:lumMod val="75000"/>
                  </a:schemeClr>
                </a:solidFill>
              </a:rPr>
              <a:t>Universitetlar</a:t>
            </a:r>
            <a:r>
              <a:rPr lang="en-US" i="1" dirty="0">
                <a:solidFill>
                  <a:schemeClr val="accent1">
                    <a:lumMod val="75000"/>
                  </a:schemeClr>
                </a:solidFill>
              </a:rPr>
              <a:t> </a:t>
            </a:r>
            <a:r>
              <a:rPr lang="en-US" i="1" dirty="0" err="1">
                <a:solidFill>
                  <a:schemeClr val="accent1">
                    <a:lumMod val="75000"/>
                  </a:schemeClr>
                </a:solidFill>
              </a:rPr>
              <a:t>ko'pincha</a:t>
            </a:r>
            <a:r>
              <a:rPr lang="en-US" i="1" dirty="0">
                <a:solidFill>
                  <a:schemeClr val="accent1">
                    <a:lumMod val="75000"/>
                  </a:schemeClr>
                </a:solidFill>
              </a:rPr>
              <a:t> </a:t>
            </a:r>
            <a:r>
              <a:rPr lang="en-US" i="1" dirty="0" err="1">
                <a:solidFill>
                  <a:schemeClr val="accent1">
                    <a:lumMod val="75000"/>
                  </a:schemeClr>
                </a:solidFill>
              </a:rPr>
              <a:t>mahalliy</a:t>
            </a:r>
            <a:r>
              <a:rPr lang="en-US" i="1" dirty="0">
                <a:solidFill>
                  <a:schemeClr val="accent1">
                    <a:lumMod val="75000"/>
                  </a:schemeClr>
                </a:solidFill>
              </a:rPr>
              <a:t>, </a:t>
            </a:r>
            <a:r>
              <a:rPr lang="en-US" i="1" dirty="0" err="1">
                <a:solidFill>
                  <a:schemeClr val="accent1">
                    <a:lumMod val="75000"/>
                  </a:schemeClr>
                </a:solidFill>
              </a:rPr>
              <a:t>mintaqaviy</a:t>
            </a:r>
            <a:r>
              <a:rPr lang="en-US" i="1" dirty="0">
                <a:solidFill>
                  <a:schemeClr val="accent1">
                    <a:lumMod val="75000"/>
                  </a:schemeClr>
                </a:solidFill>
              </a:rPr>
              <a:t> </a:t>
            </a:r>
            <a:r>
              <a:rPr lang="en-US" i="1" dirty="0" err="1">
                <a:solidFill>
                  <a:schemeClr val="accent1">
                    <a:lumMod val="75000"/>
                  </a:schemeClr>
                </a:solidFill>
              </a:rPr>
              <a:t>va</a:t>
            </a:r>
            <a:r>
              <a:rPr lang="en-US" i="1" dirty="0">
                <a:solidFill>
                  <a:schemeClr val="accent1">
                    <a:lumMod val="75000"/>
                  </a:schemeClr>
                </a:solidFill>
              </a:rPr>
              <a:t> </a:t>
            </a:r>
            <a:r>
              <a:rPr lang="en-US" i="1" dirty="0" err="1">
                <a:solidFill>
                  <a:schemeClr val="accent1">
                    <a:lumMod val="75000"/>
                  </a:schemeClr>
                </a:solidFill>
              </a:rPr>
              <a:t>milliy</a:t>
            </a:r>
            <a:r>
              <a:rPr lang="en-US" i="1" dirty="0">
                <a:solidFill>
                  <a:schemeClr val="accent1">
                    <a:lumMod val="75000"/>
                  </a:schemeClr>
                </a:solidFill>
              </a:rPr>
              <a:t> </a:t>
            </a:r>
            <a:r>
              <a:rPr lang="en-US" i="1" dirty="0" err="1">
                <a:solidFill>
                  <a:schemeClr val="accent1">
                    <a:lumMod val="75000"/>
                  </a:schemeClr>
                </a:solidFill>
              </a:rPr>
              <a:t>hukumatlar</a:t>
            </a:r>
            <a:r>
              <a:rPr lang="en-US" i="1" dirty="0">
                <a:solidFill>
                  <a:schemeClr val="accent1">
                    <a:lumMod val="75000"/>
                  </a:schemeClr>
                </a:solidFill>
              </a:rPr>
              <a:t> </a:t>
            </a:r>
            <a:r>
              <a:rPr lang="en-US" i="1" dirty="0" err="1">
                <a:solidFill>
                  <a:schemeClr val="accent1">
                    <a:lumMod val="75000"/>
                  </a:schemeClr>
                </a:solidFill>
              </a:rPr>
              <a:t>bilan</a:t>
            </a:r>
            <a:r>
              <a:rPr lang="en-US" i="1" dirty="0">
                <a:solidFill>
                  <a:schemeClr val="accent1">
                    <a:lumMod val="75000"/>
                  </a:schemeClr>
                </a:solidFill>
              </a:rPr>
              <a:t> </a:t>
            </a:r>
            <a:r>
              <a:rPr lang="en-US" i="1" dirty="0" err="1">
                <a:solidFill>
                  <a:schemeClr val="accent1">
                    <a:lumMod val="75000"/>
                  </a:schemeClr>
                </a:solidFill>
              </a:rPr>
              <a:t>mablag'lar</a:t>
            </a:r>
            <a:r>
              <a:rPr lang="en-US" i="1" dirty="0">
                <a:solidFill>
                  <a:schemeClr val="accent1">
                    <a:lumMod val="75000"/>
                  </a:schemeClr>
                </a:solidFill>
              </a:rPr>
              <a:t> </a:t>
            </a:r>
            <a:r>
              <a:rPr lang="en-US" i="1" dirty="0" err="1">
                <a:solidFill>
                  <a:schemeClr val="accent1">
                    <a:lumMod val="75000"/>
                  </a:schemeClr>
                </a:solidFill>
              </a:rPr>
              <a:t>va</a:t>
            </a:r>
            <a:r>
              <a:rPr lang="en-US" i="1" dirty="0">
                <a:solidFill>
                  <a:schemeClr val="accent1">
                    <a:lumMod val="75000"/>
                  </a:schemeClr>
                </a:solidFill>
              </a:rPr>
              <a:t> </a:t>
            </a:r>
            <a:r>
              <a:rPr lang="en-US" i="1" dirty="0" err="1">
                <a:solidFill>
                  <a:schemeClr val="accent1">
                    <a:lumMod val="75000"/>
                  </a:schemeClr>
                </a:solidFill>
              </a:rPr>
              <a:t>siyosatlarni</a:t>
            </a:r>
            <a:r>
              <a:rPr lang="en-US" i="1" dirty="0">
                <a:solidFill>
                  <a:schemeClr val="accent1">
                    <a:lumMod val="75000"/>
                  </a:schemeClr>
                </a:solidFill>
              </a:rPr>
              <a:t> </a:t>
            </a:r>
            <a:r>
              <a:rPr lang="en-US" i="1" dirty="0" err="1">
                <a:solidFill>
                  <a:schemeClr val="accent1">
                    <a:lumMod val="75000"/>
                  </a:schemeClr>
                </a:solidFill>
              </a:rPr>
              <a:t>shakllantirishda</a:t>
            </a:r>
            <a:r>
              <a:rPr lang="en-US" i="1" dirty="0">
                <a:solidFill>
                  <a:schemeClr val="accent1">
                    <a:lumMod val="75000"/>
                  </a:schemeClr>
                </a:solidFill>
              </a:rPr>
              <a:t> </a:t>
            </a:r>
            <a:r>
              <a:rPr lang="en-US" i="1" dirty="0" err="1">
                <a:solidFill>
                  <a:schemeClr val="accent1">
                    <a:lumMod val="75000"/>
                  </a:schemeClr>
                </a:solidFill>
              </a:rPr>
              <a:t>hamkorlik</a:t>
            </a:r>
            <a:r>
              <a:rPr lang="en-US" i="1" dirty="0">
                <a:solidFill>
                  <a:schemeClr val="accent1">
                    <a:lumMod val="75000"/>
                  </a:schemeClr>
                </a:solidFill>
              </a:rPr>
              <a:t> </a:t>
            </a:r>
            <a:r>
              <a:rPr lang="en-US" i="1" dirty="0" err="1">
                <a:solidFill>
                  <a:schemeClr val="accent1">
                    <a:lumMod val="75000"/>
                  </a:schemeClr>
                </a:solidFill>
              </a:rPr>
              <a:t>qiladilar.Ommaviy</a:t>
            </a:r>
            <a:r>
              <a:rPr lang="en-US" i="1" dirty="0">
                <a:solidFill>
                  <a:schemeClr val="accent1">
                    <a:lumMod val="75000"/>
                  </a:schemeClr>
                </a:solidFill>
              </a:rPr>
              <a:t> </a:t>
            </a:r>
            <a:r>
              <a:rPr lang="en-US" i="1" dirty="0" err="1">
                <a:solidFill>
                  <a:schemeClr val="accent1">
                    <a:lumMod val="75000"/>
                  </a:schemeClr>
                </a:solidFill>
              </a:rPr>
              <a:t>siyosat</a:t>
            </a:r>
            <a:r>
              <a:rPr lang="en-US" i="1" dirty="0">
                <a:solidFill>
                  <a:schemeClr val="accent1">
                    <a:lumMod val="75000"/>
                  </a:schemeClr>
                </a:solidFill>
              </a:rPr>
              <a:t>, </a:t>
            </a:r>
            <a:r>
              <a:rPr lang="en-US" i="1" dirty="0" err="1">
                <a:solidFill>
                  <a:schemeClr val="accent1">
                    <a:lumMod val="75000"/>
                  </a:schemeClr>
                </a:solidFill>
              </a:rPr>
              <a:t>ta'lim</a:t>
            </a:r>
            <a:r>
              <a:rPr lang="en-US" i="1" dirty="0">
                <a:solidFill>
                  <a:schemeClr val="accent1">
                    <a:lumMod val="75000"/>
                  </a:schemeClr>
                </a:solidFill>
              </a:rPr>
              <a:t> </a:t>
            </a:r>
            <a:r>
              <a:rPr lang="en-US" i="1" dirty="0" err="1">
                <a:solidFill>
                  <a:schemeClr val="accent1">
                    <a:lumMod val="75000"/>
                  </a:schemeClr>
                </a:solidFill>
              </a:rPr>
              <a:t>islohotlari</a:t>
            </a:r>
            <a:r>
              <a:rPr lang="en-US" i="1" dirty="0">
                <a:solidFill>
                  <a:schemeClr val="accent1">
                    <a:lumMod val="75000"/>
                  </a:schemeClr>
                </a:solidFill>
              </a:rPr>
              <a:t> </a:t>
            </a:r>
            <a:r>
              <a:rPr lang="en-US" i="1" dirty="0" err="1">
                <a:solidFill>
                  <a:schemeClr val="accent1">
                    <a:lumMod val="75000"/>
                  </a:schemeClr>
                </a:solidFill>
              </a:rPr>
              <a:t>va</a:t>
            </a:r>
            <a:r>
              <a:rPr lang="en-US" i="1" dirty="0">
                <a:solidFill>
                  <a:schemeClr val="accent1">
                    <a:lumMod val="75000"/>
                  </a:schemeClr>
                </a:solidFill>
              </a:rPr>
              <a:t> </a:t>
            </a:r>
            <a:r>
              <a:rPr lang="en-US" i="1" dirty="0" err="1">
                <a:solidFill>
                  <a:schemeClr val="accent1">
                    <a:lumMod val="75000"/>
                  </a:schemeClr>
                </a:solidFill>
              </a:rPr>
              <a:t>ijtimoiy</a:t>
            </a:r>
            <a:r>
              <a:rPr lang="en-US" i="1" dirty="0">
                <a:solidFill>
                  <a:schemeClr val="accent1">
                    <a:lumMod val="75000"/>
                  </a:schemeClr>
                </a:solidFill>
              </a:rPr>
              <a:t> </a:t>
            </a:r>
            <a:r>
              <a:rPr lang="en-US" i="1" dirty="0" err="1">
                <a:solidFill>
                  <a:schemeClr val="accent1">
                    <a:lumMod val="75000"/>
                  </a:schemeClr>
                </a:solidFill>
              </a:rPr>
              <a:t>tashabbuslar</a:t>
            </a:r>
            <a:r>
              <a:rPr lang="en-US" i="1" dirty="0">
                <a:solidFill>
                  <a:schemeClr val="accent1">
                    <a:lumMod val="75000"/>
                  </a:schemeClr>
                </a:solidFill>
              </a:rPr>
              <a:t> </a:t>
            </a:r>
            <a:r>
              <a:rPr lang="en-US" i="1" dirty="0" err="1">
                <a:solidFill>
                  <a:schemeClr val="accent1">
                    <a:lumMod val="75000"/>
                  </a:schemeClr>
                </a:solidFill>
              </a:rPr>
              <a:t>bo'yicha</a:t>
            </a:r>
            <a:r>
              <a:rPr lang="en-US" i="1" dirty="0">
                <a:solidFill>
                  <a:schemeClr val="accent1">
                    <a:lumMod val="75000"/>
                  </a:schemeClr>
                </a:solidFill>
              </a:rPr>
              <a:t> </a:t>
            </a:r>
            <a:r>
              <a:rPr lang="en-US" i="1" dirty="0" err="1">
                <a:solidFill>
                  <a:schemeClr val="accent1">
                    <a:lumMod val="75000"/>
                  </a:schemeClr>
                </a:solidFill>
              </a:rPr>
              <a:t>hamkorlik</a:t>
            </a:r>
            <a:r>
              <a:rPr lang="en-US" i="1" dirty="0">
                <a:solidFill>
                  <a:schemeClr val="accent1">
                    <a:lumMod val="75000"/>
                  </a:schemeClr>
                </a:solidFill>
              </a:rPr>
              <a:t>.</a:t>
            </a:r>
          </a:p>
          <a:p>
            <a:r>
              <a:rPr lang="en-US" b="1" dirty="0" err="1"/>
              <a:t>Sanoat</a:t>
            </a:r>
            <a:r>
              <a:rPr lang="en-US" b="1" dirty="0"/>
              <a:t> </a:t>
            </a:r>
            <a:r>
              <a:rPr lang="en-US" b="1" dirty="0" err="1"/>
              <a:t>bilan</a:t>
            </a:r>
            <a:r>
              <a:rPr lang="en-US" b="1" dirty="0"/>
              <a:t> </a:t>
            </a:r>
            <a:r>
              <a:rPr lang="en-US" b="1" dirty="0" err="1"/>
              <a:t>hamkorlik</a:t>
            </a:r>
            <a:r>
              <a:rPr lang="en-US" b="1" dirty="0"/>
              <a:t>:</a:t>
            </a:r>
          </a:p>
          <a:p>
            <a:pPr>
              <a:buFont typeface="Arial" panose="020B0604020202020204" pitchFamily="34" charset="0"/>
              <a:buChar char="•"/>
            </a:pPr>
            <a:r>
              <a:rPr lang="en-US" i="1" dirty="0" err="1">
                <a:solidFill>
                  <a:schemeClr val="accent1">
                    <a:lumMod val="75000"/>
                  </a:schemeClr>
                </a:solidFill>
              </a:rPr>
              <a:t>Universitetlar</a:t>
            </a:r>
            <a:r>
              <a:rPr lang="en-US" i="1" dirty="0">
                <a:solidFill>
                  <a:schemeClr val="accent1">
                    <a:lumMod val="75000"/>
                  </a:schemeClr>
                </a:solidFill>
              </a:rPr>
              <a:t> </a:t>
            </a:r>
            <a:r>
              <a:rPr lang="en-US" i="1" dirty="0" err="1">
                <a:solidFill>
                  <a:schemeClr val="accent1">
                    <a:lumMod val="75000"/>
                  </a:schemeClr>
                </a:solidFill>
              </a:rPr>
              <a:t>sanoat</a:t>
            </a:r>
            <a:r>
              <a:rPr lang="en-US" i="1" dirty="0">
                <a:solidFill>
                  <a:schemeClr val="accent1">
                    <a:lumMod val="75000"/>
                  </a:schemeClr>
                </a:solidFill>
              </a:rPr>
              <a:t> </a:t>
            </a:r>
            <a:r>
              <a:rPr lang="en-US" i="1" dirty="0" err="1">
                <a:solidFill>
                  <a:schemeClr val="accent1">
                    <a:lumMod val="75000"/>
                  </a:schemeClr>
                </a:solidFill>
              </a:rPr>
              <a:t>yetakchilari</a:t>
            </a:r>
            <a:r>
              <a:rPr lang="en-US" i="1" dirty="0">
                <a:solidFill>
                  <a:schemeClr val="accent1">
                    <a:lumMod val="75000"/>
                  </a:schemeClr>
                </a:solidFill>
              </a:rPr>
              <a:t> </a:t>
            </a:r>
            <a:r>
              <a:rPr lang="en-US" i="1" dirty="0" err="1">
                <a:solidFill>
                  <a:schemeClr val="accent1">
                    <a:lumMod val="75000"/>
                  </a:schemeClr>
                </a:solidFill>
              </a:rPr>
              <a:t>bilan</a:t>
            </a:r>
            <a:r>
              <a:rPr lang="en-US" i="1" dirty="0">
                <a:solidFill>
                  <a:schemeClr val="accent1">
                    <a:lumMod val="75000"/>
                  </a:schemeClr>
                </a:solidFill>
              </a:rPr>
              <a:t> </a:t>
            </a:r>
            <a:r>
              <a:rPr lang="en-US" i="1" dirty="0" err="1">
                <a:solidFill>
                  <a:schemeClr val="accent1">
                    <a:lumMod val="75000"/>
                  </a:schemeClr>
                </a:solidFill>
              </a:rPr>
              <a:t>tadqiqot</a:t>
            </a:r>
            <a:r>
              <a:rPr lang="en-US" i="1" dirty="0">
                <a:solidFill>
                  <a:schemeClr val="accent1">
                    <a:lumMod val="75000"/>
                  </a:schemeClr>
                </a:solidFill>
              </a:rPr>
              <a:t>, </a:t>
            </a:r>
            <a:r>
              <a:rPr lang="en-US" i="1" dirty="0" err="1">
                <a:solidFill>
                  <a:schemeClr val="accent1">
                    <a:lumMod val="75000"/>
                  </a:schemeClr>
                </a:solidFill>
              </a:rPr>
              <a:t>amaliyot</a:t>
            </a:r>
            <a:r>
              <a:rPr lang="en-US" i="1" dirty="0">
                <a:solidFill>
                  <a:schemeClr val="accent1">
                    <a:lumMod val="75000"/>
                  </a:schemeClr>
                </a:solidFill>
              </a:rPr>
              <a:t> </a:t>
            </a:r>
            <a:r>
              <a:rPr lang="en-US" i="1" dirty="0" err="1">
                <a:solidFill>
                  <a:schemeClr val="accent1">
                    <a:lumMod val="75000"/>
                  </a:schemeClr>
                </a:solidFill>
              </a:rPr>
              <a:t>va</a:t>
            </a:r>
            <a:r>
              <a:rPr lang="en-US" i="1" dirty="0">
                <a:solidFill>
                  <a:schemeClr val="accent1">
                    <a:lumMod val="75000"/>
                  </a:schemeClr>
                </a:solidFill>
              </a:rPr>
              <a:t> </a:t>
            </a:r>
            <a:r>
              <a:rPr lang="en-US" i="1" dirty="0" err="1">
                <a:solidFill>
                  <a:schemeClr val="accent1">
                    <a:lumMod val="75000"/>
                  </a:schemeClr>
                </a:solidFill>
              </a:rPr>
              <a:t>innovatsiyada</a:t>
            </a:r>
            <a:r>
              <a:rPr lang="en-US" i="1" dirty="0">
                <a:solidFill>
                  <a:schemeClr val="accent1">
                    <a:lumMod val="75000"/>
                  </a:schemeClr>
                </a:solidFill>
              </a:rPr>
              <a:t> </a:t>
            </a:r>
            <a:r>
              <a:rPr lang="en-US" i="1" dirty="0" err="1">
                <a:solidFill>
                  <a:schemeClr val="accent1">
                    <a:lumMod val="75000"/>
                  </a:schemeClr>
                </a:solidFill>
              </a:rPr>
              <a:t>hamkorlik</a:t>
            </a:r>
            <a:r>
              <a:rPr lang="en-US" i="1" dirty="0">
                <a:solidFill>
                  <a:schemeClr val="accent1">
                    <a:lumMod val="75000"/>
                  </a:schemeClr>
                </a:solidFill>
              </a:rPr>
              <a:t> </a:t>
            </a:r>
            <a:r>
              <a:rPr lang="en-US" i="1" dirty="0" err="1">
                <a:solidFill>
                  <a:schemeClr val="accent1">
                    <a:lumMod val="75000"/>
                  </a:schemeClr>
                </a:solidFill>
              </a:rPr>
              <a:t>qiladilar</a:t>
            </a:r>
            <a:r>
              <a:rPr lang="en-US" i="1" dirty="0">
                <a:solidFill>
                  <a:schemeClr val="accent1">
                    <a:lumMod val="75000"/>
                  </a:schemeClr>
                </a:solidFill>
              </a:rPr>
              <a:t>. </a:t>
            </a:r>
          </a:p>
          <a:p>
            <a:r>
              <a:rPr lang="en-US" i="1" dirty="0" err="1">
                <a:solidFill>
                  <a:schemeClr val="accent6">
                    <a:lumMod val="75000"/>
                  </a:schemeClr>
                </a:solidFill>
              </a:rPr>
              <a:t>Masalan</a:t>
            </a:r>
            <a:r>
              <a:rPr lang="en-US" i="1" dirty="0">
                <a:solidFill>
                  <a:schemeClr val="accent6">
                    <a:lumMod val="75000"/>
                  </a:schemeClr>
                </a:solidFill>
              </a:rPr>
              <a:t>:</a:t>
            </a:r>
            <a:r>
              <a:rPr lang="en-US" i="1" dirty="0">
                <a:solidFill>
                  <a:schemeClr val="accent1">
                    <a:lumMod val="75000"/>
                  </a:schemeClr>
                </a:solidFill>
              </a:rPr>
              <a:t> </a:t>
            </a:r>
            <a:r>
              <a:rPr lang="en-US" i="1" dirty="0" err="1">
                <a:solidFill>
                  <a:schemeClr val="accent1">
                    <a:lumMod val="75000"/>
                  </a:schemeClr>
                </a:solidFill>
              </a:rPr>
              <a:t>Texnologiya</a:t>
            </a:r>
            <a:r>
              <a:rPr lang="en-US" i="1" dirty="0">
                <a:solidFill>
                  <a:schemeClr val="accent1">
                    <a:lumMod val="75000"/>
                  </a:schemeClr>
                </a:solidFill>
              </a:rPr>
              <a:t> </a:t>
            </a:r>
            <a:r>
              <a:rPr lang="en-US" i="1" dirty="0" err="1">
                <a:solidFill>
                  <a:schemeClr val="accent1">
                    <a:lumMod val="75000"/>
                  </a:schemeClr>
                </a:solidFill>
              </a:rPr>
              <a:t>kompaniyalari</a:t>
            </a:r>
            <a:r>
              <a:rPr lang="en-US" i="1" dirty="0">
                <a:solidFill>
                  <a:schemeClr val="accent1">
                    <a:lumMod val="75000"/>
                  </a:schemeClr>
                </a:solidFill>
              </a:rPr>
              <a:t> </a:t>
            </a:r>
            <a:r>
              <a:rPr lang="en-US" i="1" dirty="0" err="1">
                <a:solidFill>
                  <a:schemeClr val="accent1">
                    <a:lumMod val="75000"/>
                  </a:schemeClr>
                </a:solidFill>
              </a:rPr>
              <a:t>bilan</a:t>
            </a:r>
            <a:r>
              <a:rPr lang="en-US" i="1" dirty="0">
                <a:solidFill>
                  <a:schemeClr val="accent1">
                    <a:lumMod val="75000"/>
                  </a:schemeClr>
                </a:solidFill>
              </a:rPr>
              <a:t> AI </a:t>
            </a:r>
            <a:r>
              <a:rPr lang="en-US" i="1" dirty="0" err="1">
                <a:solidFill>
                  <a:schemeClr val="accent1">
                    <a:lumMod val="75000"/>
                  </a:schemeClr>
                </a:solidFill>
              </a:rPr>
              <a:t>tadqiqotlarini</a:t>
            </a:r>
            <a:r>
              <a:rPr lang="en-US" i="1" dirty="0">
                <a:solidFill>
                  <a:schemeClr val="accent1">
                    <a:lumMod val="75000"/>
                  </a:schemeClr>
                </a:solidFill>
              </a:rPr>
              <a:t> </a:t>
            </a:r>
            <a:r>
              <a:rPr lang="en-US" i="1" dirty="0" err="1">
                <a:solidFill>
                  <a:schemeClr val="accent1">
                    <a:lumMod val="75000"/>
                  </a:schemeClr>
                </a:solidFill>
              </a:rPr>
              <a:t>ishlab</a:t>
            </a:r>
            <a:r>
              <a:rPr lang="en-US" i="1" dirty="0">
                <a:solidFill>
                  <a:schemeClr val="accent1">
                    <a:lumMod val="75000"/>
                  </a:schemeClr>
                </a:solidFill>
              </a:rPr>
              <a:t> </a:t>
            </a:r>
            <a:r>
              <a:rPr lang="en-US" i="1" dirty="0" err="1">
                <a:solidFill>
                  <a:schemeClr val="accent1">
                    <a:lumMod val="75000"/>
                  </a:schemeClr>
                </a:solidFill>
              </a:rPr>
              <a:t>chiqish</a:t>
            </a:r>
            <a:r>
              <a:rPr lang="en-US" i="1" dirty="0">
                <a:solidFill>
                  <a:schemeClr val="accent1">
                    <a:lumMod val="75000"/>
                  </a:schemeClr>
                </a:solidFill>
              </a:rPr>
              <a:t> </a:t>
            </a:r>
            <a:r>
              <a:rPr lang="en-US" i="1" dirty="0" err="1">
                <a:solidFill>
                  <a:schemeClr val="accent1">
                    <a:lumMod val="75000"/>
                  </a:schemeClr>
                </a:solidFill>
              </a:rPr>
              <a:t>bo'yicha</a:t>
            </a:r>
            <a:r>
              <a:rPr lang="en-US" i="1" dirty="0">
                <a:solidFill>
                  <a:schemeClr val="accent1">
                    <a:lumMod val="75000"/>
                  </a:schemeClr>
                </a:solidFill>
              </a:rPr>
              <a:t> </a:t>
            </a:r>
            <a:r>
              <a:rPr lang="en-US" i="1" dirty="0" err="1">
                <a:solidFill>
                  <a:schemeClr val="accent1">
                    <a:lumMod val="75000"/>
                  </a:schemeClr>
                </a:solidFill>
              </a:rPr>
              <a:t>hamkorlik</a:t>
            </a:r>
            <a:r>
              <a:rPr lang="en-US" i="1" dirty="0">
                <a:solidFill>
                  <a:schemeClr val="accent1">
                    <a:lumMod val="75000"/>
                  </a:schemeClr>
                </a:solidFill>
              </a:rPr>
              <a:t>.</a:t>
            </a:r>
          </a:p>
          <a:p>
            <a:r>
              <a:rPr lang="en-US" b="1" dirty="0" err="1"/>
              <a:t>Jamiyat</a:t>
            </a:r>
            <a:r>
              <a:rPr lang="en-US" b="1" dirty="0"/>
              <a:t> </a:t>
            </a:r>
            <a:r>
              <a:rPr lang="en-US" b="1" dirty="0" err="1"/>
              <a:t>bilan</a:t>
            </a:r>
            <a:r>
              <a:rPr lang="en-US" b="1" dirty="0"/>
              <a:t> </a:t>
            </a:r>
            <a:r>
              <a:rPr lang="en-US" b="1" dirty="0" err="1"/>
              <a:t>aloqalar</a:t>
            </a:r>
            <a:r>
              <a:rPr lang="en-US" b="1" dirty="0"/>
              <a:t>:</a:t>
            </a:r>
          </a:p>
          <a:p>
            <a:pPr>
              <a:buFont typeface="Arial" panose="020B0604020202020204" pitchFamily="34" charset="0"/>
              <a:buChar char="•"/>
            </a:pPr>
            <a:r>
              <a:rPr lang="en-US" i="1" dirty="0" err="1">
                <a:solidFill>
                  <a:schemeClr val="accent1">
                    <a:lumMod val="75000"/>
                  </a:schemeClr>
                </a:solidFill>
              </a:rPr>
              <a:t>Universitetlar</a:t>
            </a:r>
            <a:r>
              <a:rPr lang="en-US" i="1" dirty="0">
                <a:solidFill>
                  <a:schemeClr val="accent1">
                    <a:lumMod val="75000"/>
                  </a:schemeClr>
                </a:solidFill>
              </a:rPr>
              <a:t> </a:t>
            </a:r>
            <a:r>
              <a:rPr lang="en-US" i="1" dirty="0" err="1">
                <a:solidFill>
                  <a:schemeClr val="accent1">
                    <a:lumMod val="75000"/>
                  </a:schemeClr>
                </a:solidFill>
              </a:rPr>
              <a:t>jamiyat</a:t>
            </a:r>
            <a:r>
              <a:rPr lang="en-US" i="1" dirty="0">
                <a:solidFill>
                  <a:schemeClr val="accent1">
                    <a:lumMod val="75000"/>
                  </a:schemeClr>
                </a:solidFill>
              </a:rPr>
              <a:t> </a:t>
            </a:r>
            <a:r>
              <a:rPr lang="en-US" i="1" dirty="0" err="1">
                <a:solidFill>
                  <a:schemeClr val="accent1">
                    <a:lumMod val="75000"/>
                  </a:schemeClr>
                </a:solidFill>
              </a:rPr>
              <a:t>bilan</a:t>
            </a:r>
            <a:r>
              <a:rPr lang="en-US" i="1" dirty="0">
                <a:solidFill>
                  <a:schemeClr val="accent1">
                    <a:lumMod val="75000"/>
                  </a:schemeClr>
                </a:solidFill>
              </a:rPr>
              <a:t> </a:t>
            </a:r>
            <a:r>
              <a:rPr lang="en-US" i="1" dirty="0" err="1">
                <a:solidFill>
                  <a:schemeClr val="accent1">
                    <a:lumMod val="75000"/>
                  </a:schemeClr>
                </a:solidFill>
              </a:rPr>
              <a:t>aloqalarni</a:t>
            </a:r>
            <a:r>
              <a:rPr lang="en-US" i="1" dirty="0">
                <a:solidFill>
                  <a:schemeClr val="accent1">
                    <a:lumMod val="75000"/>
                  </a:schemeClr>
                </a:solidFill>
              </a:rPr>
              <a:t> </a:t>
            </a:r>
            <a:r>
              <a:rPr lang="en-US" i="1" dirty="0" err="1">
                <a:solidFill>
                  <a:schemeClr val="accent1">
                    <a:lumMod val="75000"/>
                  </a:schemeClr>
                </a:solidFill>
              </a:rPr>
              <a:t>mustahkamlash</a:t>
            </a:r>
            <a:r>
              <a:rPr lang="en-US" i="1" dirty="0">
                <a:solidFill>
                  <a:schemeClr val="accent1">
                    <a:lumMod val="75000"/>
                  </a:schemeClr>
                </a:solidFill>
              </a:rPr>
              <a:t> </a:t>
            </a:r>
            <a:r>
              <a:rPr lang="en-US" i="1" dirty="0" err="1">
                <a:solidFill>
                  <a:schemeClr val="accent1">
                    <a:lumMod val="75000"/>
                  </a:schemeClr>
                </a:solidFill>
              </a:rPr>
              <a:t>uchun</a:t>
            </a:r>
            <a:r>
              <a:rPr lang="en-US" i="1" dirty="0">
                <a:solidFill>
                  <a:schemeClr val="accent1">
                    <a:lumMod val="75000"/>
                  </a:schemeClr>
                </a:solidFill>
              </a:rPr>
              <a:t> </a:t>
            </a:r>
            <a:r>
              <a:rPr lang="en-US" i="1" dirty="0" err="1">
                <a:solidFill>
                  <a:schemeClr val="accent1">
                    <a:lumMod val="75000"/>
                  </a:schemeClr>
                </a:solidFill>
              </a:rPr>
              <a:t>jamoat</a:t>
            </a:r>
            <a:r>
              <a:rPr lang="en-US" i="1" dirty="0">
                <a:solidFill>
                  <a:schemeClr val="accent1">
                    <a:lumMod val="75000"/>
                  </a:schemeClr>
                </a:solidFill>
              </a:rPr>
              <a:t> </a:t>
            </a:r>
            <a:r>
              <a:rPr lang="en-US" i="1" dirty="0" err="1">
                <a:solidFill>
                  <a:schemeClr val="accent1">
                    <a:lumMod val="75000"/>
                  </a:schemeClr>
                </a:solidFill>
              </a:rPr>
              <a:t>xizmatlari</a:t>
            </a:r>
            <a:r>
              <a:rPr lang="en-US" i="1" dirty="0">
                <a:solidFill>
                  <a:schemeClr val="accent1">
                    <a:lumMod val="75000"/>
                  </a:schemeClr>
                </a:solidFill>
              </a:rPr>
              <a:t>, </a:t>
            </a:r>
            <a:r>
              <a:rPr lang="en-US" i="1" dirty="0" err="1">
                <a:solidFill>
                  <a:schemeClr val="accent1">
                    <a:lumMod val="75000"/>
                  </a:schemeClr>
                </a:solidFill>
              </a:rPr>
              <a:t>ta'lim</a:t>
            </a:r>
            <a:r>
              <a:rPr lang="en-US" i="1" dirty="0">
                <a:solidFill>
                  <a:schemeClr val="accent1">
                    <a:lumMod val="75000"/>
                  </a:schemeClr>
                </a:solidFill>
              </a:rPr>
              <a:t> </a:t>
            </a:r>
            <a:r>
              <a:rPr lang="en-US" i="1" dirty="0" err="1">
                <a:solidFill>
                  <a:schemeClr val="accent1">
                    <a:lumMod val="75000"/>
                  </a:schemeClr>
                </a:solidFill>
              </a:rPr>
              <a:t>mashg'ulotlari</a:t>
            </a:r>
            <a:r>
              <a:rPr lang="en-US" i="1" dirty="0">
                <a:solidFill>
                  <a:schemeClr val="accent1">
                    <a:lumMod val="75000"/>
                  </a:schemeClr>
                </a:solidFill>
              </a:rPr>
              <a:t> </a:t>
            </a:r>
            <a:r>
              <a:rPr lang="en-US" i="1" dirty="0" err="1">
                <a:solidFill>
                  <a:schemeClr val="accent1">
                    <a:lumMod val="75000"/>
                  </a:schemeClr>
                </a:solidFill>
              </a:rPr>
              <a:t>va</a:t>
            </a:r>
            <a:r>
              <a:rPr lang="en-US" i="1" dirty="0">
                <a:solidFill>
                  <a:schemeClr val="accent1">
                    <a:lumMod val="75000"/>
                  </a:schemeClr>
                </a:solidFill>
              </a:rPr>
              <a:t> </a:t>
            </a:r>
            <a:r>
              <a:rPr lang="en-US" i="1" dirty="0" err="1">
                <a:solidFill>
                  <a:schemeClr val="accent1">
                    <a:lumMod val="75000"/>
                  </a:schemeClr>
                </a:solidFill>
              </a:rPr>
              <a:t>NGOlar</a:t>
            </a:r>
            <a:r>
              <a:rPr lang="en-US" i="1" dirty="0">
                <a:solidFill>
                  <a:schemeClr val="accent1">
                    <a:lumMod val="75000"/>
                  </a:schemeClr>
                </a:solidFill>
              </a:rPr>
              <a:t> </a:t>
            </a:r>
            <a:r>
              <a:rPr lang="en-US" i="1" dirty="0" err="1">
                <a:solidFill>
                  <a:schemeClr val="accent1">
                    <a:lumMod val="75000"/>
                  </a:schemeClr>
                </a:solidFill>
              </a:rPr>
              <a:t>bilan</a:t>
            </a:r>
            <a:r>
              <a:rPr lang="en-US" i="1" dirty="0">
                <a:solidFill>
                  <a:schemeClr val="accent1">
                    <a:lumMod val="75000"/>
                  </a:schemeClr>
                </a:solidFill>
              </a:rPr>
              <a:t> </a:t>
            </a:r>
            <a:r>
              <a:rPr lang="en-US" i="1" dirty="0" err="1">
                <a:solidFill>
                  <a:schemeClr val="accent1">
                    <a:lumMod val="75000"/>
                  </a:schemeClr>
                </a:solidFill>
              </a:rPr>
              <a:t>hamkorlikda</a:t>
            </a:r>
            <a:r>
              <a:rPr lang="en-US" i="1" dirty="0">
                <a:solidFill>
                  <a:schemeClr val="accent1">
                    <a:lumMod val="75000"/>
                  </a:schemeClr>
                </a:solidFill>
              </a:rPr>
              <a:t> </a:t>
            </a:r>
            <a:r>
              <a:rPr lang="en-US" i="1" dirty="0" err="1">
                <a:solidFill>
                  <a:schemeClr val="accent1">
                    <a:lumMod val="75000"/>
                  </a:schemeClr>
                </a:solidFill>
              </a:rPr>
              <a:t>ishlaydilar.Studentlar</a:t>
            </a:r>
            <a:r>
              <a:rPr lang="en-US" i="1" dirty="0">
                <a:solidFill>
                  <a:schemeClr val="accent1">
                    <a:lumMod val="75000"/>
                  </a:schemeClr>
                </a:solidFill>
              </a:rPr>
              <a:t> </a:t>
            </a:r>
            <a:r>
              <a:rPr lang="en-US" i="1" dirty="0" err="1">
                <a:solidFill>
                  <a:schemeClr val="accent1">
                    <a:lumMod val="75000"/>
                  </a:schemeClr>
                </a:solidFill>
              </a:rPr>
              <a:t>uchun</a:t>
            </a:r>
            <a:r>
              <a:rPr lang="en-US" i="1" dirty="0">
                <a:solidFill>
                  <a:schemeClr val="accent1">
                    <a:lumMod val="75000"/>
                  </a:schemeClr>
                </a:solidFill>
              </a:rPr>
              <a:t> </a:t>
            </a:r>
            <a:r>
              <a:rPr lang="en-US" i="1" dirty="0" err="1">
                <a:solidFill>
                  <a:schemeClr val="accent1">
                    <a:lumMod val="75000"/>
                  </a:schemeClr>
                </a:solidFill>
              </a:rPr>
              <a:t>ko'ngillilik</a:t>
            </a:r>
            <a:r>
              <a:rPr lang="en-US" i="1" dirty="0">
                <a:solidFill>
                  <a:schemeClr val="accent1">
                    <a:lumMod val="75000"/>
                  </a:schemeClr>
                </a:solidFill>
              </a:rPr>
              <a:t> </a:t>
            </a:r>
            <a:r>
              <a:rPr lang="en-US" i="1" dirty="0" err="1">
                <a:solidFill>
                  <a:schemeClr val="accent1">
                    <a:lumMod val="75000"/>
                  </a:schemeClr>
                </a:solidFill>
              </a:rPr>
              <a:t>va</a:t>
            </a:r>
            <a:r>
              <a:rPr lang="en-US" i="1" dirty="0">
                <a:solidFill>
                  <a:schemeClr val="accent1">
                    <a:lumMod val="75000"/>
                  </a:schemeClr>
                </a:solidFill>
              </a:rPr>
              <a:t> </a:t>
            </a:r>
            <a:r>
              <a:rPr lang="en-US" i="1" dirty="0" err="1">
                <a:solidFill>
                  <a:schemeClr val="accent1">
                    <a:lumMod val="75000"/>
                  </a:schemeClr>
                </a:solidFill>
              </a:rPr>
              <a:t>xizmat</a:t>
            </a:r>
            <a:r>
              <a:rPr lang="en-US" i="1" dirty="0">
                <a:solidFill>
                  <a:schemeClr val="accent1">
                    <a:lumMod val="75000"/>
                  </a:schemeClr>
                </a:solidFill>
              </a:rPr>
              <a:t> </a:t>
            </a:r>
            <a:r>
              <a:rPr lang="en-US" i="1" dirty="0" err="1">
                <a:solidFill>
                  <a:schemeClr val="accent1">
                    <a:lumMod val="75000"/>
                  </a:schemeClr>
                </a:solidFill>
              </a:rPr>
              <a:t>o'rgatish</a:t>
            </a:r>
            <a:r>
              <a:rPr lang="en-US" i="1" dirty="0">
                <a:solidFill>
                  <a:schemeClr val="accent1">
                    <a:lumMod val="75000"/>
                  </a:schemeClr>
                </a:solidFill>
              </a:rPr>
              <a:t> </a:t>
            </a:r>
            <a:r>
              <a:rPr lang="en-US" i="1" dirty="0" err="1">
                <a:solidFill>
                  <a:schemeClr val="accent1">
                    <a:lumMod val="75000"/>
                  </a:schemeClr>
                </a:solidFill>
              </a:rPr>
              <a:t>imkoniyatlari</a:t>
            </a:r>
            <a:r>
              <a:rPr lang="en-US" i="1" dirty="0">
                <a:solidFill>
                  <a:schemeClr val="accent1">
                    <a:lumMod val="75000"/>
                  </a:schemeClr>
                </a:solidFill>
              </a:rPr>
              <a:t> </a:t>
            </a:r>
            <a:r>
              <a:rPr lang="en-US" i="1" dirty="0" err="1">
                <a:solidFill>
                  <a:schemeClr val="accent1">
                    <a:lumMod val="75000"/>
                  </a:schemeClr>
                </a:solidFill>
              </a:rPr>
              <a:t>universitet</a:t>
            </a:r>
            <a:r>
              <a:rPr lang="en-US" i="1" dirty="0">
                <a:solidFill>
                  <a:schemeClr val="accent1">
                    <a:lumMod val="75000"/>
                  </a:schemeClr>
                </a:solidFill>
              </a:rPr>
              <a:t> </a:t>
            </a:r>
            <a:r>
              <a:rPr lang="en-US" i="1" dirty="0" err="1">
                <a:solidFill>
                  <a:schemeClr val="accent1">
                    <a:lumMod val="75000"/>
                  </a:schemeClr>
                </a:solidFill>
              </a:rPr>
              <a:t>va</a:t>
            </a:r>
            <a:r>
              <a:rPr lang="en-US" i="1" dirty="0">
                <a:solidFill>
                  <a:schemeClr val="accent1">
                    <a:lumMod val="75000"/>
                  </a:schemeClr>
                </a:solidFill>
              </a:rPr>
              <a:t> </a:t>
            </a:r>
            <a:r>
              <a:rPr lang="en-US" i="1" dirty="0" err="1">
                <a:solidFill>
                  <a:schemeClr val="accent1">
                    <a:lumMod val="75000"/>
                  </a:schemeClr>
                </a:solidFill>
              </a:rPr>
              <a:t>jamiyat</a:t>
            </a:r>
            <a:r>
              <a:rPr lang="en-US" i="1" dirty="0">
                <a:solidFill>
                  <a:schemeClr val="accent1">
                    <a:lumMod val="75000"/>
                  </a:schemeClr>
                </a:solidFill>
              </a:rPr>
              <a:t> </a:t>
            </a:r>
            <a:r>
              <a:rPr lang="en-US" i="1" dirty="0" err="1">
                <a:solidFill>
                  <a:schemeClr val="accent1">
                    <a:lumMod val="75000"/>
                  </a:schemeClr>
                </a:solidFill>
              </a:rPr>
              <a:t>o'rtasidagi</a:t>
            </a:r>
            <a:r>
              <a:rPr lang="en-US" i="1" dirty="0">
                <a:solidFill>
                  <a:schemeClr val="accent1">
                    <a:lumMod val="75000"/>
                  </a:schemeClr>
                </a:solidFill>
              </a:rPr>
              <a:t> </a:t>
            </a:r>
            <a:r>
              <a:rPr lang="en-US" i="1" dirty="0" err="1">
                <a:solidFill>
                  <a:schemeClr val="accent1">
                    <a:lumMod val="75000"/>
                  </a:schemeClr>
                </a:solidFill>
              </a:rPr>
              <a:t>aloqalarni</a:t>
            </a:r>
            <a:r>
              <a:rPr lang="en-US" i="1" dirty="0">
                <a:solidFill>
                  <a:schemeClr val="accent1">
                    <a:lumMod val="75000"/>
                  </a:schemeClr>
                </a:solidFill>
              </a:rPr>
              <a:t> </a:t>
            </a:r>
            <a:r>
              <a:rPr lang="en-US" i="1" dirty="0" err="1">
                <a:solidFill>
                  <a:schemeClr val="accent1">
                    <a:lumMod val="75000"/>
                  </a:schemeClr>
                </a:solidFill>
              </a:rPr>
              <a:t>kuchaytiradi</a:t>
            </a:r>
            <a:r>
              <a:rPr lang="en-US" i="1" dirty="0">
                <a:solidFill>
                  <a:schemeClr val="accent1">
                    <a:lumMod val="75000"/>
                  </a:schemeClr>
                </a:solidFill>
              </a:rPr>
              <a:t>.</a:t>
            </a:r>
          </a:p>
        </p:txBody>
      </p:sp>
    </p:spTree>
    <p:extLst>
      <p:ext uri="{BB962C8B-B14F-4D97-AF65-F5344CB8AC3E}">
        <p14:creationId xmlns:p14="http://schemas.microsoft.com/office/powerpoint/2010/main" val="39554684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C3EA4EA-604C-4E4E-B13C-F0AC8AEA47BB}"/>
              </a:ext>
            </a:extLst>
          </p:cNvPr>
          <p:cNvSpPr txBox="1">
            <a:spLocks/>
          </p:cNvSpPr>
          <p:nvPr/>
        </p:nvSpPr>
        <p:spPr>
          <a:xfrm>
            <a:off x="275556" y="527837"/>
            <a:ext cx="8229600" cy="73035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err="1">
                <a:latin typeface="Tahoma" panose="020B0604030504040204" pitchFamily="34" charset="0"/>
                <a:ea typeface="Tahoma" panose="020B0604030504040204" pitchFamily="34" charset="0"/>
                <a:cs typeface="Tahoma" panose="020B0604030504040204" pitchFamily="34" charset="0"/>
              </a:rPr>
              <a:t>Universitet</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boshqaruvi</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va</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jamiyat</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bilan</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aloqalaridagi</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qiyinchiliklar</a:t>
            </a:r>
            <a:endParaRPr lang="en-US" sz="2400" b="1" dirty="0">
              <a:latin typeface="Tahoma" panose="020B0604030504040204" pitchFamily="34" charset="0"/>
              <a:ea typeface="Tahoma" panose="020B0604030504040204" pitchFamily="34" charset="0"/>
              <a:cs typeface="Tahoma" panose="020B0604030504040204" pitchFamily="34" charset="0"/>
            </a:endParaRPr>
          </a:p>
        </p:txBody>
      </p:sp>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B6A27AE-CD6C-4FCD-A50C-F633B1E759DD}"/>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17E46914-34C8-4B21-8663-3B0BF48398B3}"/>
              </a:ext>
            </a:extLst>
          </p:cNvPr>
          <p:cNvPicPr>
            <a:picLocks noChangeAspect="1" noChangeArrowheads="1"/>
          </p:cNvPicPr>
          <p:nvPr/>
        </p:nvPicPr>
        <p:blipFill>
          <a:blip r:embed="rId3"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09984294-CEC6-44AB-AAA0-18B207FC67B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48251B02-D814-43E5-88AE-9404C1F3EE5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sp>
        <p:nvSpPr>
          <p:cNvPr id="10" name="TextBox 9">
            <a:extLst>
              <a:ext uri="{FF2B5EF4-FFF2-40B4-BE49-F238E27FC236}">
                <a16:creationId xmlns:a16="http://schemas.microsoft.com/office/drawing/2014/main" id="{2CDBA33D-C266-48E3-A162-B9AD486DF4FB}"/>
              </a:ext>
            </a:extLst>
          </p:cNvPr>
          <p:cNvSpPr txBox="1"/>
          <p:nvPr/>
        </p:nvSpPr>
        <p:spPr>
          <a:xfrm>
            <a:off x="166707" y="1258939"/>
            <a:ext cx="8810586" cy="2031325"/>
          </a:xfrm>
          <a:prstGeom prst="rect">
            <a:avLst/>
          </a:prstGeom>
          <a:noFill/>
        </p:spPr>
        <p:txBody>
          <a:bodyPr wrap="square">
            <a:spAutoFit/>
          </a:bodyPr>
          <a:lstStyle/>
          <a:p>
            <a:r>
              <a:rPr lang="en-US" b="1" dirty="0" err="1"/>
              <a:t>Ichki</a:t>
            </a:r>
            <a:r>
              <a:rPr lang="en-US" b="1" dirty="0"/>
              <a:t> </a:t>
            </a:r>
            <a:r>
              <a:rPr lang="en-US" b="1" dirty="0" err="1"/>
              <a:t>qiyinchiliklar</a:t>
            </a:r>
            <a:r>
              <a:rPr lang="en-US" dirty="0"/>
              <a:t>:</a:t>
            </a:r>
          </a:p>
          <a:p>
            <a:pPr>
              <a:buFont typeface="+mj-lt"/>
              <a:buAutoNum type="arabicPeriod"/>
            </a:pPr>
            <a:r>
              <a:rPr lang="en-US" b="1" dirty="0" err="1"/>
              <a:t>Akademik</a:t>
            </a:r>
            <a:r>
              <a:rPr lang="en-US" b="1" dirty="0"/>
              <a:t> </a:t>
            </a:r>
            <a:r>
              <a:rPr lang="en-US" b="1" dirty="0" err="1"/>
              <a:t>erkinlik</a:t>
            </a:r>
            <a:r>
              <a:rPr lang="en-US" b="1" dirty="0"/>
              <a:t> </a:t>
            </a:r>
            <a:r>
              <a:rPr lang="en-US" b="1" dirty="0" err="1"/>
              <a:t>va</a:t>
            </a:r>
            <a:r>
              <a:rPr lang="en-US" b="1" dirty="0"/>
              <a:t> </a:t>
            </a:r>
            <a:r>
              <a:rPr lang="en-US" b="1" dirty="0" err="1"/>
              <a:t>ma'muriyatni</a:t>
            </a:r>
            <a:r>
              <a:rPr lang="en-US" b="1" dirty="0"/>
              <a:t> </a:t>
            </a:r>
            <a:r>
              <a:rPr lang="en-US" b="1" dirty="0" err="1"/>
              <a:t>muvozanatlash</a:t>
            </a:r>
            <a:r>
              <a:rPr lang="en-US" dirty="0"/>
              <a:t>:</a:t>
            </a:r>
          </a:p>
          <a:p>
            <a:pPr marL="742950" lvl="1" indent="-285750">
              <a:buFont typeface="+mj-lt"/>
              <a:buAutoNum type="arabicPeriod"/>
            </a:pPr>
            <a:r>
              <a:rPr lang="en-US" dirty="0" err="1"/>
              <a:t>Fakultetning</a:t>
            </a:r>
            <a:r>
              <a:rPr lang="en-US" dirty="0"/>
              <a:t> </a:t>
            </a:r>
            <a:r>
              <a:rPr lang="en-US" dirty="0" err="1"/>
              <a:t>erkinligi</a:t>
            </a:r>
            <a:r>
              <a:rPr lang="en-US" dirty="0"/>
              <a:t> </a:t>
            </a:r>
            <a:r>
              <a:rPr lang="en-US" dirty="0" err="1"/>
              <a:t>va</a:t>
            </a:r>
            <a:r>
              <a:rPr lang="en-US" dirty="0"/>
              <a:t> </a:t>
            </a:r>
            <a:r>
              <a:rPr lang="en-US" dirty="0" err="1"/>
              <a:t>ma'muriyatning</a:t>
            </a:r>
            <a:r>
              <a:rPr lang="en-US" dirty="0"/>
              <a:t> </a:t>
            </a:r>
            <a:r>
              <a:rPr lang="en-US" dirty="0" err="1"/>
              <a:t>boshqaruvdagi</a:t>
            </a:r>
            <a:r>
              <a:rPr lang="en-US" dirty="0"/>
              <a:t> </a:t>
            </a:r>
            <a:r>
              <a:rPr lang="en-US" dirty="0" err="1"/>
              <a:t>nazorati</a:t>
            </a:r>
            <a:r>
              <a:rPr lang="en-US" dirty="0"/>
              <a:t> </a:t>
            </a:r>
            <a:r>
              <a:rPr lang="en-US" dirty="0" err="1"/>
              <a:t>o'rtasida</a:t>
            </a:r>
            <a:r>
              <a:rPr lang="en-US" dirty="0"/>
              <a:t> </a:t>
            </a:r>
            <a:r>
              <a:rPr lang="en-US" dirty="0" err="1"/>
              <a:t>ziddiyatlar</a:t>
            </a:r>
            <a:r>
              <a:rPr lang="en-US" dirty="0"/>
              <a:t> </a:t>
            </a:r>
            <a:r>
              <a:rPr lang="en-US" dirty="0" err="1"/>
              <a:t>yuzaga</a:t>
            </a:r>
            <a:r>
              <a:rPr lang="en-US" dirty="0"/>
              <a:t> </a:t>
            </a:r>
            <a:r>
              <a:rPr lang="en-US" dirty="0" err="1"/>
              <a:t>kelishi</a:t>
            </a:r>
            <a:r>
              <a:rPr lang="en-US" dirty="0"/>
              <a:t> </a:t>
            </a:r>
            <a:r>
              <a:rPr lang="en-US" dirty="0" err="1"/>
              <a:t>mumkin</a:t>
            </a:r>
            <a:r>
              <a:rPr lang="en-US" dirty="0"/>
              <a:t>.</a:t>
            </a:r>
          </a:p>
          <a:p>
            <a:pPr>
              <a:buFont typeface="+mj-lt"/>
              <a:buAutoNum type="arabicPeriod"/>
            </a:pPr>
            <a:r>
              <a:rPr lang="en-US" b="1" dirty="0" err="1"/>
              <a:t>Inklusivlikni</a:t>
            </a:r>
            <a:r>
              <a:rPr lang="en-US" b="1" dirty="0"/>
              <a:t> </a:t>
            </a:r>
            <a:r>
              <a:rPr lang="en-US" b="1" dirty="0" err="1"/>
              <a:t>ta'minlash</a:t>
            </a:r>
            <a:r>
              <a:rPr lang="en-US" dirty="0"/>
              <a:t>:</a:t>
            </a:r>
          </a:p>
          <a:p>
            <a:pPr marL="742950" lvl="1" indent="-285750">
              <a:buFont typeface="+mj-lt"/>
              <a:buAutoNum type="arabicPeriod"/>
            </a:pPr>
            <a:r>
              <a:rPr lang="en-US" dirty="0" err="1"/>
              <a:t>Boshqaruvda</a:t>
            </a:r>
            <a:r>
              <a:rPr lang="en-US" dirty="0"/>
              <a:t> </a:t>
            </a:r>
            <a:r>
              <a:rPr lang="en-US" dirty="0" err="1"/>
              <a:t>turli</a:t>
            </a:r>
            <a:r>
              <a:rPr lang="en-US" dirty="0"/>
              <a:t> </a:t>
            </a:r>
            <a:r>
              <a:rPr lang="en-US" dirty="0" err="1"/>
              <a:t>guruhlarning</a:t>
            </a:r>
            <a:r>
              <a:rPr lang="en-US" dirty="0"/>
              <a:t> (</a:t>
            </a:r>
            <a:r>
              <a:rPr lang="en-US" dirty="0" err="1"/>
              <a:t>fakultet</a:t>
            </a:r>
            <a:r>
              <a:rPr lang="en-US" dirty="0"/>
              <a:t>, </a:t>
            </a:r>
            <a:r>
              <a:rPr lang="en-US" dirty="0" err="1"/>
              <a:t>studentlar</a:t>
            </a:r>
            <a:r>
              <a:rPr lang="en-US" dirty="0"/>
              <a:t>, </a:t>
            </a:r>
            <a:r>
              <a:rPr lang="en-US" dirty="0" err="1"/>
              <a:t>xodimlar</a:t>
            </a:r>
            <a:r>
              <a:rPr lang="en-US" dirty="0"/>
              <a:t>) </a:t>
            </a:r>
            <a:r>
              <a:rPr lang="en-US" dirty="0" err="1"/>
              <a:t>vakilligining</a:t>
            </a:r>
            <a:r>
              <a:rPr lang="en-US" dirty="0"/>
              <a:t> </a:t>
            </a:r>
            <a:r>
              <a:rPr lang="en-US" dirty="0" err="1"/>
              <a:t>ta'minlanishi</a:t>
            </a:r>
            <a:r>
              <a:rPr lang="en-US" dirty="0"/>
              <a:t> </a:t>
            </a:r>
            <a:r>
              <a:rPr lang="en-US" dirty="0" err="1"/>
              <a:t>zarur</a:t>
            </a:r>
            <a:r>
              <a:rPr lang="en-US" dirty="0"/>
              <a:t>.</a:t>
            </a:r>
          </a:p>
        </p:txBody>
      </p:sp>
    </p:spTree>
    <p:extLst>
      <p:ext uri="{BB962C8B-B14F-4D97-AF65-F5344CB8AC3E}">
        <p14:creationId xmlns:p14="http://schemas.microsoft.com/office/powerpoint/2010/main" val="5391503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C3EA4EA-604C-4E4E-B13C-F0AC8AEA47BB}"/>
              </a:ext>
            </a:extLst>
          </p:cNvPr>
          <p:cNvSpPr txBox="1">
            <a:spLocks/>
          </p:cNvSpPr>
          <p:nvPr/>
        </p:nvSpPr>
        <p:spPr>
          <a:xfrm>
            <a:off x="275556" y="527837"/>
            <a:ext cx="8229600" cy="73035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err="1">
                <a:latin typeface="Tahoma" panose="020B0604030504040204" pitchFamily="34" charset="0"/>
                <a:ea typeface="Tahoma" panose="020B0604030504040204" pitchFamily="34" charset="0"/>
                <a:cs typeface="Tahoma" panose="020B0604030504040204" pitchFamily="34" charset="0"/>
              </a:rPr>
              <a:t>Universitet</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boshqaruvi</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va</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jamiyat</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bilan</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aloqalaridagi</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qiyinchiliklar</a:t>
            </a:r>
            <a:endParaRPr lang="en-US" sz="2400" b="1" dirty="0">
              <a:latin typeface="Tahoma" panose="020B0604030504040204" pitchFamily="34" charset="0"/>
              <a:ea typeface="Tahoma" panose="020B0604030504040204" pitchFamily="34" charset="0"/>
              <a:cs typeface="Tahoma" panose="020B0604030504040204" pitchFamily="34" charset="0"/>
            </a:endParaRPr>
          </a:p>
        </p:txBody>
      </p:sp>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B6A27AE-CD6C-4FCD-A50C-F633B1E759DD}"/>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17E46914-34C8-4B21-8663-3B0BF48398B3}"/>
              </a:ext>
            </a:extLst>
          </p:cNvPr>
          <p:cNvPicPr>
            <a:picLocks noChangeAspect="1" noChangeArrowheads="1"/>
          </p:cNvPicPr>
          <p:nvPr/>
        </p:nvPicPr>
        <p:blipFill>
          <a:blip r:embed="rId3"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09984294-CEC6-44AB-AAA0-18B207FC67B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48251B02-D814-43E5-88AE-9404C1F3EE5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sp>
        <p:nvSpPr>
          <p:cNvPr id="10" name="TextBox 9">
            <a:extLst>
              <a:ext uri="{FF2B5EF4-FFF2-40B4-BE49-F238E27FC236}">
                <a16:creationId xmlns:a16="http://schemas.microsoft.com/office/drawing/2014/main" id="{2CDBA33D-C266-48E3-A162-B9AD486DF4FB}"/>
              </a:ext>
            </a:extLst>
          </p:cNvPr>
          <p:cNvSpPr txBox="1"/>
          <p:nvPr/>
        </p:nvSpPr>
        <p:spPr>
          <a:xfrm>
            <a:off x="166707" y="1258939"/>
            <a:ext cx="8810586" cy="3139321"/>
          </a:xfrm>
          <a:prstGeom prst="rect">
            <a:avLst/>
          </a:prstGeom>
          <a:noFill/>
        </p:spPr>
        <p:txBody>
          <a:bodyPr wrap="square">
            <a:spAutoFit/>
          </a:bodyPr>
          <a:lstStyle/>
          <a:p>
            <a:r>
              <a:rPr lang="en-US" b="1" dirty="0" err="1"/>
              <a:t>Tashqi</a:t>
            </a:r>
            <a:r>
              <a:rPr lang="en-US" b="1" dirty="0"/>
              <a:t> </a:t>
            </a:r>
            <a:r>
              <a:rPr lang="en-US" b="1" dirty="0" err="1"/>
              <a:t>qiyinchiliklar</a:t>
            </a:r>
            <a:r>
              <a:rPr lang="en-US" dirty="0"/>
              <a:t>:</a:t>
            </a:r>
          </a:p>
          <a:p>
            <a:pPr>
              <a:buFont typeface="+mj-lt"/>
              <a:buAutoNum type="arabicPeriod"/>
            </a:pPr>
            <a:r>
              <a:rPr lang="en-US" b="1" dirty="0" err="1"/>
              <a:t>Hukumat</a:t>
            </a:r>
            <a:r>
              <a:rPr lang="en-US" b="1" dirty="0"/>
              <a:t> </a:t>
            </a:r>
            <a:r>
              <a:rPr lang="en-US" b="1" dirty="0" err="1"/>
              <a:t>siyosati</a:t>
            </a:r>
            <a:r>
              <a:rPr lang="en-US" dirty="0"/>
              <a:t>:</a:t>
            </a:r>
          </a:p>
          <a:p>
            <a:pPr marL="742950" lvl="1" indent="-285750">
              <a:buFont typeface="+mj-lt"/>
              <a:buAutoNum type="arabicPeriod"/>
            </a:pPr>
            <a:r>
              <a:rPr lang="en-US" dirty="0" err="1"/>
              <a:t>Hukumatning</a:t>
            </a:r>
            <a:r>
              <a:rPr lang="en-US" dirty="0"/>
              <a:t> </a:t>
            </a:r>
            <a:r>
              <a:rPr lang="en-US" dirty="0" err="1"/>
              <a:t>siyosatlari</a:t>
            </a:r>
            <a:r>
              <a:rPr lang="en-US" dirty="0"/>
              <a:t> </a:t>
            </a:r>
            <a:r>
              <a:rPr lang="en-US" dirty="0" err="1"/>
              <a:t>va</a:t>
            </a:r>
            <a:r>
              <a:rPr lang="en-US" dirty="0"/>
              <a:t> </a:t>
            </a:r>
            <a:r>
              <a:rPr lang="en-US" dirty="0" err="1"/>
              <a:t>moliyaviy</a:t>
            </a:r>
            <a:r>
              <a:rPr lang="en-US" dirty="0"/>
              <a:t> </a:t>
            </a:r>
            <a:r>
              <a:rPr lang="en-US" dirty="0" err="1"/>
              <a:t>cheklovlari</a:t>
            </a:r>
            <a:r>
              <a:rPr lang="en-US" dirty="0"/>
              <a:t> </a:t>
            </a:r>
            <a:r>
              <a:rPr lang="en-US" dirty="0" err="1"/>
              <a:t>universitetning</a:t>
            </a:r>
            <a:r>
              <a:rPr lang="en-US" dirty="0"/>
              <a:t> </a:t>
            </a:r>
            <a:r>
              <a:rPr lang="en-US" dirty="0" err="1"/>
              <a:t>mustaqilligini</a:t>
            </a:r>
            <a:r>
              <a:rPr lang="en-US" dirty="0"/>
              <a:t> </a:t>
            </a:r>
            <a:r>
              <a:rPr lang="en-US" dirty="0" err="1"/>
              <a:t>cheklashi</a:t>
            </a:r>
            <a:r>
              <a:rPr lang="en-US" dirty="0"/>
              <a:t> </a:t>
            </a:r>
            <a:r>
              <a:rPr lang="en-US" dirty="0" err="1"/>
              <a:t>mumkin</a:t>
            </a:r>
            <a:r>
              <a:rPr lang="en-US" dirty="0"/>
              <a:t>.</a:t>
            </a:r>
          </a:p>
          <a:p>
            <a:pPr>
              <a:buFont typeface="+mj-lt"/>
              <a:buAutoNum type="arabicPeriod"/>
            </a:pPr>
            <a:r>
              <a:rPr lang="en-US" b="1" dirty="0" err="1"/>
              <a:t>Jamoatchilik</a:t>
            </a:r>
            <a:r>
              <a:rPr lang="en-US" b="1" dirty="0"/>
              <a:t> </a:t>
            </a:r>
            <a:r>
              <a:rPr lang="en-US" b="1" dirty="0" err="1"/>
              <a:t>fikri</a:t>
            </a:r>
            <a:r>
              <a:rPr lang="en-US" dirty="0"/>
              <a:t>:</a:t>
            </a:r>
          </a:p>
          <a:p>
            <a:pPr marL="742950" lvl="1" indent="-285750">
              <a:buFont typeface="+mj-lt"/>
              <a:buAutoNum type="arabicPeriod"/>
            </a:pPr>
            <a:r>
              <a:rPr lang="en-US" dirty="0" err="1"/>
              <a:t>Universitetlar</a:t>
            </a:r>
            <a:r>
              <a:rPr lang="en-US" dirty="0"/>
              <a:t> </a:t>
            </a:r>
            <a:r>
              <a:rPr lang="en-US" dirty="0" err="1"/>
              <a:t>o'qish</a:t>
            </a:r>
            <a:r>
              <a:rPr lang="en-US" dirty="0"/>
              <a:t> </a:t>
            </a:r>
            <a:r>
              <a:rPr lang="en-US" dirty="0" err="1"/>
              <a:t>narxlarining</a:t>
            </a:r>
            <a:r>
              <a:rPr lang="en-US" dirty="0"/>
              <a:t> </a:t>
            </a:r>
            <a:r>
              <a:rPr lang="en-US" dirty="0" err="1"/>
              <a:t>yuqoriligi</a:t>
            </a:r>
            <a:r>
              <a:rPr lang="en-US" dirty="0"/>
              <a:t>, </a:t>
            </a:r>
            <a:r>
              <a:rPr lang="en-US" dirty="0" err="1"/>
              <a:t>elita</a:t>
            </a:r>
            <a:r>
              <a:rPr lang="en-US" dirty="0"/>
              <a:t> </a:t>
            </a:r>
            <a:r>
              <a:rPr lang="en-US" dirty="0" err="1"/>
              <a:t>tuzilmalarining</a:t>
            </a:r>
            <a:r>
              <a:rPr lang="en-US" dirty="0"/>
              <a:t> </a:t>
            </a:r>
            <a:r>
              <a:rPr lang="en-US" dirty="0" err="1"/>
              <a:t>mavjudligi</a:t>
            </a:r>
            <a:r>
              <a:rPr lang="en-US" dirty="0"/>
              <a:t> </a:t>
            </a:r>
            <a:r>
              <a:rPr lang="en-US" dirty="0" err="1"/>
              <a:t>yoki</a:t>
            </a:r>
            <a:r>
              <a:rPr lang="en-US" dirty="0"/>
              <a:t> </a:t>
            </a:r>
            <a:r>
              <a:rPr lang="en-US" dirty="0" err="1"/>
              <a:t>kam</a:t>
            </a:r>
            <a:r>
              <a:rPr lang="en-US" dirty="0"/>
              <a:t> </a:t>
            </a:r>
            <a:r>
              <a:rPr lang="en-US" dirty="0" err="1"/>
              <a:t>ta'minlangan</a:t>
            </a:r>
            <a:r>
              <a:rPr lang="en-US" dirty="0"/>
              <a:t> </a:t>
            </a:r>
            <a:r>
              <a:rPr lang="en-US" dirty="0" err="1"/>
              <a:t>guruhlarga</a:t>
            </a:r>
            <a:r>
              <a:rPr lang="en-US" dirty="0"/>
              <a:t> </a:t>
            </a:r>
            <a:r>
              <a:rPr lang="en-US" dirty="0" err="1"/>
              <a:t>nisbatan</a:t>
            </a:r>
            <a:r>
              <a:rPr lang="en-US" dirty="0"/>
              <a:t> </a:t>
            </a:r>
            <a:r>
              <a:rPr lang="en-US" dirty="0" err="1"/>
              <a:t>imkoniyatlarning</a:t>
            </a:r>
            <a:r>
              <a:rPr lang="en-US" dirty="0"/>
              <a:t> </a:t>
            </a:r>
            <a:r>
              <a:rPr lang="en-US" dirty="0" err="1"/>
              <a:t>cheklanganligi</a:t>
            </a:r>
            <a:r>
              <a:rPr lang="en-US" dirty="0"/>
              <a:t> </a:t>
            </a:r>
            <a:r>
              <a:rPr lang="en-US" dirty="0" err="1"/>
              <a:t>kabi</a:t>
            </a:r>
            <a:r>
              <a:rPr lang="en-US" dirty="0"/>
              <a:t> </a:t>
            </a:r>
            <a:r>
              <a:rPr lang="en-US" dirty="0" err="1"/>
              <a:t>tanqidlarga</a:t>
            </a:r>
            <a:r>
              <a:rPr lang="en-US" dirty="0"/>
              <a:t> </a:t>
            </a:r>
            <a:r>
              <a:rPr lang="en-US" dirty="0" err="1"/>
              <a:t>uchraydilar</a:t>
            </a:r>
            <a:r>
              <a:rPr lang="en-US" dirty="0"/>
              <a:t>.</a:t>
            </a:r>
          </a:p>
          <a:p>
            <a:pPr>
              <a:buFont typeface="+mj-lt"/>
              <a:buAutoNum type="arabicPeriod"/>
            </a:pPr>
            <a:r>
              <a:rPr lang="en-US" b="1" dirty="0" err="1"/>
              <a:t>Iqtisodiy</a:t>
            </a:r>
            <a:r>
              <a:rPr lang="en-US" b="1" dirty="0"/>
              <a:t> </a:t>
            </a:r>
            <a:r>
              <a:rPr lang="en-US" b="1" dirty="0" err="1"/>
              <a:t>cheklovlar</a:t>
            </a:r>
            <a:r>
              <a:rPr lang="en-US" dirty="0"/>
              <a:t>:</a:t>
            </a:r>
          </a:p>
          <a:p>
            <a:pPr marL="742950" lvl="1" indent="-285750">
              <a:buFont typeface="+mj-lt"/>
              <a:buAutoNum type="arabicPeriod"/>
            </a:pPr>
            <a:r>
              <a:rPr lang="en-US" dirty="0" err="1"/>
              <a:t>Iqtisodiy</a:t>
            </a:r>
            <a:r>
              <a:rPr lang="en-US" dirty="0"/>
              <a:t> </a:t>
            </a:r>
            <a:r>
              <a:rPr lang="en-US" dirty="0" err="1"/>
              <a:t>pasayish</a:t>
            </a:r>
            <a:r>
              <a:rPr lang="en-US" dirty="0"/>
              <a:t> </a:t>
            </a:r>
            <a:r>
              <a:rPr lang="en-US" dirty="0" err="1"/>
              <a:t>universitetning</a:t>
            </a:r>
            <a:r>
              <a:rPr lang="en-US" dirty="0"/>
              <a:t> </a:t>
            </a:r>
            <a:r>
              <a:rPr lang="en-US" dirty="0" err="1"/>
              <a:t>moliyaviy</a:t>
            </a:r>
            <a:r>
              <a:rPr lang="en-US" dirty="0"/>
              <a:t> </a:t>
            </a:r>
            <a:r>
              <a:rPr lang="en-US" dirty="0" err="1"/>
              <a:t>manbalarini</a:t>
            </a:r>
            <a:r>
              <a:rPr lang="en-US" dirty="0"/>
              <a:t> </a:t>
            </a:r>
            <a:r>
              <a:rPr lang="en-US" dirty="0" err="1"/>
              <a:t>kamaytirishi</a:t>
            </a:r>
            <a:r>
              <a:rPr lang="en-US" dirty="0"/>
              <a:t> </a:t>
            </a:r>
            <a:r>
              <a:rPr lang="en-US" dirty="0" err="1"/>
              <a:t>va</a:t>
            </a:r>
            <a:r>
              <a:rPr lang="en-US" dirty="0"/>
              <a:t> </a:t>
            </a:r>
            <a:r>
              <a:rPr lang="en-US" dirty="0" err="1"/>
              <a:t>tadqiqot</a:t>
            </a:r>
            <a:r>
              <a:rPr lang="en-US" dirty="0"/>
              <a:t> </a:t>
            </a:r>
            <a:r>
              <a:rPr lang="en-US" dirty="0" err="1"/>
              <a:t>va</a:t>
            </a:r>
            <a:r>
              <a:rPr lang="en-US" dirty="0"/>
              <a:t> </a:t>
            </a:r>
            <a:r>
              <a:rPr lang="en-US" dirty="0" err="1"/>
              <a:t>ta'lim</a:t>
            </a:r>
            <a:r>
              <a:rPr lang="en-US" dirty="0"/>
              <a:t> </a:t>
            </a:r>
            <a:r>
              <a:rPr lang="en-US" dirty="0" err="1"/>
              <a:t>sifatiga</a:t>
            </a:r>
            <a:r>
              <a:rPr lang="en-US" dirty="0"/>
              <a:t> </a:t>
            </a:r>
            <a:r>
              <a:rPr lang="en-US" dirty="0" err="1"/>
              <a:t>salbiy</a:t>
            </a:r>
            <a:r>
              <a:rPr lang="en-US" dirty="0"/>
              <a:t> </a:t>
            </a:r>
            <a:r>
              <a:rPr lang="en-US" dirty="0" err="1"/>
              <a:t>ta'sir</a:t>
            </a:r>
            <a:r>
              <a:rPr lang="en-US" dirty="0"/>
              <a:t> </a:t>
            </a:r>
            <a:r>
              <a:rPr lang="en-US" dirty="0" err="1"/>
              <a:t>ko'rsatishi</a:t>
            </a:r>
            <a:r>
              <a:rPr lang="en-US" dirty="0"/>
              <a:t> </a:t>
            </a:r>
            <a:r>
              <a:rPr lang="en-US" dirty="0" err="1"/>
              <a:t>mumkin</a:t>
            </a:r>
            <a:r>
              <a:rPr lang="en-US" dirty="0"/>
              <a:t>.</a:t>
            </a:r>
          </a:p>
        </p:txBody>
      </p:sp>
    </p:spTree>
    <p:extLst>
      <p:ext uri="{BB962C8B-B14F-4D97-AF65-F5344CB8AC3E}">
        <p14:creationId xmlns:p14="http://schemas.microsoft.com/office/powerpoint/2010/main" val="41062607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C3EA4EA-604C-4E4E-B13C-F0AC8AEA47BB}"/>
              </a:ext>
            </a:extLst>
          </p:cNvPr>
          <p:cNvSpPr txBox="1">
            <a:spLocks/>
          </p:cNvSpPr>
          <p:nvPr/>
        </p:nvSpPr>
        <p:spPr>
          <a:xfrm>
            <a:off x="275556" y="527837"/>
            <a:ext cx="8229600" cy="73035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err="1">
                <a:latin typeface="Tahoma" panose="020B0604030504040204" pitchFamily="34" charset="0"/>
                <a:ea typeface="Tahoma" panose="020B0604030504040204" pitchFamily="34" charset="0"/>
                <a:cs typeface="Tahoma" panose="020B0604030504040204" pitchFamily="34" charset="0"/>
              </a:rPr>
              <a:t>Universitet</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boshqaruvi</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va</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jamiyat</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bilan</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aloqalarni</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yaxshilash</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strategiyalari</a:t>
            </a:r>
            <a:endParaRPr lang="en-US" sz="2400" b="1" dirty="0">
              <a:latin typeface="Tahoma" panose="020B0604030504040204" pitchFamily="34" charset="0"/>
              <a:ea typeface="Tahoma" panose="020B0604030504040204" pitchFamily="34" charset="0"/>
              <a:cs typeface="Tahoma" panose="020B0604030504040204" pitchFamily="34" charset="0"/>
            </a:endParaRPr>
          </a:p>
        </p:txBody>
      </p:sp>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B6A27AE-CD6C-4FCD-A50C-F633B1E759DD}"/>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17E46914-34C8-4B21-8663-3B0BF48398B3}"/>
              </a:ext>
            </a:extLst>
          </p:cNvPr>
          <p:cNvPicPr>
            <a:picLocks noChangeAspect="1" noChangeArrowheads="1"/>
          </p:cNvPicPr>
          <p:nvPr/>
        </p:nvPicPr>
        <p:blipFill>
          <a:blip r:embed="rId3"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09984294-CEC6-44AB-AAA0-18B207FC67B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48251B02-D814-43E5-88AE-9404C1F3EE5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sp>
        <p:nvSpPr>
          <p:cNvPr id="10" name="TextBox 9">
            <a:extLst>
              <a:ext uri="{FF2B5EF4-FFF2-40B4-BE49-F238E27FC236}">
                <a16:creationId xmlns:a16="http://schemas.microsoft.com/office/drawing/2014/main" id="{2CDBA33D-C266-48E3-A162-B9AD486DF4FB}"/>
              </a:ext>
            </a:extLst>
          </p:cNvPr>
          <p:cNvSpPr txBox="1"/>
          <p:nvPr/>
        </p:nvSpPr>
        <p:spPr>
          <a:xfrm>
            <a:off x="166706" y="1139768"/>
            <a:ext cx="8977293" cy="3970318"/>
          </a:xfrm>
          <a:prstGeom prst="rect">
            <a:avLst/>
          </a:prstGeom>
          <a:noFill/>
        </p:spPr>
        <p:txBody>
          <a:bodyPr wrap="square">
            <a:spAutoFit/>
          </a:bodyPr>
          <a:lstStyle/>
          <a:p>
            <a:r>
              <a:rPr lang="en-US" b="1" dirty="0" err="1"/>
              <a:t>Shaffoflikni</a:t>
            </a:r>
            <a:r>
              <a:rPr lang="en-US" b="1" dirty="0"/>
              <a:t> </a:t>
            </a:r>
            <a:r>
              <a:rPr lang="en-US" b="1" dirty="0" err="1"/>
              <a:t>kuchaytirish</a:t>
            </a:r>
            <a:r>
              <a:rPr lang="en-US" b="1" dirty="0"/>
              <a:t>:</a:t>
            </a:r>
          </a:p>
          <a:p>
            <a:r>
              <a:rPr lang="en-US" i="1" dirty="0" err="1">
                <a:solidFill>
                  <a:schemeClr val="tx2">
                    <a:lumMod val="75000"/>
                  </a:schemeClr>
                </a:solidFill>
              </a:rPr>
              <a:t>Universitetlar</a:t>
            </a:r>
            <a:r>
              <a:rPr lang="en-US" i="1" dirty="0">
                <a:solidFill>
                  <a:schemeClr val="tx2">
                    <a:lumMod val="75000"/>
                  </a:schemeClr>
                </a:solidFill>
              </a:rPr>
              <a:t> </a:t>
            </a:r>
            <a:r>
              <a:rPr lang="en-US" i="1" dirty="0" err="1">
                <a:solidFill>
                  <a:schemeClr val="tx2">
                    <a:lumMod val="75000"/>
                  </a:schemeClr>
                </a:solidFill>
              </a:rPr>
              <a:t>qarorlar</a:t>
            </a:r>
            <a:r>
              <a:rPr lang="en-US" i="1" dirty="0">
                <a:solidFill>
                  <a:schemeClr val="tx2">
                    <a:lumMod val="75000"/>
                  </a:schemeClr>
                </a:solidFill>
              </a:rPr>
              <a:t> </a:t>
            </a:r>
            <a:r>
              <a:rPr lang="en-US" i="1" dirty="0" err="1">
                <a:solidFill>
                  <a:schemeClr val="tx2">
                    <a:lumMod val="75000"/>
                  </a:schemeClr>
                </a:solidFill>
              </a:rPr>
              <a:t>qabul</a:t>
            </a:r>
            <a:r>
              <a:rPr lang="en-US" i="1" dirty="0">
                <a:solidFill>
                  <a:schemeClr val="tx2">
                    <a:lumMod val="75000"/>
                  </a:schemeClr>
                </a:solidFill>
              </a:rPr>
              <a:t> </a:t>
            </a:r>
            <a:r>
              <a:rPr lang="en-US" i="1" dirty="0" err="1">
                <a:solidFill>
                  <a:schemeClr val="tx2">
                    <a:lumMod val="75000"/>
                  </a:schemeClr>
                </a:solidFill>
              </a:rPr>
              <a:t>qilish</a:t>
            </a:r>
            <a:r>
              <a:rPr lang="en-US" i="1" dirty="0">
                <a:solidFill>
                  <a:schemeClr val="tx2">
                    <a:lumMod val="75000"/>
                  </a:schemeClr>
                </a:solidFill>
              </a:rPr>
              <a:t> </a:t>
            </a:r>
            <a:r>
              <a:rPr lang="en-US" i="1" dirty="0" err="1">
                <a:solidFill>
                  <a:schemeClr val="tx2">
                    <a:lumMod val="75000"/>
                  </a:schemeClr>
                </a:solidFill>
              </a:rPr>
              <a:t>va</a:t>
            </a:r>
            <a:r>
              <a:rPr lang="en-US" i="1" dirty="0">
                <a:solidFill>
                  <a:schemeClr val="tx2">
                    <a:lumMod val="75000"/>
                  </a:schemeClr>
                </a:solidFill>
              </a:rPr>
              <a:t> </a:t>
            </a:r>
            <a:r>
              <a:rPr lang="en-US" i="1" dirty="0" err="1">
                <a:solidFill>
                  <a:schemeClr val="tx2">
                    <a:lumMod val="75000"/>
                  </a:schemeClr>
                </a:solidFill>
              </a:rPr>
              <a:t>moliyaviy</a:t>
            </a:r>
            <a:r>
              <a:rPr lang="en-US" i="1" dirty="0">
                <a:solidFill>
                  <a:schemeClr val="tx2">
                    <a:lumMod val="75000"/>
                  </a:schemeClr>
                </a:solidFill>
              </a:rPr>
              <a:t> </a:t>
            </a:r>
            <a:r>
              <a:rPr lang="en-US" i="1" dirty="0" err="1">
                <a:solidFill>
                  <a:schemeClr val="tx2">
                    <a:lumMod val="75000"/>
                  </a:schemeClr>
                </a:solidFill>
              </a:rPr>
              <a:t>boshqaruvda</a:t>
            </a:r>
            <a:r>
              <a:rPr lang="en-US" i="1" dirty="0">
                <a:solidFill>
                  <a:schemeClr val="tx2">
                    <a:lumMod val="75000"/>
                  </a:schemeClr>
                </a:solidFill>
              </a:rPr>
              <a:t> </a:t>
            </a:r>
            <a:r>
              <a:rPr lang="en-US" i="1" dirty="0" err="1">
                <a:solidFill>
                  <a:schemeClr val="tx2">
                    <a:lumMod val="75000"/>
                  </a:schemeClr>
                </a:solidFill>
              </a:rPr>
              <a:t>shaffoflikni</a:t>
            </a:r>
            <a:r>
              <a:rPr lang="en-US" i="1" dirty="0">
                <a:solidFill>
                  <a:schemeClr val="tx2">
                    <a:lumMod val="75000"/>
                  </a:schemeClr>
                </a:solidFill>
              </a:rPr>
              <a:t> </a:t>
            </a:r>
            <a:r>
              <a:rPr lang="en-US" i="1" dirty="0" err="1">
                <a:solidFill>
                  <a:schemeClr val="tx2">
                    <a:lumMod val="75000"/>
                  </a:schemeClr>
                </a:solidFill>
              </a:rPr>
              <a:t>ta'minlashi</a:t>
            </a:r>
            <a:r>
              <a:rPr lang="en-US" i="1" dirty="0">
                <a:solidFill>
                  <a:schemeClr val="tx2">
                    <a:lumMod val="75000"/>
                  </a:schemeClr>
                </a:solidFill>
              </a:rPr>
              <a:t> </a:t>
            </a:r>
            <a:r>
              <a:rPr lang="en-US" i="1" dirty="0" err="1">
                <a:solidFill>
                  <a:schemeClr val="tx2">
                    <a:lumMod val="75000"/>
                  </a:schemeClr>
                </a:solidFill>
              </a:rPr>
              <a:t>kerak</a:t>
            </a:r>
            <a:r>
              <a:rPr lang="en-US" i="1" dirty="0">
                <a:solidFill>
                  <a:schemeClr val="tx2">
                    <a:lumMod val="75000"/>
                  </a:schemeClr>
                </a:solidFill>
              </a:rPr>
              <a:t>.</a:t>
            </a:r>
          </a:p>
          <a:p>
            <a:endParaRPr lang="en-US" dirty="0"/>
          </a:p>
          <a:p>
            <a:r>
              <a:rPr lang="en-US" b="1" dirty="0" err="1"/>
              <a:t>Jamiyat</a:t>
            </a:r>
            <a:r>
              <a:rPr lang="en-US" b="1" dirty="0"/>
              <a:t> </a:t>
            </a:r>
            <a:r>
              <a:rPr lang="en-US" b="1" dirty="0" err="1"/>
              <a:t>ishtirokini</a:t>
            </a:r>
            <a:r>
              <a:rPr lang="en-US" b="1" dirty="0"/>
              <a:t> </a:t>
            </a:r>
            <a:r>
              <a:rPr lang="en-US" b="1" dirty="0" err="1"/>
              <a:t>rag'batlantirish</a:t>
            </a:r>
            <a:r>
              <a:rPr lang="en-US" b="1" dirty="0"/>
              <a:t>:</a:t>
            </a:r>
          </a:p>
          <a:p>
            <a:r>
              <a:rPr lang="en-US" i="1" dirty="0" err="1">
                <a:solidFill>
                  <a:schemeClr val="tx2">
                    <a:lumMod val="75000"/>
                  </a:schemeClr>
                </a:solidFill>
              </a:rPr>
              <a:t>Universitetlar</a:t>
            </a:r>
            <a:r>
              <a:rPr lang="en-US" i="1" dirty="0">
                <a:solidFill>
                  <a:schemeClr val="tx2">
                    <a:lumMod val="75000"/>
                  </a:schemeClr>
                </a:solidFill>
              </a:rPr>
              <a:t> </a:t>
            </a:r>
            <a:r>
              <a:rPr lang="en-US" i="1" dirty="0" err="1">
                <a:solidFill>
                  <a:schemeClr val="tx2">
                    <a:lumMod val="75000"/>
                  </a:schemeClr>
                </a:solidFill>
              </a:rPr>
              <a:t>jamiyat</a:t>
            </a:r>
            <a:r>
              <a:rPr lang="en-US" i="1" dirty="0">
                <a:solidFill>
                  <a:schemeClr val="tx2">
                    <a:lumMod val="75000"/>
                  </a:schemeClr>
                </a:solidFill>
              </a:rPr>
              <a:t>, </a:t>
            </a:r>
            <a:r>
              <a:rPr lang="en-US" i="1" dirty="0" err="1">
                <a:solidFill>
                  <a:schemeClr val="tx2">
                    <a:lumMod val="75000"/>
                  </a:schemeClr>
                </a:solidFill>
              </a:rPr>
              <a:t>biznes</a:t>
            </a:r>
            <a:r>
              <a:rPr lang="en-US" i="1" dirty="0">
                <a:solidFill>
                  <a:schemeClr val="tx2">
                    <a:lumMod val="75000"/>
                  </a:schemeClr>
                </a:solidFill>
              </a:rPr>
              <a:t> </a:t>
            </a:r>
            <a:r>
              <a:rPr lang="en-US" i="1" dirty="0" err="1">
                <a:solidFill>
                  <a:schemeClr val="tx2">
                    <a:lumMod val="75000"/>
                  </a:schemeClr>
                </a:solidFill>
              </a:rPr>
              <a:t>va</a:t>
            </a:r>
            <a:r>
              <a:rPr lang="en-US" i="1" dirty="0">
                <a:solidFill>
                  <a:schemeClr val="tx2">
                    <a:lumMod val="75000"/>
                  </a:schemeClr>
                </a:solidFill>
              </a:rPr>
              <a:t> </a:t>
            </a:r>
            <a:r>
              <a:rPr lang="en-US" i="1" dirty="0" err="1">
                <a:solidFill>
                  <a:schemeClr val="tx2">
                    <a:lumMod val="75000"/>
                  </a:schemeClr>
                </a:solidFill>
              </a:rPr>
              <a:t>hukumat</a:t>
            </a:r>
            <a:r>
              <a:rPr lang="en-US" i="1" dirty="0">
                <a:solidFill>
                  <a:schemeClr val="tx2">
                    <a:lumMod val="75000"/>
                  </a:schemeClr>
                </a:solidFill>
              </a:rPr>
              <a:t> </a:t>
            </a:r>
            <a:r>
              <a:rPr lang="en-US" i="1" dirty="0" err="1">
                <a:solidFill>
                  <a:schemeClr val="tx2">
                    <a:lumMod val="75000"/>
                  </a:schemeClr>
                </a:solidFill>
              </a:rPr>
              <a:t>bilan</a:t>
            </a:r>
            <a:r>
              <a:rPr lang="en-US" i="1" dirty="0">
                <a:solidFill>
                  <a:schemeClr val="tx2">
                    <a:lumMod val="75000"/>
                  </a:schemeClr>
                </a:solidFill>
              </a:rPr>
              <a:t> </a:t>
            </a:r>
            <a:r>
              <a:rPr lang="en-US" i="1" dirty="0" err="1">
                <a:solidFill>
                  <a:schemeClr val="tx2">
                    <a:lumMod val="75000"/>
                  </a:schemeClr>
                </a:solidFill>
              </a:rPr>
              <a:t>hamkorlikni</a:t>
            </a:r>
            <a:r>
              <a:rPr lang="en-US" i="1" dirty="0">
                <a:solidFill>
                  <a:schemeClr val="tx2">
                    <a:lumMod val="75000"/>
                  </a:schemeClr>
                </a:solidFill>
              </a:rPr>
              <a:t> </a:t>
            </a:r>
            <a:r>
              <a:rPr lang="en-US" i="1" dirty="0" err="1">
                <a:solidFill>
                  <a:schemeClr val="tx2">
                    <a:lumMod val="75000"/>
                  </a:schemeClr>
                </a:solidFill>
              </a:rPr>
              <a:t>kuchaytirishlari</a:t>
            </a:r>
            <a:r>
              <a:rPr lang="en-US" i="1" dirty="0">
                <a:solidFill>
                  <a:schemeClr val="tx2">
                    <a:lumMod val="75000"/>
                  </a:schemeClr>
                </a:solidFill>
              </a:rPr>
              <a:t> </a:t>
            </a:r>
            <a:r>
              <a:rPr lang="en-US" i="1" dirty="0" err="1">
                <a:solidFill>
                  <a:schemeClr val="tx2">
                    <a:lumMod val="75000"/>
                  </a:schemeClr>
                </a:solidFill>
              </a:rPr>
              <a:t>va</a:t>
            </a:r>
            <a:r>
              <a:rPr lang="en-US" i="1" dirty="0">
                <a:solidFill>
                  <a:schemeClr val="tx2">
                    <a:lumMod val="75000"/>
                  </a:schemeClr>
                </a:solidFill>
              </a:rPr>
              <a:t> </a:t>
            </a:r>
            <a:r>
              <a:rPr lang="en-US" i="1" dirty="0" err="1">
                <a:solidFill>
                  <a:schemeClr val="tx2">
                    <a:lumMod val="75000"/>
                  </a:schemeClr>
                </a:solidFill>
              </a:rPr>
              <a:t>universitet</a:t>
            </a:r>
            <a:r>
              <a:rPr lang="en-US" i="1" dirty="0">
                <a:solidFill>
                  <a:schemeClr val="tx2">
                    <a:lumMod val="75000"/>
                  </a:schemeClr>
                </a:solidFill>
              </a:rPr>
              <a:t> </a:t>
            </a:r>
            <a:r>
              <a:rPr lang="en-US" i="1" dirty="0" err="1">
                <a:solidFill>
                  <a:schemeClr val="tx2">
                    <a:lumMod val="75000"/>
                  </a:schemeClr>
                </a:solidFill>
              </a:rPr>
              <a:t>dasturlarining</a:t>
            </a:r>
            <a:r>
              <a:rPr lang="en-US" i="1" dirty="0">
                <a:solidFill>
                  <a:schemeClr val="tx2">
                    <a:lumMod val="75000"/>
                  </a:schemeClr>
                </a:solidFill>
              </a:rPr>
              <a:t> </a:t>
            </a:r>
            <a:r>
              <a:rPr lang="en-US" i="1" dirty="0" err="1">
                <a:solidFill>
                  <a:schemeClr val="tx2">
                    <a:lumMod val="75000"/>
                  </a:schemeClr>
                </a:solidFill>
              </a:rPr>
              <a:t>jamiyatga</a:t>
            </a:r>
            <a:r>
              <a:rPr lang="en-US" i="1" dirty="0">
                <a:solidFill>
                  <a:schemeClr val="tx2">
                    <a:lumMod val="75000"/>
                  </a:schemeClr>
                </a:solidFill>
              </a:rPr>
              <a:t> </a:t>
            </a:r>
            <a:r>
              <a:rPr lang="en-US" i="1" dirty="0" err="1">
                <a:solidFill>
                  <a:schemeClr val="tx2">
                    <a:lumMod val="75000"/>
                  </a:schemeClr>
                </a:solidFill>
              </a:rPr>
              <a:t>ta'sirini</a:t>
            </a:r>
            <a:r>
              <a:rPr lang="en-US" i="1" dirty="0">
                <a:solidFill>
                  <a:schemeClr val="tx2">
                    <a:lumMod val="75000"/>
                  </a:schemeClr>
                </a:solidFill>
              </a:rPr>
              <a:t> </a:t>
            </a:r>
            <a:r>
              <a:rPr lang="en-US" i="1" dirty="0" err="1">
                <a:solidFill>
                  <a:schemeClr val="tx2">
                    <a:lumMod val="75000"/>
                  </a:schemeClr>
                </a:solidFill>
              </a:rPr>
              <a:t>oshirishlari</a:t>
            </a:r>
            <a:r>
              <a:rPr lang="en-US" i="1" dirty="0">
                <a:solidFill>
                  <a:schemeClr val="tx2">
                    <a:lumMod val="75000"/>
                  </a:schemeClr>
                </a:solidFill>
              </a:rPr>
              <a:t> </a:t>
            </a:r>
            <a:r>
              <a:rPr lang="en-US" i="1" dirty="0" err="1">
                <a:solidFill>
                  <a:schemeClr val="tx2">
                    <a:lumMod val="75000"/>
                  </a:schemeClr>
                </a:solidFill>
              </a:rPr>
              <a:t>kerak</a:t>
            </a:r>
            <a:r>
              <a:rPr lang="en-US" i="1" dirty="0">
                <a:solidFill>
                  <a:schemeClr val="tx2">
                    <a:lumMod val="75000"/>
                  </a:schemeClr>
                </a:solidFill>
              </a:rPr>
              <a:t>.</a:t>
            </a:r>
          </a:p>
          <a:p>
            <a:endParaRPr lang="en-US" i="1" dirty="0">
              <a:solidFill>
                <a:schemeClr val="tx2">
                  <a:lumMod val="75000"/>
                </a:schemeClr>
              </a:solidFill>
            </a:endParaRPr>
          </a:p>
          <a:p>
            <a:r>
              <a:rPr lang="en-US" b="1" dirty="0" err="1"/>
              <a:t>Mustahkam</a:t>
            </a:r>
            <a:r>
              <a:rPr lang="en-US" b="1" dirty="0"/>
              <a:t> </a:t>
            </a:r>
            <a:r>
              <a:rPr lang="en-US" b="1" dirty="0" err="1"/>
              <a:t>hamkorliklarni</a:t>
            </a:r>
            <a:r>
              <a:rPr lang="en-US" b="1" dirty="0"/>
              <a:t> </a:t>
            </a:r>
            <a:r>
              <a:rPr lang="en-US" b="1" dirty="0" err="1"/>
              <a:t>o'rnatish</a:t>
            </a:r>
            <a:r>
              <a:rPr lang="en-US" b="1" dirty="0"/>
              <a:t>:</a:t>
            </a:r>
          </a:p>
          <a:p>
            <a:r>
              <a:rPr lang="en-US" i="1" dirty="0" err="1">
                <a:solidFill>
                  <a:schemeClr val="tx2">
                    <a:lumMod val="75000"/>
                  </a:schemeClr>
                </a:solidFill>
              </a:rPr>
              <a:t>Universitetlar</a:t>
            </a:r>
            <a:r>
              <a:rPr lang="en-US" i="1" dirty="0">
                <a:solidFill>
                  <a:schemeClr val="tx2">
                    <a:lumMod val="75000"/>
                  </a:schemeClr>
                </a:solidFill>
              </a:rPr>
              <a:t> </a:t>
            </a:r>
            <a:r>
              <a:rPr lang="en-US" i="1" dirty="0" err="1">
                <a:solidFill>
                  <a:schemeClr val="tx2">
                    <a:lumMod val="75000"/>
                  </a:schemeClr>
                </a:solidFill>
              </a:rPr>
              <a:t>sanoat</a:t>
            </a:r>
            <a:r>
              <a:rPr lang="en-US" i="1" dirty="0">
                <a:solidFill>
                  <a:schemeClr val="tx2">
                    <a:lumMod val="75000"/>
                  </a:schemeClr>
                </a:solidFill>
              </a:rPr>
              <a:t>, </a:t>
            </a:r>
            <a:r>
              <a:rPr lang="en-US" i="1" dirty="0" err="1">
                <a:solidFill>
                  <a:schemeClr val="tx2">
                    <a:lumMod val="75000"/>
                  </a:schemeClr>
                </a:solidFill>
              </a:rPr>
              <a:t>NGOlar</a:t>
            </a:r>
            <a:r>
              <a:rPr lang="en-US" i="1" dirty="0">
                <a:solidFill>
                  <a:schemeClr val="tx2">
                    <a:lumMod val="75000"/>
                  </a:schemeClr>
                </a:solidFill>
              </a:rPr>
              <a:t> </a:t>
            </a:r>
            <a:r>
              <a:rPr lang="en-US" i="1" dirty="0" err="1">
                <a:solidFill>
                  <a:schemeClr val="tx2">
                    <a:lumMod val="75000"/>
                  </a:schemeClr>
                </a:solidFill>
              </a:rPr>
              <a:t>va</a:t>
            </a:r>
            <a:r>
              <a:rPr lang="en-US" i="1" dirty="0">
                <a:solidFill>
                  <a:schemeClr val="tx2">
                    <a:lumMod val="75000"/>
                  </a:schemeClr>
                </a:solidFill>
              </a:rPr>
              <a:t> </a:t>
            </a:r>
            <a:r>
              <a:rPr lang="en-US" i="1" dirty="0" err="1">
                <a:solidFill>
                  <a:schemeClr val="tx2">
                    <a:lumMod val="75000"/>
                  </a:schemeClr>
                </a:solidFill>
              </a:rPr>
              <a:t>hukumat</a:t>
            </a:r>
            <a:r>
              <a:rPr lang="en-US" i="1" dirty="0">
                <a:solidFill>
                  <a:schemeClr val="tx2">
                    <a:lumMod val="75000"/>
                  </a:schemeClr>
                </a:solidFill>
              </a:rPr>
              <a:t> </a:t>
            </a:r>
            <a:r>
              <a:rPr lang="en-US" i="1" dirty="0" err="1">
                <a:solidFill>
                  <a:schemeClr val="tx2">
                    <a:lumMod val="75000"/>
                  </a:schemeClr>
                </a:solidFill>
              </a:rPr>
              <a:t>bilan</a:t>
            </a:r>
            <a:r>
              <a:rPr lang="en-US" i="1" dirty="0">
                <a:solidFill>
                  <a:schemeClr val="tx2">
                    <a:lumMod val="75000"/>
                  </a:schemeClr>
                </a:solidFill>
              </a:rPr>
              <a:t> </a:t>
            </a:r>
            <a:r>
              <a:rPr lang="en-US" i="1" dirty="0" err="1">
                <a:solidFill>
                  <a:schemeClr val="tx2">
                    <a:lumMod val="75000"/>
                  </a:schemeClr>
                </a:solidFill>
              </a:rPr>
              <a:t>hamkorlikni</a:t>
            </a:r>
            <a:r>
              <a:rPr lang="en-US" i="1" dirty="0">
                <a:solidFill>
                  <a:schemeClr val="tx2">
                    <a:lumMod val="75000"/>
                  </a:schemeClr>
                </a:solidFill>
              </a:rPr>
              <a:t> </a:t>
            </a:r>
            <a:r>
              <a:rPr lang="en-US" i="1" dirty="0" err="1">
                <a:solidFill>
                  <a:schemeClr val="tx2">
                    <a:lumMod val="75000"/>
                  </a:schemeClr>
                </a:solidFill>
              </a:rPr>
              <a:t>rivojlantirib</a:t>
            </a:r>
            <a:r>
              <a:rPr lang="en-US" i="1" dirty="0">
                <a:solidFill>
                  <a:schemeClr val="tx2">
                    <a:lumMod val="75000"/>
                  </a:schemeClr>
                </a:solidFill>
              </a:rPr>
              <a:t>, </a:t>
            </a:r>
            <a:r>
              <a:rPr lang="en-US" i="1" dirty="0" err="1">
                <a:solidFill>
                  <a:schemeClr val="tx2">
                    <a:lumMod val="75000"/>
                  </a:schemeClr>
                </a:solidFill>
              </a:rPr>
              <a:t>jamiyat</a:t>
            </a:r>
            <a:r>
              <a:rPr lang="en-US" i="1" dirty="0">
                <a:solidFill>
                  <a:schemeClr val="tx2">
                    <a:lumMod val="75000"/>
                  </a:schemeClr>
                </a:solidFill>
              </a:rPr>
              <a:t> </a:t>
            </a:r>
            <a:r>
              <a:rPr lang="en-US" i="1" dirty="0" err="1">
                <a:solidFill>
                  <a:schemeClr val="tx2">
                    <a:lumMod val="75000"/>
                  </a:schemeClr>
                </a:solidFill>
              </a:rPr>
              <a:t>ehtiyojlari</a:t>
            </a:r>
            <a:r>
              <a:rPr lang="en-US" i="1" dirty="0">
                <a:solidFill>
                  <a:schemeClr val="tx2">
                    <a:lumMod val="75000"/>
                  </a:schemeClr>
                </a:solidFill>
              </a:rPr>
              <a:t> </a:t>
            </a:r>
            <a:r>
              <a:rPr lang="en-US" i="1" dirty="0" err="1">
                <a:solidFill>
                  <a:schemeClr val="tx2">
                    <a:lumMod val="75000"/>
                  </a:schemeClr>
                </a:solidFill>
              </a:rPr>
              <a:t>va</a:t>
            </a:r>
            <a:r>
              <a:rPr lang="en-US" i="1" dirty="0">
                <a:solidFill>
                  <a:schemeClr val="tx2">
                    <a:lumMod val="75000"/>
                  </a:schemeClr>
                </a:solidFill>
              </a:rPr>
              <a:t> </a:t>
            </a:r>
            <a:r>
              <a:rPr lang="en-US" i="1" dirty="0" err="1">
                <a:solidFill>
                  <a:schemeClr val="tx2">
                    <a:lumMod val="75000"/>
                  </a:schemeClr>
                </a:solidFill>
              </a:rPr>
              <a:t>kutishlariga</a:t>
            </a:r>
            <a:r>
              <a:rPr lang="en-US" i="1" dirty="0">
                <a:solidFill>
                  <a:schemeClr val="tx2">
                    <a:lumMod val="75000"/>
                  </a:schemeClr>
                </a:solidFill>
              </a:rPr>
              <a:t> </a:t>
            </a:r>
            <a:r>
              <a:rPr lang="en-US" i="1" dirty="0" err="1">
                <a:solidFill>
                  <a:schemeClr val="tx2">
                    <a:lumMod val="75000"/>
                  </a:schemeClr>
                </a:solidFill>
              </a:rPr>
              <a:t>mos</a:t>
            </a:r>
            <a:r>
              <a:rPr lang="en-US" i="1" dirty="0">
                <a:solidFill>
                  <a:schemeClr val="tx2">
                    <a:lumMod val="75000"/>
                  </a:schemeClr>
                </a:solidFill>
              </a:rPr>
              <a:t> </a:t>
            </a:r>
            <a:r>
              <a:rPr lang="en-US" i="1" dirty="0" err="1">
                <a:solidFill>
                  <a:schemeClr val="tx2">
                    <a:lumMod val="75000"/>
                  </a:schemeClr>
                </a:solidFill>
              </a:rPr>
              <a:t>bo'lishi</a:t>
            </a:r>
            <a:r>
              <a:rPr lang="en-US" i="1" dirty="0">
                <a:solidFill>
                  <a:schemeClr val="tx2">
                    <a:lumMod val="75000"/>
                  </a:schemeClr>
                </a:solidFill>
              </a:rPr>
              <a:t> </a:t>
            </a:r>
            <a:r>
              <a:rPr lang="en-US" i="1" dirty="0" err="1">
                <a:solidFill>
                  <a:schemeClr val="tx2">
                    <a:lumMod val="75000"/>
                  </a:schemeClr>
                </a:solidFill>
              </a:rPr>
              <a:t>kerak</a:t>
            </a:r>
            <a:r>
              <a:rPr lang="en-US" i="1" dirty="0">
                <a:solidFill>
                  <a:schemeClr val="tx2">
                    <a:lumMod val="75000"/>
                  </a:schemeClr>
                </a:solidFill>
              </a:rPr>
              <a:t>.</a:t>
            </a:r>
          </a:p>
          <a:p>
            <a:endParaRPr lang="en-US" i="1" dirty="0">
              <a:solidFill>
                <a:schemeClr val="tx2">
                  <a:lumMod val="75000"/>
                </a:schemeClr>
              </a:solidFill>
            </a:endParaRPr>
          </a:p>
          <a:p>
            <a:r>
              <a:rPr lang="en-US" b="1" dirty="0" err="1"/>
              <a:t>Ijtimoiy</a:t>
            </a:r>
            <a:r>
              <a:rPr lang="en-US" b="1" dirty="0"/>
              <a:t> </a:t>
            </a:r>
            <a:r>
              <a:rPr lang="en-US" b="1" dirty="0" err="1"/>
              <a:t>mas'uliyatni</a:t>
            </a:r>
            <a:r>
              <a:rPr lang="en-US" b="1" dirty="0"/>
              <a:t> </a:t>
            </a:r>
            <a:r>
              <a:rPr lang="en-US" b="1" dirty="0" err="1"/>
              <a:t>targ'ib</a:t>
            </a:r>
            <a:r>
              <a:rPr lang="en-US" b="1" dirty="0"/>
              <a:t> </a:t>
            </a:r>
            <a:r>
              <a:rPr lang="en-US" b="1" dirty="0" err="1"/>
              <a:t>qilish</a:t>
            </a:r>
            <a:r>
              <a:rPr lang="en-US" b="1" dirty="0"/>
              <a:t>:</a:t>
            </a:r>
          </a:p>
          <a:p>
            <a:r>
              <a:rPr lang="en-US" i="1" dirty="0" err="1">
                <a:solidFill>
                  <a:schemeClr val="tx2">
                    <a:lumMod val="75000"/>
                  </a:schemeClr>
                </a:solidFill>
              </a:rPr>
              <a:t>Studentlar</a:t>
            </a:r>
            <a:r>
              <a:rPr lang="en-US" i="1" dirty="0">
                <a:solidFill>
                  <a:schemeClr val="tx2">
                    <a:lumMod val="75000"/>
                  </a:schemeClr>
                </a:solidFill>
              </a:rPr>
              <a:t>, </a:t>
            </a:r>
            <a:r>
              <a:rPr lang="en-US" i="1" dirty="0" err="1">
                <a:solidFill>
                  <a:schemeClr val="tx2">
                    <a:lumMod val="75000"/>
                  </a:schemeClr>
                </a:solidFill>
              </a:rPr>
              <a:t>fakultet</a:t>
            </a:r>
            <a:r>
              <a:rPr lang="en-US" i="1" dirty="0">
                <a:solidFill>
                  <a:schemeClr val="tx2">
                    <a:lumMod val="75000"/>
                  </a:schemeClr>
                </a:solidFill>
              </a:rPr>
              <a:t> </a:t>
            </a:r>
            <a:r>
              <a:rPr lang="en-US" i="1" dirty="0" err="1">
                <a:solidFill>
                  <a:schemeClr val="tx2">
                    <a:lumMod val="75000"/>
                  </a:schemeClr>
                </a:solidFill>
              </a:rPr>
              <a:t>va</a:t>
            </a:r>
            <a:r>
              <a:rPr lang="en-US" i="1" dirty="0">
                <a:solidFill>
                  <a:schemeClr val="tx2">
                    <a:lumMod val="75000"/>
                  </a:schemeClr>
                </a:solidFill>
              </a:rPr>
              <a:t> </a:t>
            </a:r>
            <a:r>
              <a:rPr lang="en-US" i="1" dirty="0" err="1">
                <a:solidFill>
                  <a:schemeClr val="tx2">
                    <a:lumMod val="75000"/>
                  </a:schemeClr>
                </a:solidFill>
              </a:rPr>
              <a:t>xodimlarni</a:t>
            </a:r>
            <a:r>
              <a:rPr lang="en-US" i="1" dirty="0">
                <a:solidFill>
                  <a:schemeClr val="tx2">
                    <a:lumMod val="75000"/>
                  </a:schemeClr>
                </a:solidFill>
              </a:rPr>
              <a:t> </a:t>
            </a:r>
            <a:r>
              <a:rPr lang="en-US" i="1" dirty="0" err="1">
                <a:solidFill>
                  <a:schemeClr val="tx2">
                    <a:lumMod val="75000"/>
                  </a:schemeClr>
                </a:solidFill>
              </a:rPr>
              <a:t>ijtimoiy</a:t>
            </a:r>
            <a:r>
              <a:rPr lang="en-US" i="1" dirty="0">
                <a:solidFill>
                  <a:schemeClr val="tx2">
                    <a:lumMod val="75000"/>
                  </a:schemeClr>
                </a:solidFill>
              </a:rPr>
              <a:t> </a:t>
            </a:r>
            <a:r>
              <a:rPr lang="en-US" i="1" dirty="0" err="1">
                <a:solidFill>
                  <a:schemeClr val="tx2">
                    <a:lumMod val="75000"/>
                  </a:schemeClr>
                </a:solidFill>
              </a:rPr>
              <a:t>mas'uliyatli</a:t>
            </a:r>
            <a:r>
              <a:rPr lang="en-US" i="1" dirty="0">
                <a:solidFill>
                  <a:schemeClr val="tx2">
                    <a:lumMod val="75000"/>
                  </a:schemeClr>
                </a:solidFill>
              </a:rPr>
              <a:t> </a:t>
            </a:r>
            <a:r>
              <a:rPr lang="en-US" i="1" dirty="0" err="1">
                <a:solidFill>
                  <a:schemeClr val="tx2">
                    <a:lumMod val="75000"/>
                  </a:schemeClr>
                </a:solidFill>
              </a:rPr>
              <a:t>amaliyotlarga</a:t>
            </a:r>
            <a:r>
              <a:rPr lang="en-US" i="1" dirty="0">
                <a:solidFill>
                  <a:schemeClr val="tx2">
                    <a:lumMod val="75000"/>
                  </a:schemeClr>
                </a:solidFill>
              </a:rPr>
              <a:t> </a:t>
            </a:r>
            <a:r>
              <a:rPr lang="en-US" i="1" dirty="0" err="1">
                <a:solidFill>
                  <a:schemeClr val="tx2">
                    <a:lumMod val="75000"/>
                  </a:schemeClr>
                </a:solidFill>
              </a:rPr>
              <a:t>ko'ngillilik</a:t>
            </a:r>
            <a:r>
              <a:rPr lang="en-US" i="1" dirty="0">
                <a:solidFill>
                  <a:schemeClr val="tx2">
                    <a:lumMod val="75000"/>
                  </a:schemeClr>
                </a:solidFill>
              </a:rPr>
              <a:t>, </a:t>
            </a:r>
            <a:r>
              <a:rPr lang="en-US" i="1" dirty="0" err="1">
                <a:solidFill>
                  <a:schemeClr val="tx2">
                    <a:lumMod val="75000"/>
                  </a:schemeClr>
                </a:solidFill>
              </a:rPr>
              <a:t>jamiyat</a:t>
            </a:r>
            <a:r>
              <a:rPr lang="en-US" i="1" dirty="0">
                <a:solidFill>
                  <a:schemeClr val="tx2">
                    <a:lumMod val="75000"/>
                  </a:schemeClr>
                </a:solidFill>
              </a:rPr>
              <a:t> </a:t>
            </a:r>
            <a:r>
              <a:rPr lang="en-US" i="1" dirty="0" err="1">
                <a:solidFill>
                  <a:schemeClr val="tx2">
                    <a:lumMod val="75000"/>
                  </a:schemeClr>
                </a:solidFill>
              </a:rPr>
              <a:t>loyihalari</a:t>
            </a:r>
            <a:r>
              <a:rPr lang="en-US" i="1" dirty="0">
                <a:solidFill>
                  <a:schemeClr val="tx2">
                    <a:lumMod val="75000"/>
                  </a:schemeClr>
                </a:solidFill>
              </a:rPr>
              <a:t> </a:t>
            </a:r>
            <a:r>
              <a:rPr lang="en-US" i="1" dirty="0" err="1">
                <a:solidFill>
                  <a:schemeClr val="tx2">
                    <a:lumMod val="75000"/>
                  </a:schemeClr>
                </a:solidFill>
              </a:rPr>
              <a:t>va</a:t>
            </a:r>
            <a:r>
              <a:rPr lang="en-US" i="1" dirty="0">
                <a:solidFill>
                  <a:schemeClr val="tx2">
                    <a:lumMod val="75000"/>
                  </a:schemeClr>
                </a:solidFill>
              </a:rPr>
              <a:t> </a:t>
            </a:r>
            <a:r>
              <a:rPr lang="en-US" i="1" dirty="0" err="1">
                <a:solidFill>
                  <a:schemeClr val="tx2">
                    <a:lumMod val="75000"/>
                  </a:schemeClr>
                </a:solidFill>
              </a:rPr>
              <a:t>barqarorlik</a:t>
            </a:r>
            <a:r>
              <a:rPr lang="en-US" i="1" dirty="0">
                <a:solidFill>
                  <a:schemeClr val="tx2">
                    <a:lumMod val="75000"/>
                  </a:schemeClr>
                </a:solidFill>
              </a:rPr>
              <a:t> </a:t>
            </a:r>
            <a:r>
              <a:rPr lang="en-US" i="1" dirty="0" err="1">
                <a:solidFill>
                  <a:schemeClr val="tx2">
                    <a:lumMod val="75000"/>
                  </a:schemeClr>
                </a:solidFill>
              </a:rPr>
              <a:t>tashabbuslari</a:t>
            </a:r>
            <a:r>
              <a:rPr lang="en-US" i="1" dirty="0">
                <a:solidFill>
                  <a:schemeClr val="tx2">
                    <a:lumMod val="75000"/>
                  </a:schemeClr>
                </a:solidFill>
              </a:rPr>
              <a:t> </a:t>
            </a:r>
            <a:r>
              <a:rPr lang="en-US" i="1" dirty="0" err="1">
                <a:solidFill>
                  <a:schemeClr val="tx2">
                    <a:lumMod val="75000"/>
                  </a:schemeClr>
                </a:solidFill>
              </a:rPr>
              <a:t>orqali</a:t>
            </a:r>
            <a:r>
              <a:rPr lang="en-US" i="1" dirty="0">
                <a:solidFill>
                  <a:schemeClr val="tx2">
                    <a:lumMod val="75000"/>
                  </a:schemeClr>
                </a:solidFill>
              </a:rPr>
              <a:t> </a:t>
            </a:r>
            <a:r>
              <a:rPr lang="en-US" i="1" dirty="0" err="1">
                <a:solidFill>
                  <a:schemeClr val="tx2">
                    <a:lumMod val="75000"/>
                  </a:schemeClr>
                </a:solidFill>
              </a:rPr>
              <a:t>jalb</a:t>
            </a:r>
            <a:r>
              <a:rPr lang="en-US" i="1" dirty="0">
                <a:solidFill>
                  <a:schemeClr val="tx2">
                    <a:lumMod val="75000"/>
                  </a:schemeClr>
                </a:solidFill>
              </a:rPr>
              <a:t> </a:t>
            </a:r>
            <a:r>
              <a:rPr lang="en-US" i="1" dirty="0" err="1">
                <a:solidFill>
                  <a:schemeClr val="tx2">
                    <a:lumMod val="75000"/>
                  </a:schemeClr>
                </a:solidFill>
              </a:rPr>
              <a:t>qilish</a:t>
            </a:r>
            <a:r>
              <a:rPr lang="en-US" i="1" dirty="0">
                <a:solidFill>
                  <a:schemeClr val="tx2">
                    <a:lumMod val="75000"/>
                  </a:schemeClr>
                </a:solidFill>
              </a:rPr>
              <a:t>.</a:t>
            </a:r>
          </a:p>
        </p:txBody>
      </p:sp>
    </p:spTree>
    <p:extLst>
      <p:ext uri="{BB962C8B-B14F-4D97-AF65-F5344CB8AC3E}">
        <p14:creationId xmlns:p14="http://schemas.microsoft.com/office/powerpoint/2010/main" val="24555912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C3EA4EA-604C-4E4E-B13C-F0AC8AEA47BB}"/>
              </a:ext>
            </a:extLst>
          </p:cNvPr>
          <p:cNvSpPr txBox="1">
            <a:spLocks/>
          </p:cNvSpPr>
          <p:nvPr/>
        </p:nvSpPr>
        <p:spPr>
          <a:xfrm>
            <a:off x="275556" y="527837"/>
            <a:ext cx="8229600" cy="73035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err="1">
                <a:latin typeface="Tahoma" panose="020B0604030504040204" pitchFamily="34" charset="0"/>
                <a:ea typeface="Tahoma" panose="020B0604030504040204" pitchFamily="34" charset="0"/>
                <a:cs typeface="Tahoma" panose="020B0604030504040204" pitchFamily="34" charset="0"/>
              </a:rPr>
              <a:t>Universitet</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boshqaruvi</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va</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jamiyat</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bilan</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aloqalarni</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yaxshilash</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strategiyalari</a:t>
            </a:r>
            <a:endParaRPr lang="en-US" sz="2400" b="1" dirty="0">
              <a:latin typeface="Tahoma" panose="020B0604030504040204" pitchFamily="34" charset="0"/>
              <a:ea typeface="Tahoma" panose="020B0604030504040204" pitchFamily="34" charset="0"/>
              <a:cs typeface="Tahoma" panose="020B0604030504040204" pitchFamily="34" charset="0"/>
            </a:endParaRPr>
          </a:p>
        </p:txBody>
      </p:sp>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B6A27AE-CD6C-4FCD-A50C-F633B1E759DD}"/>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17E46914-34C8-4B21-8663-3B0BF48398B3}"/>
              </a:ext>
            </a:extLst>
          </p:cNvPr>
          <p:cNvPicPr>
            <a:picLocks noChangeAspect="1" noChangeArrowheads="1"/>
          </p:cNvPicPr>
          <p:nvPr/>
        </p:nvPicPr>
        <p:blipFill>
          <a:blip r:embed="rId3"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09984294-CEC6-44AB-AAA0-18B207FC67B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48251B02-D814-43E5-88AE-9404C1F3EE5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sp>
        <p:nvSpPr>
          <p:cNvPr id="10" name="TextBox 9">
            <a:extLst>
              <a:ext uri="{FF2B5EF4-FFF2-40B4-BE49-F238E27FC236}">
                <a16:creationId xmlns:a16="http://schemas.microsoft.com/office/drawing/2014/main" id="{2CDBA33D-C266-48E3-A162-B9AD486DF4FB}"/>
              </a:ext>
            </a:extLst>
          </p:cNvPr>
          <p:cNvSpPr txBox="1"/>
          <p:nvPr/>
        </p:nvSpPr>
        <p:spPr>
          <a:xfrm>
            <a:off x="166706" y="1139768"/>
            <a:ext cx="8977293" cy="3970318"/>
          </a:xfrm>
          <a:prstGeom prst="rect">
            <a:avLst/>
          </a:prstGeom>
          <a:noFill/>
        </p:spPr>
        <p:txBody>
          <a:bodyPr wrap="square">
            <a:spAutoFit/>
          </a:bodyPr>
          <a:lstStyle/>
          <a:p>
            <a:r>
              <a:rPr lang="en-US" b="1" dirty="0" err="1"/>
              <a:t>Shaffoflikni</a:t>
            </a:r>
            <a:r>
              <a:rPr lang="en-US" b="1" dirty="0"/>
              <a:t> </a:t>
            </a:r>
            <a:r>
              <a:rPr lang="en-US" b="1" dirty="0" err="1"/>
              <a:t>kuchaytirish</a:t>
            </a:r>
            <a:r>
              <a:rPr lang="en-US" b="1" dirty="0"/>
              <a:t>:</a:t>
            </a:r>
          </a:p>
          <a:p>
            <a:r>
              <a:rPr lang="en-US" i="1" dirty="0" err="1">
                <a:solidFill>
                  <a:schemeClr val="tx2">
                    <a:lumMod val="75000"/>
                  </a:schemeClr>
                </a:solidFill>
              </a:rPr>
              <a:t>Universitetlar</a:t>
            </a:r>
            <a:r>
              <a:rPr lang="en-US" i="1" dirty="0">
                <a:solidFill>
                  <a:schemeClr val="tx2">
                    <a:lumMod val="75000"/>
                  </a:schemeClr>
                </a:solidFill>
              </a:rPr>
              <a:t> </a:t>
            </a:r>
            <a:r>
              <a:rPr lang="en-US" i="1" dirty="0" err="1">
                <a:solidFill>
                  <a:schemeClr val="tx2">
                    <a:lumMod val="75000"/>
                  </a:schemeClr>
                </a:solidFill>
              </a:rPr>
              <a:t>qarorlar</a:t>
            </a:r>
            <a:r>
              <a:rPr lang="en-US" i="1" dirty="0">
                <a:solidFill>
                  <a:schemeClr val="tx2">
                    <a:lumMod val="75000"/>
                  </a:schemeClr>
                </a:solidFill>
              </a:rPr>
              <a:t> </a:t>
            </a:r>
            <a:r>
              <a:rPr lang="en-US" i="1" dirty="0" err="1">
                <a:solidFill>
                  <a:schemeClr val="tx2">
                    <a:lumMod val="75000"/>
                  </a:schemeClr>
                </a:solidFill>
              </a:rPr>
              <a:t>qabul</a:t>
            </a:r>
            <a:r>
              <a:rPr lang="en-US" i="1" dirty="0">
                <a:solidFill>
                  <a:schemeClr val="tx2">
                    <a:lumMod val="75000"/>
                  </a:schemeClr>
                </a:solidFill>
              </a:rPr>
              <a:t> </a:t>
            </a:r>
            <a:r>
              <a:rPr lang="en-US" i="1" dirty="0" err="1">
                <a:solidFill>
                  <a:schemeClr val="tx2">
                    <a:lumMod val="75000"/>
                  </a:schemeClr>
                </a:solidFill>
              </a:rPr>
              <a:t>qilish</a:t>
            </a:r>
            <a:r>
              <a:rPr lang="en-US" i="1" dirty="0">
                <a:solidFill>
                  <a:schemeClr val="tx2">
                    <a:lumMod val="75000"/>
                  </a:schemeClr>
                </a:solidFill>
              </a:rPr>
              <a:t> </a:t>
            </a:r>
            <a:r>
              <a:rPr lang="en-US" i="1" dirty="0" err="1">
                <a:solidFill>
                  <a:schemeClr val="tx2">
                    <a:lumMod val="75000"/>
                  </a:schemeClr>
                </a:solidFill>
              </a:rPr>
              <a:t>va</a:t>
            </a:r>
            <a:r>
              <a:rPr lang="en-US" i="1" dirty="0">
                <a:solidFill>
                  <a:schemeClr val="tx2">
                    <a:lumMod val="75000"/>
                  </a:schemeClr>
                </a:solidFill>
              </a:rPr>
              <a:t> </a:t>
            </a:r>
            <a:r>
              <a:rPr lang="en-US" i="1" dirty="0" err="1">
                <a:solidFill>
                  <a:schemeClr val="tx2">
                    <a:lumMod val="75000"/>
                  </a:schemeClr>
                </a:solidFill>
              </a:rPr>
              <a:t>moliyaviy</a:t>
            </a:r>
            <a:r>
              <a:rPr lang="en-US" i="1" dirty="0">
                <a:solidFill>
                  <a:schemeClr val="tx2">
                    <a:lumMod val="75000"/>
                  </a:schemeClr>
                </a:solidFill>
              </a:rPr>
              <a:t> </a:t>
            </a:r>
            <a:r>
              <a:rPr lang="en-US" i="1" dirty="0" err="1">
                <a:solidFill>
                  <a:schemeClr val="tx2">
                    <a:lumMod val="75000"/>
                  </a:schemeClr>
                </a:solidFill>
              </a:rPr>
              <a:t>boshqaruvda</a:t>
            </a:r>
            <a:r>
              <a:rPr lang="en-US" i="1" dirty="0">
                <a:solidFill>
                  <a:schemeClr val="tx2">
                    <a:lumMod val="75000"/>
                  </a:schemeClr>
                </a:solidFill>
              </a:rPr>
              <a:t> </a:t>
            </a:r>
            <a:r>
              <a:rPr lang="en-US" i="1" dirty="0" err="1">
                <a:solidFill>
                  <a:schemeClr val="tx2">
                    <a:lumMod val="75000"/>
                  </a:schemeClr>
                </a:solidFill>
              </a:rPr>
              <a:t>shaffoflikni</a:t>
            </a:r>
            <a:r>
              <a:rPr lang="en-US" i="1" dirty="0">
                <a:solidFill>
                  <a:schemeClr val="tx2">
                    <a:lumMod val="75000"/>
                  </a:schemeClr>
                </a:solidFill>
              </a:rPr>
              <a:t> </a:t>
            </a:r>
            <a:r>
              <a:rPr lang="en-US" i="1" dirty="0" err="1">
                <a:solidFill>
                  <a:schemeClr val="tx2">
                    <a:lumMod val="75000"/>
                  </a:schemeClr>
                </a:solidFill>
              </a:rPr>
              <a:t>ta'minlashi</a:t>
            </a:r>
            <a:r>
              <a:rPr lang="en-US" i="1" dirty="0">
                <a:solidFill>
                  <a:schemeClr val="tx2">
                    <a:lumMod val="75000"/>
                  </a:schemeClr>
                </a:solidFill>
              </a:rPr>
              <a:t> </a:t>
            </a:r>
            <a:r>
              <a:rPr lang="en-US" i="1" dirty="0" err="1">
                <a:solidFill>
                  <a:schemeClr val="tx2">
                    <a:lumMod val="75000"/>
                  </a:schemeClr>
                </a:solidFill>
              </a:rPr>
              <a:t>kerak</a:t>
            </a:r>
            <a:r>
              <a:rPr lang="en-US" i="1" dirty="0">
                <a:solidFill>
                  <a:schemeClr val="tx2">
                    <a:lumMod val="75000"/>
                  </a:schemeClr>
                </a:solidFill>
              </a:rPr>
              <a:t>.</a:t>
            </a:r>
          </a:p>
          <a:p>
            <a:endParaRPr lang="en-US" dirty="0"/>
          </a:p>
          <a:p>
            <a:r>
              <a:rPr lang="en-US" b="1" dirty="0" err="1"/>
              <a:t>Jamiyat</a:t>
            </a:r>
            <a:r>
              <a:rPr lang="en-US" b="1" dirty="0"/>
              <a:t> </a:t>
            </a:r>
            <a:r>
              <a:rPr lang="en-US" b="1" dirty="0" err="1"/>
              <a:t>ishtirokini</a:t>
            </a:r>
            <a:r>
              <a:rPr lang="en-US" b="1" dirty="0"/>
              <a:t> </a:t>
            </a:r>
            <a:r>
              <a:rPr lang="en-US" b="1" dirty="0" err="1"/>
              <a:t>rag'batlantirish</a:t>
            </a:r>
            <a:r>
              <a:rPr lang="en-US" b="1" dirty="0"/>
              <a:t>:</a:t>
            </a:r>
          </a:p>
          <a:p>
            <a:r>
              <a:rPr lang="en-US" i="1" dirty="0" err="1">
                <a:solidFill>
                  <a:schemeClr val="tx2">
                    <a:lumMod val="75000"/>
                  </a:schemeClr>
                </a:solidFill>
              </a:rPr>
              <a:t>Universitetlar</a:t>
            </a:r>
            <a:r>
              <a:rPr lang="en-US" i="1" dirty="0">
                <a:solidFill>
                  <a:schemeClr val="tx2">
                    <a:lumMod val="75000"/>
                  </a:schemeClr>
                </a:solidFill>
              </a:rPr>
              <a:t> </a:t>
            </a:r>
            <a:r>
              <a:rPr lang="en-US" i="1" dirty="0" err="1">
                <a:solidFill>
                  <a:schemeClr val="tx2">
                    <a:lumMod val="75000"/>
                  </a:schemeClr>
                </a:solidFill>
              </a:rPr>
              <a:t>jamiyat</a:t>
            </a:r>
            <a:r>
              <a:rPr lang="en-US" i="1" dirty="0">
                <a:solidFill>
                  <a:schemeClr val="tx2">
                    <a:lumMod val="75000"/>
                  </a:schemeClr>
                </a:solidFill>
              </a:rPr>
              <a:t>, </a:t>
            </a:r>
            <a:r>
              <a:rPr lang="en-US" i="1" dirty="0" err="1">
                <a:solidFill>
                  <a:schemeClr val="tx2">
                    <a:lumMod val="75000"/>
                  </a:schemeClr>
                </a:solidFill>
              </a:rPr>
              <a:t>biznes</a:t>
            </a:r>
            <a:r>
              <a:rPr lang="en-US" i="1" dirty="0">
                <a:solidFill>
                  <a:schemeClr val="tx2">
                    <a:lumMod val="75000"/>
                  </a:schemeClr>
                </a:solidFill>
              </a:rPr>
              <a:t> </a:t>
            </a:r>
            <a:r>
              <a:rPr lang="en-US" i="1" dirty="0" err="1">
                <a:solidFill>
                  <a:schemeClr val="tx2">
                    <a:lumMod val="75000"/>
                  </a:schemeClr>
                </a:solidFill>
              </a:rPr>
              <a:t>va</a:t>
            </a:r>
            <a:r>
              <a:rPr lang="en-US" i="1" dirty="0">
                <a:solidFill>
                  <a:schemeClr val="tx2">
                    <a:lumMod val="75000"/>
                  </a:schemeClr>
                </a:solidFill>
              </a:rPr>
              <a:t> </a:t>
            </a:r>
            <a:r>
              <a:rPr lang="en-US" i="1" dirty="0" err="1">
                <a:solidFill>
                  <a:schemeClr val="tx2">
                    <a:lumMod val="75000"/>
                  </a:schemeClr>
                </a:solidFill>
              </a:rPr>
              <a:t>hukumat</a:t>
            </a:r>
            <a:r>
              <a:rPr lang="en-US" i="1" dirty="0">
                <a:solidFill>
                  <a:schemeClr val="tx2">
                    <a:lumMod val="75000"/>
                  </a:schemeClr>
                </a:solidFill>
              </a:rPr>
              <a:t> </a:t>
            </a:r>
            <a:r>
              <a:rPr lang="en-US" i="1" dirty="0" err="1">
                <a:solidFill>
                  <a:schemeClr val="tx2">
                    <a:lumMod val="75000"/>
                  </a:schemeClr>
                </a:solidFill>
              </a:rPr>
              <a:t>bilan</a:t>
            </a:r>
            <a:r>
              <a:rPr lang="en-US" i="1" dirty="0">
                <a:solidFill>
                  <a:schemeClr val="tx2">
                    <a:lumMod val="75000"/>
                  </a:schemeClr>
                </a:solidFill>
              </a:rPr>
              <a:t> </a:t>
            </a:r>
            <a:r>
              <a:rPr lang="en-US" i="1" dirty="0" err="1">
                <a:solidFill>
                  <a:schemeClr val="tx2">
                    <a:lumMod val="75000"/>
                  </a:schemeClr>
                </a:solidFill>
              </a:rPr>
              <a:t>hamkorlikni</a:t>
            </a:r>
            <a:r>
              <a:rPr lang="en-US" i="1" dirty="0">
                <a:solidFill>
                  <a:schemeClr val="tx2">
                    <a:lumMod val="75000"/>
                  </a:schemeClr>
                </a:solidFill>
              </a:rPr>
              <a:t> </a:t>
            </a:r>
            <a:r>
              <a:rPr lang="en-US" i="1" dirty="0" err="1">
                <a:solidFill>
                  <a:schemeClr val="tx2">
                    <a:lumMod val="75000"/>
                  </a:schemeClr>
                </a:solidFill>
              </a:rPr>
              <a:t>kuchaytirishlari</a:t>
            </a:r>
            <a:r>
              <a:rPr lang="en-US" i="1" dirty="0">
                <a:solidFill>
                  <a:schemeClr val="tx2">
                    <a:lumMod val="75000"/>
                  </a:schemeClr>
                </a:solidFill>
              </a:rPr>
              <a:t> </a:t>
            </a:r>
            <a:r>
              <a:rPr lang="en-US" i="1" dirty="0" err="1">
                <a:solidFill>
                  <a:schemeClr val="tx2">
                    <a:lumMod val="75000"/>
                  </a:schemeClr>
                </a:solidFill>
              </a:rPr>
              <a:t>va</a:t>
            </a:r>
            <a:r>
              <a:rPr lang="en-US" i="1" dirty="0">
                <a:solidFill>
                  <a:schemeClr val="tx2">
                    <a:lumMod val="75000"/>
                  </a:schemeClr>
                </a:solidFill>
              </a:rPr>
              <a:t> </a:t>
            </a:r>
            <a:r>
              <a:rPr lang="en-US" i="1" dirty="0" err="1">
                <a:solidFill>
                  <a:schemeClr val="tx2">
                    <a:lumMod val="75000"/>
                  </a:schemeClr>
                </a:solidFill>
              </a:rPr>
              <a:t>universitet</a:t>
            </a:r>
            <a:r>
              <a:rPr lang="en-US" i="1" dirty="0">
                <a:solidFill>
                  <a:schemeClr val="tx2">
                    <a:lumMod val="75000"/>
                  </a:schemeClr>
                </a:solidFill>
              </a:rPr>
              <a:t> </a:t>
            </a:r>
            <a:r>
              <a:rPr lang="en-US" i="1" dirty="0" err="1">
                <a:solidFill>
                  <a:schemeClr val="tx2">
                    <a:lumMod val="75000"/>
                  </a:schemeClr>
                </a:solidFill>
              </a:rPr>
              <a:t>dasturlarining</a:t>
            </a:r>
            <a:r>
              <a:rPr lang="en-US" i="1" dirty="0">
                <a:solidFill>
                  <a:schemeClr val="tx2">
                    <a:lumMod val="75000"/>
                  </a:schemeClr>
                </a:solidFill>
              </a:rPr>
              <a:t> </a:t>
            </a:r>
            <a:r>
              <a:rPr lang="en-US" i="1" dirty="0" err="1">
                <a:solidFill>
                  <a:schemeClr val="tx2">
                    <a:lumMod val="75000"/>
                  </a:schemeClr>
                </a:solidFill>
              </a:rPr>
              <a:t>jamiyatga</a:t>
            </a:r>
            <a:r>
              <a:rPr lang="en-US" i="1" dirty="0">
                <a:solidFill>
                  <a:schemeClr val="tx2">
                    <a:lumMod val="75000"/>
                  </a:schemeClr>
                </a:solidFill>
              </a:rPr>
              <a:t> </a:t>
            </a:r>
            <a:r>
              <a:rPr lang="en-US" i="1" dirty="0" err="1">
                <a:solidFill>
                  <a:schemeClr val="tx2">
                    <a:lumMod val="75000"/>
                  </a:schemeClr>
                </a:solidFill>
              </a:rPr>
              <a:t>ta'sirini</a:t>
            </a:r>
            <a:r>
              <a:rPr lang="en-US" i="1" dirty="0">
                <a:solidFill>
                  <a:schemeClr val="tx2">
                    <a:lumMod val="75000"/>
                  </a:schemeClr>
                </a:solidFill>
              </a:rPr>
              <a:t> </a:t>
            </a:r>
            <a:r>
              <a:rPr lang="en-US" i="1" dirty="0" err="1">
                <a:solidFill>
                  <a:schemeClr val="tx2">
                    <a:lumMod val="75000"/>
                  </a:schemeClr>
                </a:solidFill>
              </a:rPr>
              <a:t>oshirishlari</a:t>
            </a:r>
            <a:r>
              <a:rPr lang="en-US" i="1" dirty="0">
                <a:solidFill>
                  <a:schemeClr val="tx2">
                    <a:lumMod val="75000"/>
                  </a:schemeClr>
                </a:solidFill>
              </a:rPr>
              <a:t> </a:t>
            </a:r>
            <a:r>
              <a:rPr lang="en-US" i="1" dirty="0" err="1">
                <a:solidFill>
                  <a:schemeClr val="tx2">
                    <a:lumMod val="75000"/>
                  </a:schemeClr>
                </a:solidFill>
              </a:rPr>
              <a:t>kerak</a:t>
            </a:r>
            <a:r>
              <a:rPr lang="en-US" i="1" dirty="0">
                <a:solidFill>
                  <a:schemeClr val="tx2">
                    <a:lumMod val="75000"/>
                  </a:schemeClr>
                </a:solidFill>
              </a:rPr>
              <a:t>.</a:t>
            </a:r>
          </a:p>
          <a:p>
            <a:endParaRPr lang="en-US" i="1" dirty="0">
              <a:solidFill>
                <a:schemeClr val="tx2">
                  <a:lumMod val="75000"/>
                </a:schemeClr>
              </a:solidFill>
            </a:endParaRPr>
          </a:p>
          <a:p>
            <a:r>
              <a:rPr lang="en-US" b="1" dirty="0" err="1"/>
              <a:t>Mustahkam</a:t>
            </a:r>
            <a:r>
              <a:rPr lang="en-US" b="1" dirty="0"/>
              <a:t> </a:t>
            </a:r>
            <a:r>
              <a:rPr lang="en-US" b="1" dirty="0" err="1"/>
              <a:t>hamkorliklarni</a:t>
            </a:r>
            <a:r>
              <a:rPr lang="en-US" b="1" dirty="0"/>
              <a:t> </a:t>
            </a:r>
            <a:r>
              <a:rPr lang="en-US" b="1" dirty="0" err="1"/>
              <a:t>o'rnatish</a:t>
            </a:r>
            <a:r>
              <a:rPr lang="en-US" b="1" dirty="0"/>
              <a:t>:</a:t>
            </a:r>
          </a:p>
          <a:p>
            <a:r>
              <a:rPr lang="en-US" i="1" dirty="0" err="1">
                <a:solidFill>
                  <a:schemeClr val="tx2">
                    <a:lumMod val="75000"/>
                  </a:schemeClr>
                </a:solidFill>
              </a:rPr>
              <a:t>Universitetlar</a:t>
            </a:r>
            <a:r>
              <a:rPr lang="en-US" i="1" dirty="0">
                <a:solidFill>
                  <a:schemeClr val="tx2">
                    <a:lumMod val="75000"/>
                  </a:schemeClr>
                </a:solidFill>
              </a:rPr>
              <a:t> </a:t>
            </a:r>
            <a:r>
              <a:rPr lang="en-US" i="1" dirty="0" err="1">
                <a:solidFill>
                  <a:schemeClr val="tx2">
                    <a:lumMod val="75000"/>
                  </a:schemeClr>
                </a:solidFill>
              </a:rPr>
              <a:t>sanoat</a:t>
            </a:r>
            <a:r>
              <a:rPr lang="en-US" i="1" dirty="0">
                <a:solidFill>
                  <a:schemeClr val="tx2">
                    <a:lumMod val="75000"/>
                  </a:schemeClr>
                </a:solidFill>
              </a:rPr>
              <a:t>, </a:t>
            </a:r>
            <a:r>
              <a:rPr lang="en-US" i="1" dirty="0" err="1">
                <a:solidFill>
                  <a:schemeClr val="tx2">
                    <a:lumMod val="75000"/>
                  </a:schemeClr>
                </a:solidFill>
              </a:rPr>
              <a:t>NGOlar</a:t>
            </a:r>
            <a:r>
              <a:rPr lang="en-US" i="1" dirty="0">
                <a:solidFill>
                  <a:schemeClr val="tx2">
                    <a:lumMod val="75000"/>
                  </a:schemeClr>
                </a:solidFill>
              </a:rPr>
              <a:t> </a:t>
            </a:r>
            <a:r>
              <a:rPr lang="en-US" i="1" dirty="0" err="1">
                <a:solidFill>
                  <a:schemeClr val="tx2">
                    <a:lumMod val="75000"/>
                  </a:schemeClr>
                </a:solidFill>
              </a:rPr>
              <a:t>va</a:t>
            </a:r>
            <a:r>
              <a:rPr lang="en-US" i="1" dirty="0">
                <a:solidFill>
                  <a:schemeClr val="tx2">
                    <a:lumMod val="75000"/>
                  </a:schemeClr>
                </a:solidFill>
              </a:rPr>
              <a:t> </a:t>
            </a:r>
            <a:r>
              <a:rPr lang="en-US" i="1" dirty="0" err="1">
                <a:solidFill>
                  <a:schemeClr val="tx2">
                    <a:lumMod val="75000"/>
                  </a:schemeClr>
                </a:solidFill>
              </a:rPr>
              <a:t>hukumat</a:t>
            </a:r>
            <a:r>
              <a:rPr lang="en-US" i="1" dirty="0">
                <a:solidFill>
                  <a:schemeClr val="tx2">
                    <a:lumMod val="75000"/>
                  </a:schemeClr>
                </a:solidFill>
              </a:rPr>
              <a:t> </a:t>
            </a:r>
            <a:r>
              <a:rPr lang="en-US" i="1" dirty="0" err="1">
                <a:solidFill>
                  <a:schemeClr val="tx2">
                    <a:lumMod val="75000"/>
                  </a:schemeClr>
                </a:solidFill>
              </a:rPr>
              <a:t>bilan</a:t>
            </a:r>
            <a:r>
              <a:rPr lang="en-US" i="1" dirty="0">
                <a:solidFill>
                  <a:schemeClr val="tx2">
                    <a:lumMod val="75000"/>
                  </a:schemeClr>
                </a:solidFill>
              </a:rPr>
              <a:t> </a:t>
            </a:r>
            <a:r>
              <a:rPr lang="en-US" i="1" dirty="0" err="1">
                <a:solidFill>
                  <a:schemeClr val="tx2">
                    <a:lumMod val="75000"/>
                  </a:schemeClr>
                </a:solidFill>
              </a:rPr>
              <a:t>hamkorlikni</a:t>
            </a:r>
            <a:r>
              <a:rPr lang="en-US" i="1" dirty="0">
                <a:solidFill>
                  <a:schemeClr val="tx2">
                    <a:lumMod val="75000"/>
                  </a:schemeClr>
                </a:solidFill>
              </a:rPr>
              <a:t> </a:t>
            </a:r>
            <a:r>
              <a:rPr lang="en-US" i="1" dirty="0" err="1">
                <a:solidFill>
                  <a:schemeClr val="tx2">
                    <a:lumMod val="75000"/>
                  </a:schemeClr>
                </a:solidFill>
              </a:rPr>
              <a:t>rivojlantirib</a:t>
            </a:r>
            <a:r>
              <a:rPr lang="en-US" i="1" dirty="0">
                <a:solidFill>
                  <a:schemeClr val="tx2">
                    <a:lumMod val="75000"/>
                  </a:schemeClr>
                </a:solidFill>
              </a:rPr>
              <a:t>, </a:t>
            </a:r>
            <a:r>
              <a:rPr lang="en-US" i="1" dirty="0" err="1">
                <a:solidFill>
                  <a:schemeClr val="tx2">
                    <a:lumMod val="75000"/>
                  </a:schemeClr>
                </a:solidFill>
              </a:rPr>
              <a:t>jamiyat</a:t>
            </a:r>
            <a:r>
              <a:rPr lang="en-US" i="1" dirty="0">
                <a:solidFill>
                  <a:schemeClr val="tx2">
                    <a:lumMod val="75000"/>
                  </a:schemeClr>
                </a:solidFill>
              </a:rPr>
              <a:t> </a:t>
            </a:r>
            <a:r>
              <a:rPr lang="en-US" i="1" dirty="0" err="1">
                <a:solidFill>
                  <a:schemeClr val="tx2">
                    <a:lumMod val="75000"/>
                  </a:schemeClr>
                </a:solidFill>
              </a:rPr>
              <a:t>ehtiyojlari</a:t>
            </a:r>
            <a:r>
              <a:rPr lang="en-US" i="1" dirty="0">
                <a:solidFill>
                  <a:schemeClr val="tx2">
                    <a:lumMod val="75000"/>
                  </a:schemeClr>
                </a:solidFill>
              </a:rPr>
              <a:t> </a:t>
            </a:r>
            <a:r>
              <a:rPr lang="en-US" i="1" dirty="0" err="1">
                <a:solidFill>
                  <a:schemeClr val="tx2">
                    <a:lumMod val="75000"/>
                  </a:schemeClr>
                </a:solidFill>
              </a:rPr>
              <a:t>va</a:t>
            </a:r>
            <a:r>
              <a:rPr lang="en-US" i="1" dirty="0">
                <a:solidFill>
                  <a:schemeClr val="tx2">
                    <a:lumMod val="75000"/>
                  </a:schemeClr>
                </a:solidFill>
              </a:rPr>
              <a:t> </a:t>
            </a:r>
            <a:r>
              <a:rPr lang="en-US" i="1" dirty="0" err="1">
                <a:solidFill>
                  <a:schemeClr val="tx2">
                    <a:lumMod val="75000"/>
                  </a:schemeClr>
                </a:solidFill>
              </a:rPr>
              <a:t>kutishlariga</a:t>
            </a:r>
            <a:r>
              <a:rPr lang="en-US" i="1" dirty="0">
                <a:solidFill>
                  <a:schemeClr val="tx2">
                    <a:lumMod val="75000"/>
                  </a:schemeClr>
                </a:solidFill>
              </a:rPr>
              <a:t> </a:t>
            </a:r>
            <a:r>
              <a:rPr lang="en-US" i="1" dirty="0" err="1">
                <a:solidFill>
                  <a:schemeClr val="tx2">
                    <a:lumMod val="75000"/>
                  </a:schemeClr>
                </a:solidFill>
              </a:rPr>
              <a:t>mos</a:t>
            </a:r>
            <a:r>
              <a:rPr lang="en-US" i="1" dirty="0">
                <a:solidFill>
                  <a:schemeClr val="tx2">
                    <a:lumMod val="75000"/>
                  </a:schemeClr>
                </a:solidFill>
              </a:rPr>
              <a:t> </a:t>
            </a:r>
            <a:r>
              <a:rPr lang="en-US" i="1" dirty="0" err="1">
                <a:solidFill>
                  <a:schemeClr val="tx2">
                    <a:lumMod val="75000"/>
                  </a:schemeClr>
                </a:solidFill>
              </a:rPr>
              <a:t>bo'lishi</a:t>
            </a:r>
            <a:r>
              <a:rPr lang="en-US" i="1" dirty="0">
                <a:solidFill>
                  <a:schemeClr val="tx2">
                    <a:lumMod val="75000"/>
                  </a:schemeClr>
                </a:solidFill>
              </a:rPr>
              <a:t> </a:t>
            </a:r>
            <a:r>
              <a:rPr lang="en-US" i="1" dirty="0" err="1">
                <a:solidFill>
                  <a:schemeClr val="tx2">
                    <a:lumMod val="75000"/>
                  </a:schemeClr>
                </a:solidFill>
              </a:rPr>
              <a:t>kerak</a:t>
            </a:r>
            <a:r>
              <a:rPr lang="en-US" i="1" dirty="0">
                <a:solidFill>
                  <a:schemeClr val="tx2">
                    <a:lumMod val="75000"/>
                  </a:schemeClr>
                </a:solidFill>
              </a:rPr>
              <a:t>.</a:t>
            </a:r>
          </a:p>
          <a:p>
            <a:endParaRPr lang="en-US" i="1" dirty="0">
              <a:solidFill>
                <a:schemeClr val="tx2">
                  <a:lumMod val="75000"/>
                </a:schemeClr>
              </a:solidFill>
            </a:endParaRPr>
          </a:p>
          <a:p>
            <a:r>
              <a:rPr lang="en-US" b="1" dirty="0" err="1"/>
              <a:t>Ijtimoiy</a:t>
            </a:r>
            <a:r>
              <a:rPr lang="en-US" b="1" dirty="0"/>
              <a:t> </a:t>
            </a:r>
            <a:r>
              <a:rPr lang="en-US" b="1" dirty="0" err="1"/>
              <a:t>mas'uliyatni</a:t>
            </a:r>
            <a:r>
              <a:rPr lang="en-US" b="1" dirty="0"/>
              <a:t> </a:t>
            </a:r>
            <a:r>
              <a:rPr lang="en-US" b="1" dirty="0" err="1"/>
              <a:t>targ'ib</a:t>
            </a:r>
            <a:r>
              <a:rPr lang="en-US" b="1" dirty="0"/>
              <a:t> </a:t>
            </a:r>
            <a:r>
              <a:rPr lang="en-US" b="1" dirty="0" err="1"/>
              <a:t>qilish</a:t>
            </a:r>
            <a:r>
              <a:rPr lang="en-US" b="1" dirty="0"/>
              <a:t>:</a:t>
            </a:r>
          </a:p>
          <a:p>
            <a:r>
              <a:rPr lang="en-US" i="1" dirty="0" err="1">
                <a:solidFill>
                  <a:schemeClr val="tx2">
                    <a:lumMod val="75000"/>
                  </a:schemeClr>
                </a:solidFill>
              </a:rPr>
              <a:t>Studentlar</a:t>
            </a:r>
            <a:r>
              <a:rPr lang="en-US" i="1" dirty="0">
                <a:solidFill>
                  <a:schemeClr val="tx2">
                    <a:lumMod val="75000"/>
                  </a:schemeClr>
                </a:solidFill>
              </a:rPr>
              <a:t>, </a:t>
            </a:r>
            <a:r>
              <a:rPr lang="en-US" i="1" dirty="0" err="1">
                <a:solidFill>
                  <a:schemeClr val="tx2">
                    <a:lumMod val="75000"/>
                  </a:schemeClr>
                </a:solidFill>
              </a:rPr>
              <a:t>fakultet</a:t>
            </a:r>
            <a:r>
              <a:rPr lang="en-US" i="1" dirty="0">
                <a:solidFill>
                  <a:schemeClr val="tx2">
                    <a:lumMod val="75000"/>
                  </a:schemeClr>
                </a:solidFill>
              </a:rPr>
              <a:t> </a:t>
            </a:r>
            <a:r>
              <a:rPr lang="en-US" i="1" dirty="0" err="1">
                <a:solidFill>
                  <a:schemeClr val="tx2">
                    <a:lumMod val="75000"/>
                  </a:schemeClr>
                </a:solidFill>
              </a:rPr>
              <a:t>va</a:t>
            </a:r>
            <a:r>
              <a:rPr lang="en-US" i="1" dirty="0">
                <a:solidFill>
                  <a:schemeClr val="tx2">
                    <a:lumMod val="75000"/>
                  </a:schemeClr>
                </a:solidFill>
              </a:rPr>
              <a:t> </a:t>
            </a:r>
            <a:r>
              <a:rPr lang="en-US" i="1" dirty="0" err="1">
                <a:solidFill>
                  <a:schemeClr val="tx2">
                    <a:lumMod val="75000"/>
                  </a:schemeClr>
                </a:solidFill>
              </a:rPr>
              <a:t>xodimlarni</a:t>
            </a:r>
            <a:r>
              <a:rPr lang="en-US" i="1" dirty="0">
                <a:solidFill>
                  <a:schemeClr val="tx2">
                    <a:lumMod val="75000"/>
                  </a:schemeClr>
                </a:solidFill>
              </a:rPr>
              <a:t> </a:t>
            </a:r>
            <a:r>
              <a:rPr lang="en-US" i="1" dirty="0" err="1">
                <a:solidFill>
                  <a:schemeClr val="tx2">
                    <a:lumMod val="75000"/>
                  </a:schemeClr>
                </a:solidFill>
              </a:rPr>
              <a:t>ijtimoiy</a:t>
            </a:r>
            <a:r>
              <a:rPr lang="en-US" i="1" dirty="0">
                <a:solidFill>
                  <a:schemeClr val="tx2">
                    <a:lumMod val="75000"/>
                  </a:schemeClr>
                </a:solidFill>
              </a:rPr>
              <a:t> </a:t>
            </a:r>
            <a:r>
              <a:rPr lang="en-US" i="1" dirty="0" err="1">
                <a:solidFill>
                  <a:schemeClr val="tx2">
                    <a:lumMod val="75000"/>
                  </a:schemeClr>
                </a:solidFill>
              </a:rPr>
              <a:t>mas'uliyatli</a:t>
            </a:r>
            <a:r>
              <a:rPr lang="en-US" i="1" dirty="0">
                <a:solidFill>
                  <a:schemeClr val="tx2">
                    <a:lumMod val="75000"/>
                  </a:schemeClr>
                </a:solidFill>
              </a:rPr>
              <a:t> </a:t>
            </a:r>
            <a:r>
              <a:rPr lang="en-US" i="1" dirty="0" err="1">
                <a:solidFill>
                  <a:schemeClr val="tx2">
                    <a:lumMod val="75000"/>
                  </a:schemeClr>
                </a:solidFill>
              </a:rPr>
              <a:t>amaliyotlarga</a:t>
            </a:r>
            <a:r>
              <a:rPr lang="en-US" i="1" dirty="0">
                <a:solidFill>
                  <a:schemeClr val="tx2">
                    <a:lumMod val="75000"/>
                  </a:schemeClr>
                </a:solidFill>
              </a:rPr>
              <a:t> </a:t>
            </a:r>
            <a:r>
              <a:rPr lang="en-US" i="1" dirty="0" err="1">
                <a:solidFill>
                  <a:schemeClr val="tx2">
                    <a:lumMod val="75000"/>
                  </a:schemeClr>
                </a:solidFill>
              </a:rPr>
              <a:t>ko'ngillilik</a:t>
            </a:r>
            <a:r>
              <a:rPr lang="en-US" i="1" dirty="0">
                <a:solidFill>
                  <a:schemeClr val="tx2">
                    <a:lumMod val="75000"/>
                  </a:schemeClr>
                </a:solidFill>
              </a:rPr>
              <a:t>, </a:t>
            </a:r>
            <a:r>
              <a:rPr lang="en-US" i="1" dirty="0" err="1">
                <a:solidFill>
                  <a:schemeClr val="tx2">
                    <a:lumMod val="75000"/>
                  </a:schemeClr>
                </a:solidFill>
              </a:rPr>
              <a:t>jamiyat</a:t>
            </a:r>
            <a:r>
              <a:rPr lang="en-US" i="1" dirty="0">
                <a:solidFill>
                  <a:schemeClr val="tx2">
                    <a:lumMod val="75000"/>
                  </a:schemeClr>
                </a:solidFill>
              </a:rPr>
              <a:t> </a:t>
            </a:r>
            <a:r>
              <a:rPr lang="en-US" i="1" dirty="0" err="1">
                <a:solidFill>
                  <a:schemeClr val="tx2">
                    <a:lumMod val="75000"/>
                  </a:schemeClr>
                </a:solidFill>
              </a:rPr>
              <a:t>loyihalari</a:t>
            </a:r>
            <a:r>
              <a:rPr lang="en-US" i="1" dirty="0">
                <a:solidFill>
                  <a:schemeClr val="tx2">
                    <a:lumMod val="75000"/>
                  </a:schemeClr>
                </a:solidFill>
              </a:rPr>
              <a:t> </a:t>
            </a:r>
            <a:r>
              <a:rPr lang="en-US" i="1" dirty="0" err="1">
                <a:solidFill>
                  <a:schemeClr val="tx2">
                    <a:lumMod val="75000"/>
                  </a:schemeClr>
                </a:solidFill>
              </a:rPr>
              <a:t>va</a:t>
            </a:r>
            <a:r>
              <a:rPr lang="en-US" i="1" dirty="0">
                <a:solidFill>
                  <a:schemeClr val="tx2">
                    <a:lumMod val="75000"/>
                  </a:schemeClr>
                </a:solidFill>
              </a:rPr>
              <a:t> </a:t>
            </a:r>
            <a:r>
              <a:rPr lang="en-US" i="1" dirty="0" err="1">
                <a:solidFill>
                  <a:schemeClr val="tx2">
                    <a:lumMod val="75000"/>
                  </a:schemeClr>
                </a:solidFill>
              </a:rPr>
              <a:t>barqarorlik</a:t>
            </a:r>
            <a:r>
              <a:rPr lang="en-US" i="1" dirty="0">
                <a:solidFill>
                  <a:schemeClr val="tx2">
                    <a:lumMod val="75000"/>
                  </a:schemeClr>
                </a:solidFill>
              </a:rPr>
              <a:t> </a:t>
            </a:r>
            <a:r>
              <a:rPr lang="en-US" i="1" dirty="0" err="1">
                <a:solidFill>
                  <a:schemeClr val="tx2">
                    <a:lumMod val="75000"/>
                  </a:schemeClr>
                </a:solidFill>
              </a:rPr>
              <a:t>tashabbuslari</a:t>
            </a:r>
            <a:r>
              <a:rPr lang="en-US" i="1" dirty="0">
                <a:solidFill>
                  <a:schemeClr val="tx2">
                    <a:lumMod val="75000"/>
                  </a:schemeClr>
                </a:solidFill>
              </a:rPr>
              <a:t> </a:t>
            </a:r>
            <a:r>
              <a:rPr lang="en-US" i="1" dirty="0" err="1">
                <a:solidFill>
                  <a:schemeClr val="tx2">
                    <a:lumMod val="75000"/>
                  </a:schemeClr>
                </a:solidFill>
              </a:rPr>
              <a:t>orqali</a:t>
            </a:r>
            <a:r>
              <a:rPr lang="en-US" i="1" dirty="0">
                <a:solidFill>
                  <a:schemeClr val="tx2">
                    <a:lumMod val="75000"/>
                  </a:schemeClr>
                </a:solidFill>
              </a:rPr>
              <a:t> </a:t>
            </a:r>
            <a:r>
              <a:rPr lang="en-US" i="1" dirty="0" err="1">
                <a:solidFill>
                  <a:schemeClr val="tx2">
                    <a:lumMod val="75000"/>
                  </a:schemeClr>
                </a:solidFill>
              </a:rPr>
              <a:t>jalb</a:t>
            </a:r>
            <a:r>
              <a:rPr lang="en-US" i="1" dirty="0">
                <a:solidFill>
                  <a:schemeClr val="tx2">
                    <a:lumMod val="75000"/>
                  </a:schemeClr>
                </a:solidFill>
              </a:rPr>
              <a:t> </a:t>
            </a:r>
            <a:r>
              <a:rPr lang="en-US" i="1" dirty="0" err="1">
                <a:solidFill>
                  <a:schemeClr val="tx2">
                    <a:lumMod val="75000"/>
                  </a:schemeClr>
                </a:solidFill>
              </a:rPr>
              <a:t>qilish</a:t>
            </a:r>
            <a:r>
              <a:rPr lang="en-US" i="1" dirty="0">
                <a:solidFill>
                  <a:schemeClr val="tx2">
                    <a:lumMod val="75000"/>
                  </a:schemeClr>
                </a:solidFill>
              </a:rPr>
              <a:t>.</a:t>
            </a:r>
          </a:p>
        </p:txBody>
      </p:sp>
    </p:spTree>
    <p:extLst>
      <p:ext uri="{BB962C8B-B14F-4D97-AF65-F5344CB8AC3E}">
        <p14:creationId xmlns:p14="http://schemas.microsoft.com/office/powerpoint/2010/main" val="14552453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100000">
              <a:srgbClr val="FF0000"/>
            </a:gs>
            <a:gs pos="38000">
              <a:schemeClr val="bg1"/>
            </a:gs>
            <a:gs pos="92000">
              <a:schemeClr val="bg1"/>
            </a:gs>
            <a:gs pos="67000">
              <a:schemeClr val="bg1"/>
            </a:gs>
          </a:gsLst>
          <a:lin ang="5400000" scaled="1"/>
        </a:gradFill>
        <a:effectLst/>
      </p:bgPr>
    </p:bg>
    <p:spTree>
      <p:nvGrpSpPr>
        <p:cNvPr id="1" name=""/>
        <p:cNvGrpSpPr/>
        <p:nvPr/>
      </p:nvGrpSpPr>
      <p:grpSpPr>
        <a:xfrm>
          <a:off x="0" y="0"/>
          <a:ext cx="0" cy="0"/>
          <a:chOff x="0" y="0"/>
          <a:chExt cx="0" cy="0"/>
        </a:xfrm>
      </p:grpSpPr>
      <p:pic>
        <p:nvPicPr>
          <p:cNvPr id="7" name="Picture 2" descr="C:\Users\brani\Downloads\eu_funded_en.jpg">
            <a:extLst>
              <a:ext uri="{FF2B5EF4-FFF2-40B4-BE49-F238E27FC236}">
                <a16:creationId xmlns:a16="http://schemas.microsoft.com/office/drawing/2014/main" id="{B70824C7-0504-426F-97FF-37C77DC585CA}"/>
              </a:ext>
            </a:extLst>
          </p:cNvPr>
          <p:cNvPicPr>
            <a:picLocks noChangeAspect="1" noChangeArrowheads="1"/>
          </p:cNvPicPr>
          <p:nvPr/>
        </p:nvPicPr>
        <p:blipFill>
          <a:blip r:embed="rId2" cstate="print"/>
          <a:srcRect/>
          <a:stretch>
            <a:fillRect/>
          </a:stretch>
        </p:blipFill>
        <p:spPr bwMode="auto">
          <a:xfrm>
            <a:off x="176214" y="408340"/>
            <a:ext cx="3074430" cy="646330"/>
          </a:xfrm>
          <a:prstGeom prst="rect">
            <a:avLst/>
          </a:prstGeom>
          <a:noFill/>
        </p:spPr>
      </p:pic>
      <p:pic>
        <p:nvPicPr>
          <p:cNvPr id="10" name="Picture 4" descr="Sustainable Development Goals SDGs Goal 4: Quality, 48% OFF">
            <a:extLst>
              <a:ext uri="{FF2B5EF4-FFF2-40B4-BE49-F238E27FC236}">
                <a16:creationId xmlns:a16="http://schemas.microsoft.com/office/drawing/2014/main" id="{07A64393-76AC-4006-9A5C-B9DE352852B4}"/>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08304" y="133112"/>
            <a:ext cx="1196785" cy="1196785"/>
          </a:xfrm>
          <a:prstGeom prst="rect">
            <a:avLst/>
          </a:prstGeom>
          <a:noFill/>
          <a:extLst>
            <a:ext uri="{909E8E84-426E-40DD-AFC4-6F175D3DCCD1}">
              <a14:hiddenFill xmlns:a14="http://schemas.microsoft.com/office/drawing/2010/main">
                <a:solidFill>
                  <a:srgbClr val="FFFFFF"/>
                </a:solidFill>
              </a14:hiddenFill>
            </a:ext>
          </a:extLst>
        </p:spPr>
      </p:pic>
      <p:sp>
        <p:nvSpPr>
          <p:cNvPr id="11" name="Прямоугольник 10">
            <a:extLst>
              <a:ext uri="{FF2B5EF4-FFF2-40B4-BE49-F238E27FC236}">
                <a16:creationId xmlns:a16="http://schemas.microsoft.com/office/drawing/2014/main" id="{12AF108E-BCE1-431C-B8CA-4B2A0C285A6C}"/>
              </a:ext>
            </a:extLst>
          </p:cNvPr>
          <p:cNvSpPr/>
          <p:nvPr/>
        </p:nvSpPr>
        <p:spPr>
          <a:xfrm>
            <a:off x="3995935" y="578607"/>
            <a:ext cx="1152128" cy="305794"/>
          </a:xfrm>
          <a:prstGeom prst="rect">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LOGO</a:t>
            </a:r>
            <a:endParaRPr lang="ru-RU" dirty="0"/>
          </a:p>
        </p:txBody>
      </p:sp>
      <p:sp>
        <p:nvSpPr>
          <p:cNvPr id="8" name="TextBox 7">
            <a:extLst>
              <a:ext uri="{FF2B5EF4-FFF2-40B4-BE49-F238E27FC236}">
                <a16:creationId xmlns:a16="http://schemas.microsoft.com/office/drawing/2014/main" id="{0F51DADA-75E2-4CC0-9999-90BF3CD4E0E4}"/>
              </a:ext>
            </a:extLst>
          </p:cNvPr>
          <p:cNvSpPr txBox="1"/>
          <p:nvPr/>
        </p:nvSpPr>
        <p:spPr>
          <a:xfrm>
            <a:off x="755575" y="2205788"/>
            <a:ext cx="7632848" cy="646331"/>
          </a:xfrm>
          <a:prstGeom prst="rect">
            <a:avLst/>
          </a:prstGeom>
          <a:noFill/>
        </p:spPr>
        <p:txBody>
          <a:bodyPr wrap="square">
            <a:spAutoFit/>
          </a:bodyPr>
          <a:lstStyle/>
          <a:p>
            <a:pPr marL="342900" indent="-342900" algn="ctr" eaLnBrk="1" hangingPunct="1">
              <a:spcAft>
                <a:spcPts val="600"/>
              </a:spcAft>
            </a:pPr>
            <a:r>
              <a:rPr lang="en-US" altLang="en-US" sz="3600" b="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E’tiboringiz</a:t>
            </a:r>
            <a:r>
              <a:rPr lang="en-US" altLang="en-US" sz="36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altLang="en-US" sz="3600" b="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uchun</a:t>
            </a:r>
            <a:r>
              <a:rPr lang="en-US" altLang="en-US" sz="36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 </a:t>
            </a:r>
            <a:r>
              <a:rPr lang="en-US" altLang="en-US" sz="3600" b="1" dirty="0" err="1">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tashakkur</a:t>
            </a:r>
            <a:r>
              <a:rPr lang="sr-Latn-RS" altLang="en-US" sz="36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rPr>
              <a:t>!</a:t>
            </a:r>
            <a:endParaRPr lang="sr-Latn-CS" altLang="en-US" sz="3600" b="1" dirty="0">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p:txBody>
      </p:sp>
      <p:sp>
        <p:nvSpPr>
          <p:cNvPr id="12" name="Rectangle 9">
            <a:extLst>
              <a:ext uri="{FF2B5EF4-FFF2-40B4-BE49-F238E27FC236}">
                <a16:creationId xmlns:a16="http://schemas.microsoft.com/office/drawing/2014/main" id="{2D333195-F8B6-4D40-950C-F5CDC8A93309}"/>
              </a:ext>
            </a:extLst>
          </p:cNvPr>
          <p:cNvSpPr/>
          <p:nvPr/>
        </p:nvSpPr>
        <p:spPr>
          <a:xfrm>
            <a:off x="287524" y="3723878"/>
            <a:ext cx="8568951" cy="954107"/>
          </a:xfrm>
          <a:prstGeom prst="rect">
            <a:avLst/>
          </a:prstGeom>
        </p:spPr>
        <p:txBody>
          <a:bodyPr wrap="square">
            <a:spAutoFit/>
          </a:bodyPr>
          <a:lstStyle/>
          <a:p>
            <a:pPr algn="ctr"/>
            <a:r>
              <a:rPr lang="en-US" sz="1600" b="1" dirty="0">
                <a:solidFill>
                  <a:srgbClr val="FF0000"/>
                </a:solidFill>
                <a:highlight>
                  <a:srgbClr val="FFFFFF"/>
                </a:highlight>
                <a:latin typeface="Tahoma" panose="020B0604030504040204" pitchFamily="34" charset="0"/>
                <a:ea typeface="Tahoma" panose="020B0604030504040204" pitchFamily="34" charset="0"/>
                <a:cs typeface="Tahoma" panose="020B0604030504040204" pitchFamily="34" charset="0"/>
              </a:rPr>
              <a:t>Quality Assurance for Reform and Transformation of HEIs in Uzbekistan - QUARTZ</a:t>
            </a:r>
          </a:p>
          <a:p>
            <a:pPr algn="ctr"/>
            <a:r>
              <a:rPr lang="en-US" sz="1200" dirty="0">
                <a:solidFill>
                  <a:srgbClr val="FF0000"/>
                </a:solidFill>
                <a:latin typeface="Tahoma" panose="020B0604030504040204" pitchFamily="34" charset="0"/>
                <a:ea typeface="Tahoma" panose="020B0604030504040204" pitchFamily="34" charset="0"/>
                <a:cs typeface="Tahoma" panose="020B0604030504040204" pitchFamily="34" charset="0"/>
              </a:rPr>
              <a:t>Call: ERASMUS-EDU-2023-CBHE-STRAND-1</a:t>
            </a:r>
          </a:p>
          <a:p>
            <a:pPr algn="ctr"/>
            <a:r>
              <a:rPr lang="en-US" sz="1200" dirty="0">
                <a:solidFill>
                  <a:srgbClr val="FF0000"/>
                </a:solidFill>
                <a:latin typeface="Tahoma" panose="020B0604030504040204" pitchFamily="34" charset="0"/>
                <a:ea typeface="Tahoma" panose="020B0604030504040204" pitchFamily="34" charset="0"/>
                <a:cs typeface="Tahoma" panose="020B0604030504040204" pitchFamily="34" charset="0"/>
              </a:rPr>
              <a:t>Project Number: 101127171</a:t>
            </a:r>
          </a:p>
        </p:txBody>
      </p:sp>
      <p:pic>
        <p:nvPicPr>
          <p:cNvPr id="9" name="Рисунок 8">
            <a:extLst>
              <a:ext uri="{FF2B5EF4-FFF2-40B4-BE49-F238E27FC236}">
                <a16:creationId xmlns:a16="http://schemas.microsoft.com/office/drawing/2014/main" id="{57AC34FB-6163-46A1-A63D-BD50A4E19F6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19127" y="356333"/>
            <a:ext cx="2505745" cy="725613"/>
          </a:xfrm>
          <a:prstGeom prst="rect">
            <a:avLst/>
          </a:prstGeom>
        </p:spPr>
      </p:pic>
    </p:spTree>
    <p:extLst>
      <p:ext uri="{BB962C8B-B14F-4D97-AF65-F5344CB8AC3E}">
        <p14:creationId xmlns:p14="http://schemas.microsoft.com/office/powerpoint/2010/main" val="522044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C3EA4EA-604C-4E4E-B13C-F0AC8AEA47BB}"/>
              </a:ext>
            </a:extLst>
          </p:cNvPr>
          <p:cNvSpPr txBox="1">
            <a:spLocks/>
          </p:cNvSpPr>
          <p:nvPr/>
        </p:nvSpPr>
        <p:spPr>
          <a:xfrm>
            <a:off x="275556" y="527837"/>
            <a:ext cx="8229600" cy="43204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2400" b="1" dirty="0">
              <a:latin typeface="Tahoma" panose="020B0604030504040204" pitchFamily="34" charset="0"/>
              <a:ea typeface="Tahoma" panose="020B0604030504040204" pitchFamily="34" charset="0"/>
              <a:cs typeface="Tahoma" panose="020B0604030504040204" pitchFamily="34" charset="0"/>
            </a:endParaRPr>
          </a:p>
        </p:txBody>
      </p:sp>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B6A27AE-CD6C-4FCD-A50C-F633B1E759DD}"/>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17E46914-34C8-4B21-8663-3B0BF48398B3}"/>
              </a:ext>
            </a:extLst>
          </p:cNvPr>
          <p:cNvPicPr>
            <a:picLocks noChangeAspect="1" noChangeArrowheads="1"/>
          </p:cNvPicPr>
          <p:nvPr/>
        </p:nvPicPr>
        <p:blipFill>
          <a:blip r:embed="rId2"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09984294-CEC6-44AB-AAA0-18B207FC67B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48251B02-D814-43E5-88AE-9404C1F3EE5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sp>
        <p:nvSpPr>
          <p:cNvPr id="10" name="TextBox 9">
            <a:extLst>
              <a:ext uri="{FF2B5EF4-FFF2-40B4-BE49-F238E27FC236}">
                <a16:creationId xmlns:a16="http://schemas.microsoft.com/office/drawing/2014/main" id="{2CDBA33D-C266-48E3-A162-B9AD486DF4FB}"/>
              </a:ext>
            </a:extLst>
          </p:cNvPr>
          <p:cNvSpPr txBox="1"/>
          <p:nvPr/>
        </p:nvSpPr>
        <p:spPr>
          <a:xfrm>
            <a:off x="263538" y="1154768"/>
            <a:ext cx="8616924" cy="2862322"/>
          </a:xfrm>
          <a:prstGeom prst="rect">
            <a:avLst/>
          </a:prstGeom>
          <a:noFill/>
        </p:spPr>
        <p:txBody>
          <a:bodyPr wrap="square">
            <a:spAutoFit/>
          </a:bodyPr>
          <a:lstStyle/>
          <a:p>
            <a:pPr algn="just"/>
            <a:r>
              <a:rPr lang="en-US" dirty="0" err="1">
                <a:latin typeface="Tahoma" panose="020B0604030504040204" pitchFamily="34" charset="0"/>
                <a:ea typeface="Tahoma" panose="020B0604030504040204" pitchFamily="34" charset="0"/>
                <a:cs typeface="Tahoma" panose="020B0604030504040204" pitchFamily="34" charset="0"/>
              </a:rPr>
              <a:t>Universitetlarni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boshqarish</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ularning</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akademik</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operatsion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va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ijtimoiy</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ta'sirini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shakllantirishda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hal</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qiluvchi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rol</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o'ynaydi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Boshqaruv</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tizimini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tushunish</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universitetlarning</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qanday</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qarorlar</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qabul</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qilishini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resurslarni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taqsimlashini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va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tashqi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manfaatdor</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tomonlar</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bilan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o'zaro</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munosabatlarini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baholash</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uchun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kalit</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hisoblanadi</a:t>
            </a:r>
            <a:r>
              <a:rPr lang="en-US" dirty="0">
                <a:latin typeface="Tahoma" panose="020B0604030504040204" pitchFamily="34" charset="0"/>
                <a:ea typeface="Tahoma" panose="020B0604030504040204" pitchFamily="34" charset="0"/>
                <a:cs typeface="Tahoma" panose="020B0604030504040204" pitchFamily="34" charset="0"/>
              </a:rPr>
              <a:t>.</a:t>
            </a:r>
          </a:p>
          <a:p>
            <a:endParaRPr lang="en-US" dirty="0">
              <a:latin typeface="Tahoma" panose="020B0604030504040204" pitchFamily="34" charset="0"/>
              <a:ea typeface="Tahoma" panose="020B0604030504040204" pitchFamily="34" charset="0"/>
              <a:cs typeface="Tahoma" panose="020B0604030504040204" pitchFamily="34" charset="0"/>
            </a:endParaRPr>
          </a:p>
          <a:p>
            <a:pPr algn="just"/>
            <a:r>
              <a:rPr lang="en-US" b="1" dirty="0" err="1">
                <a:latin typeface="Tahoma" panose="020B0604030504040204" pitchFamily="34" charset="0"/>
                <a:ea typeface="Tahoma" panose="020B0604030504040204" pitchFamily="34" charset="0"/>
                <a:cs typeface="Tahoma" panose="020B0604030504040204" pitchFamily="34" charset="0"/>
              </a:rPr>
              <a:t>Boshqaruvning</a:t>
            </a:r>
            <a:r>
              <a:rPr lang="en-US" b="1" dirty="0">
                <a:latin typeface="Tahoma" panose="020B0604030504040204" pitchFamily="34" charset="0"/>
                <a:ea typeface="Tahoma" panose="020B0604030504040204" pitchFamily="34" charset="0"/>
                <a:cs typeface="Tahoma" panose="020B0604030504040204" pitchFamily="34" charset="0"/>
              </a:rPr>
              <a:t> </a:t>
            </a:r>
            <a:r>
              <a:rPr lang="en-US" b="1" dirty="0" err="1">
                <a:latin typeface="Tahoma" panose="020B0604030504040204" pitchFamily="34" charset="0"/>
                <a:ea typeface="Tahoma" panose="020B0604030504040204" pitchFamily="34" charset="0"/>
                <a:cs typeface="Tahoma" panose="020B0604030504040204" pitchFamily="34" charset="0"/>
              </a:rPr>
              <a:t>ahamiyati</a:t>
            </a:r>
            <a:r>
              <a:rPr lang="en-US" b="1" dirty="0">
                <a:latin typeface="Tahoma" panose="020B0604030504040204" pitchFamily="34" charset="0"/>
                <a:ea typeface="Tahoma" panose="020B0604030504040204" pitchFamily="34" charset="0"/>
                <a:cs typeface="Tahoma" panose="020B0604030504040204" pitchFamily="34" charset="0"/>
              </a:rPr>
              <a:t>: </a:t>
            </a:r>
            <a:r>
              <a:rPr lang="en-US" dirty="0">
                <a:latin typeface="Tahoma" panose="020B0604030504040204" pitchFamily="34" charset="0"/>
                <a:ea typeface="Tahoma" panose="020B0604030504040204" pitchFamily="34" charset="0"/>
                <a:cs typeface="Tahoma" panose="020B0604030504040204" pitchFamily="34" charset="0"/>
              </a:rPr>
              <a:t>U </a:t>
            </a:r>
            <a:r>
              <a:rPr lang="en-US" dirty="0" err="1">
                <a:latin typeface="Tahoma" panose="020B0604030504040204" pitchFamily="34" charset="0"/>
                <a:ea typeface="Tahoma" panose="020B0604030504040204" pitchFamily="34" charset="0"/>
                <a:cs typeface="Tahoma" panose="020B0604030504040204" pitchFamily="34" charset="0"/>
              </a:rPr>
              <a:t>mas'uliyat</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oshkoralik</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va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muassasaning</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missiyasi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va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maqsadlariga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muvofiqligini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ta'minlaydi.Samarali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boshqaruv</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akademik</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mukammallikka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operatsion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samaradorlikka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va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ijtimoiy</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ahamiyatga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ega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bo'lish</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uchun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juda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muhimdir</a:t>
            </a:r>
            <a:r>
              <a:rPr lang="en-US" dirty="0">
                <a:latin typeface="Tahoma" panose="020B0604030504040204" pitchFamily="34" charset="0"/>
                <a:ea typeface="Tahoma" panose="020B0604030504040204" pitchFamily="34" charset="0"/>
                <a:cs typeface="Tahoma" panose="020B0604030504040204" pitchFamily="34" charset="0"/>
              </a:rPr>
              <a:t>.</a:t>
            </a:r>
          </a:p>
        </p:txBody>
      </p:sp>
      <p:sp>
        <p:nvSpPr>
          <p:cNvPr id="16" name="TextBox 15">
            <a:extLst>
              <a:ext uri="{FF2B5EF4-FFF2-40B4-BE49-F238E27FC236}">
                <a16:creationId xmlns:a16="http://schemas.microsoft.com/office/drawing/2014/main" id="{344646A8-33F1-439C-96C9-E4F8628F884F}"/>
              </a:ext>
            </a:extLst>
          </p:cNvPr>
          <p:cNvSpPr txBox="1"/>
          <p:nvPr/>
        </p:nvSpPr>
        <p:spPr>
          <a:xfrm>
            <a:off x="325755" y="550357"/>
            <a:ext cx="7746642" cy="461665"/>
          </a:xfrm>
          <a:prstGeom prst="rect">
            <a:avLst/>
          </a:prstGeom>
          <a:noFill/>
        </p:spPr>
        <p:txBody>
          <a:bodyPr wrap="square">
            <a:spAutoFit/>
          </a:bodyPr>
          <a:lstStyle/>
          <a:p>
            <a:pPr algn="ctr">
              <a:spcBef>
                <a:spcPct val="0"/>
              </a:spcBef>
            </a:pPr>
            <a:r>
              <a:rPr lang="en-US" sz="2400" b="1" dirty="0" err="1">
                <a:latin typeface="Tahoma" panose="020B0604030504040204" pitchFamily="34" charset="0"/>
                <a:ea typeface="Tahoma" panose="020B0604030504040204" pitchFamily="34" charset="0"/>
                <a:cs typeface="Tahoma" panose="020B0604030504040204" pitchFamily="34" charset="0"/>
              </a:rPr>
              <a:t>Kirish</a:t>
            </a:r>
            <a:endParaRPr lang="en-US" sz="24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11572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C3EA4EA-604C-4E4E-B13C-F0AC8AEA47BB}"/>
              </a:ext>
            </a:extLst>
          </p:cNvPr>
          <p:cNvSpPr txBox="1">
            <a:spLocks/>
          </p:cNvSpPr>
          <p:nvPr/>
        </p:nvSpPr>
        <p:spPr>
          <a:xfrm>
            <a:off x="275556" y="527837"/>
            <a:ext cx="8229600" cy="43204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err="1">
                <a:latin typeface="Tahoma" panose="020B0604030504040204" pitchFamily="34" charset="0"/>
                <a:ea typeface="Tahoma" panose="020B0604030504040204" pitchFamily="34" charset="0"/>
                <a:cs typeface="Tahoma" panose="020B0604030504040204" pitchFamily="34" charset="0"/>
              </a:rPr>
              <a:t>Kirish</a:t>
            </a:r>
            <a:endParaRPr lang="en-US" sz="2400" b="1" dirty="0">
              <a:latin typeface="Tahoma" panose="020B0604030504040204" pitchFamily="34" charset="0"/>
              <a:ea typeface="Tahoma" panose="020B0604030504040204" pitchFamily="34" charset="0"/>
              <a:cs typeface="Tahoma" panose="020B0604030504040204" pitchFamily="34" charset="0"/>
            </a:endParaRPr>
          </a:p>
        </p:txBody>
      </p:sp>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B6A27AE-CD6C-4FCD-A50C-F633B1E759DD}"/>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17E46914-34C8-4B21-8663-3B0BF48398B3}"/>
              </a:ext>
            </a:extLst>
          </p:cNvPr>
          <p:cNvPicPr>
            <a:picLocks noChangeAspect="1" noChangeArrowheads="1"/>
          </p:cNvPicPr>
          <p:nvPr/>
        </p:nvPicPr>
        <p:blipFill>
          <a:blip r:embed="rId2"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09984294-CEC6-44AB-AAA0-18B207FC67B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48251B02-D814-43E5-88AE-9404C1F3EE5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sp>
        <p:nvSpPr>
          <p:cNvPr id="10" name="TextBox 9">
            <a:extLst>
              <a:ext uri="{FF2B5EF4-FFF2-40B4-BE49-F238E27FC236}">
                <a16:creationId xmlns:a16="http://schemas.microsoft.com/office/drawing/2014/main" id="{2CDBA33D-C266-48E3-A162-B9AD486DF4FB}"/>
              </a:ext>
            </a:extLst>
          </p:cNvPr>
          <p:cNvSpPr txBox="1"/>
          <p:nvPr/>
        </p:nvSpPr>
        <p:spPr>
          <a:xfrm>
            <a:off x="275556" y="1050699"/>
            <a:ext cx="8616924" cy="2585323"/>
          </a:xfrm>
          <a:prstGeom prst="rect">
            <a:avLst/>
          </a:prstGeom>
          <a:noFill/>
        </p:spPr>
        <p:txBody>
          <a:bodyPr wrap="square">
            <a:spAutoFit/>
          </a:bodyPr>
          <a:lstStyle/>
          <a:p>
            <a:pPr algn="just"/>
            <a:r>
              <a:rPr lang="en-US" b="1" dirty="0" err="1">
                <a:latin typeface="Tahoma" panose="020B0604030504040204" pitchFamily="34" charset="0"/>
                <a:ea typeface="Tahoma" panose="020B0604030504040204" pitchFamily="34" charset="0"/>
                <a:cs typeface="Tahoma" panose="020B0604030504040204" pitchFamily="34" charset="0"/>
              </a:rPr>
              <a:t>Universitet</a:t>
            </a:r>
            <a:r>
              <a:rPr lang="en-US" b="1" dirty="0">
                <a:latin typeface="Tahoma" panose="020B0604030504040204" pitchFamily="34" charset="0"/>
                <a:ea typeface="Tahoma" panose="020B0604030504040204" pitchFamily="34" charset="0"/>
                <a:cs typeface="Tahoma" panose="020B0604030504040204" pitchFamily="34" charset="0"/>
              </a:rPr>
              <a:t> </a:t>
            </a:r>
            <a:r>
              <a:rPr lang="en-US" b="1" dirty="0" err="1">
                <a:latin typeface="Tahoma" panose="020B0604030504040204" pitchFamily="34" charset="0"/>
                <a:ea typeface="Tahoma" panose="020B0604030504040204" pitchFamily="34" charset="0"/>
                <a:cs typeface="Tahoma" panose="020B0604030504040204" pitchFamily="34" charset="0"/>
              </a:rPr>
              <a:t>va</a:t>
            </a:r>
            <a:r>
              <a:rPr lang="en-US" b="1" dirty="0">
                <a:latin typeface="Tahoma" panose="020B0604030504040204" pitchFamily="34" charset="0"/>
                <a:ea typeface="Tahoma" panose="020B0604030504040204" pitchFamily="34" charset="0"/>
                <a:cs typeface="Tahoma" panose="020B0604030504040204" pitchFamily="34" charset="0"/>
              </a:rPr>
              <a:t> </a:t>
            </a:r>
            <a:r>
              <a:rPr lang="en-US" b="1" dirty="0" err="1">
                <a:latin typeface="Tahoma" panose="020B0604030504040204" pitchFamily="34" charset="0"/>
                <a:ea typeface="Tahoma" panose="020B0604030504040204" pitchFamily="34" charset="0"/>
                <a:cs typeface="Tahoma" panose="020B0604030504040204" pitchFamily="34" charset="0"/>
              </a:rPr>
              <a:t>jamiyat</a:t>
            </a:r>
            <a:r>
              <a:rPr lang="en-US" b="1" dirty="0">
                <a:latin typeface="Tahoma" panose="020B0604030504040204" pitchFamily="34" charset="0"/>
                <a:ea typeface="Tahoma" panose="020B0604030504040204" pitchFamily="34" charset="0"/>
                <a:cs typeface="Tahoma" panose="020B0604030504040204" pitchFamily="34" charset="0"/>
              </a:rPr>
              <a:t> </a:t>
            </a:r>
            <a:r>
              <a:rPr lang="en-US" b="1" dirty="0" err="1">
                <a:latin typeface="Tahoma" panose="020B0604030504040204" pitchFamily="34" charset="0"/>
                <a:ea typeface="Tahoma" panose="020B0604030504040204" pitchFamily="34" charset="0"/>
                <a:cs typeface="Tahoma" panose="020B0604030504040204" pitchFamily="34" charset="0"/>
              </a:rPr>
              <a:t>o’rtasidagi</a:t>
            </a:r>
            <a:r>
              <a:rPr lang="en-US" b="1" dirty="0">
                <a:latin typeface="Tahoma" panose="020B0604030504040204" pitchFamily="34" charset="0"/>
                <a:ea typeface="Tahoma" panose="020B0604030504040204" pitchFamily="34" charset="0"/>
                <a:cs typeface="Tahoma" panose="020B0604030504040204" pitchFamily="34" charset="0"/>
              </a:rPr>
              <a:t> </a:t>
            </a:r>
            <a:r>
              <a:rPr lang="en-US" b="1" dirty="0" err="1">
                <a:latin typeface="Tahoma" panose="020B0604030504040204" pitchFamily="34" charset="0"/>
                <a:ea typeface="Tahoma" panose="020B0604030504040204" pitchFamily="34" charset="0"/>
                <a:cs typeface="Tahoma" panose="020B0604030504040204" pitchFamily="34" charset="0"/>
              </a:rPr>
              <a:t>munosabatlari</a:t>
            </a:r>
            <a:r>
              <a:rPr lang="en-US" b="1" dirty="0">
                <a:latin typeface="Tahoma" panose="020B0604030504040204" pitchFamily="34" charset="0"/>
                <a:ea typeface="Tahoma" panose="020B0604030504040204" pitchFamily="34" charset="0"/>
                <a:cs typeface="Tahoma" panose="020B0604030504040204" pitchFamily="34" charset="0"/>
              </a:rPr>
              <a:t>: </a:t>
            </a:r>
            <a:endParaRPr lang="en-US" dirty="0">
              <a:latin typeface="Tahoma" panose="020B0604030504040204" pitchFamily="34" charset="0"/>
              <a:ea typeface="Tahoma" panose="020B0604030504040204" pitchFamily="34" charset="0"/>
              <a:cs typeface="Tahoma" panose="020B0604030504040204" pitchFamily="34" charset="0"/>
            </a:endParaRPr>
          </a:p>
          <a:p>
            <a:pPr algn="just"/>
            <a:endParaRPr lang="en-US" dirty="0">
              <a:latin typeface="Tahoma" panose="020B0604030504040204" pitchFamily="34" charset="0"/>
              <a:ea typeface="Tahoma" panose="020B0604030504040204" pitchFamily="34" charset="0"/>
              <a:cs typeface="Tahoma" panose="020B0604030504040204" pitchFamily="34" charset="0"/>
            </a:endParaRPr>
          </a:p>
          <a:p>
            <a:pPr algn="just"/>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tadqiqot</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va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ta'limning</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ijtimoiy</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ehtiyojlarga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mos</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kelishini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ta'minlash</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uchun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jamiyat</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bilan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hamkorlik</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qilishi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kerak</a:t>
            </a:r>
            <a:r>
              <a:rPr lang="en-US" dirty="0">
                <a:latin typeface="Tahoma" panose="020B0604030504040204" pitchFamily="34" charset="0"/>
                <a:ea typeface="Tahoma" panose="020B0604030504040204" pitchFamily="34" charset="0"/>
                <a:cs typeface="Tahoma" panose="020B0604030504040204" pitchFamily="34" charset="0"/>
              </a:rPr>
              <a:t>.</a:t>
            </a:r>
          </a:p>
          <a:p>
            <a:pPr algn="just"/>
            <a:endParaRPr lang="en-US" dirty="0">
              <a:latin typeface="Tahoma" panose="020B0604030504040204" pitchFamily="34" charset="0"/>
              <a:ea typeface="Tahoma" panose="020B0604030504040204" pitchFamily="34" charset="0"/>
              <a:cs typeface="Tahoma" panose="020B0604030504040204" pitchFamily="34" charset="0"/>
            </a:endParaRPr>
          </a:p>
          <a:p>
            <a:pPr algn="just"/>
            <a:r>
              <a:rPr lang="en-US" dirty="0" err="1">
                <a:latin typeface="Tahoma" panose="020B0604030504040204" pitchFamily="34" charset="0"/>
                <a:ea typeface="Tahoma" panose="020B0604030504040204" pitchFamily="34" charset="0"/>
                <a:cs typeface="Tahoma" panose="020B0604030504040204" pitchFamily="34" charset="0"/>
              </a:rPr>
              <a:t>Universitetlar</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alohida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emas</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ular</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bilim</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innovatsiyalar</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va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jamoatchilikni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jalb</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qilish</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markazlari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bo'lib</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xizmat</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qiladi</a:t>
            </a:r>
            <a:r>
              <a:rPr lang="en-US" dirty="0">
                <a:latin typeface="Tahoma" panose="020B0604030504040204" pitchFamily="34" charset="0"/>
                <a:ea typeface="Tahoma" panose="020B0604030504040204" pitchFamily="34" charset="0"/>
                <a:cs typeface="Tahoma" panose="020B0604030504040204" pitchFamily="34" charset="0"/>
              </a:rPr>
              <a:t>.</a:t>
            </a:r>
          </a:p>
          <a:p>
            <a:pPr algn="just"/>
            <a:endParaRPr lang="en-US" dirty="0">
              <a:latin typeface="Tahoma" panose="020B0604030504040204" pitchFamily="34" charset="0"/>
              <a:ea typeface="Tahoma" panose="020B0604030504040204" pitchFamily="34" charset="0"/>
              <a:cs typeface="Tahoma" panose="020B0604030504040204" pitchFamily="34" charset="0"/>
            </a:endParaRPr>
          </a:p>
          <a:p>
            <a:pPr algn="just"/>
            <a:endParaRPr lang="en-US"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6420792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100000">
              <a:srgbClr val="FF0000"/>
            </a:gs>
            <a:gs pos="38000">
              <a:schemeClr val="bg1"/>
            </a:gs>
            <a:gs pos="92000">
              <a:schemeClr val="bg1"/>
            </a:gs>
            <a:gs pos="67000">
              <a:schemeClr val="bg1"/>
            </a:gs>
          </a:gsLst>
          <a:lin ang="5400000" scaled="1"/>
        </a:gra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C3EA4EA-604C-4E4E-B13C-F0AC8AEA47BB}"/>
              </a:ext>
            </a:extLst>
          </p:cNvPr>
          <p:cNvSpPr txBox="1">
            <a:spLocks/>
          </p:cNvSpPr>
          <p:nvPr/>
        </p:nvSpPr>
        <p:spPr>
          <a:xfrm>
            <a:off x="275556" y="527837"/>
            <a:ext cx="8229600" cy="43204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err="1">
                <a:latin typeface="Tahoma" panose="020B0604030504040204" pitchFamily="34" charset="0"/>
                <a:ea typeface="Tahoma" panose="020B0604030504040204" pitchFamily="34" charset="0"/>
                <a:cs typeface="Tahoma" panose="020B0604030504040204" pitchFamily="34" charset="0"/>
              </a:rPr>
              <a:t>Boshqaruv</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masalasi</a:t>
            </a:r>
            <a:endParaRPr lang="en-US" sz="2400" b="1" dirty="0">
              <a:latin typeface="Tahoma" panose="020B0604030504040204" pitchFamily="34" charset="0"/>
              <a:ea typeface="Tahoma" panose="020B0604030504040204" pitchFamily="34" charset="0"/>
              <a:cs typeface="Tahoma" panose="020B0604030504040204" pitchFamily="34" charset="0"/>
            </a:endParaRPr>
          </a:p>
        </p:txBody>
      </p:sp>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B6A27AE-CD6C-4FCD-A50C-F633B1E759DD}"/>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17E46914-34C8-4B21-8663-3B0BF48398B3}"/>
              </a:ext>
            </a:extLst>
          </p:cNvPr>
          <p:cNvPicPr>
            <a:picLocks noChangeAspect="1" noChangeArrowheads="1"/>
          </p:cNvPicPr>
          <p:nvPr/>
        </p:nvPicPr>
        <p:blipFill>
          <a:blip r:embed="rId2"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09984294-CEC6-44AB-AAA0-18B207FC67B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48251B02-D814-43E5-88AE-9404C1F3EE5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sp>
        <p:nvSpPr>
          <p:cNvPr id="10" name="TextBox 9">
            <a:extLst>
              <a:ext uri="{FF2B5EF4-FFF2-40B4-BE49-F238E27FC236}">
                <a16:creationId xmlns:a16="http://schemas.microsoft.com/office/drawing/2014/main" id="{2CDBA33D-C266-48E3-A162-B9AD486DF4FB}"/>
              </a:ext>
            </a:extLst>
          </p:cNvPr>
          <p:cNvSpPr txBox="1"/>
          <p:nvPr/>
        </p:nvSpPr>
        <p:spPr>
          <a:xfrm>
            <a:off x="263538" y="1154768"/>
            <a:ext cx="8616924" cy="2944396"/>
          </a:xfrm>
          <a:prstGeom prst="rect">
            <a:avLst/>
          </a:prstGeom>
          <a:noFill/>
        </p:spPr>
        <p:txBody>
          <a:bodyPr wrap="square">
            <a:spAutoFit/>
          </a:bodyPr>
          <a:lstStyle/>
          <a:p>
            <a:pPr algn="just">
              <a:lnSpc>
                <a:spcPct val="150000"/>
              </a:lnSpc>
            </a:pPr>
            <a:r>
              <a:rPr lang="en-US" dirty="0">
                <a:latin typeface="Tahoma" panose="020B0604030504040204" pitchFamily="34" charset="0"/>
                <a:ea typeface="Tahoma" panose="020B0604030504040204" pitchFamily="34" charset="0"/>
                <a:cs typeface="Tahoma" panose="020B0604030504040204" pitchFamily="34" charset="0"/>
              </a:rPr>
              <a:t>Juda </a:t>
            </a:r>
            <a:r>
              <a:rPr lang="en-US" dirty="0" err="1">
                <a:latin typeface="Tahoma" panose="020B0604030504040204" pitchFamily="34" charset="0"/>
                <a:ea typeface="Tahoma" panose="020B0604030504040204" pitchFamily="34" charset="0"/>
                <a:cs typeface="Tahoma" panose="020B0604030504040204" pitchFamily="34" charset="0"/>
              </a:rPr>
              <a:t>qadimiy</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kelib</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chiqishi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lotincha</a:t>
            </a:r>
            <a:r>
              <a:rPr lang="en-US" dirty="0">
                <a:latin typeface="Tahoma" panose="020B0604030504040204" pitchFamily="34" charset="0"/>
                <a:ea typeface="Tahoma" panose="020B0604030504040204" pitchFamily="34" charset="0"/>
                <a:cs typeface="Tahoma" panose="020B0604030504040204" pitchFamily="34" charset="0"/>
              </a:rPr>
              <a:t> </a:t>
            </a:r>
            <a:r>
              <a:rPr lang="en-US" i="1" dirty="0" err="1">
                <a:latin typeface="Tahoma" panose="020B0604030504040204" pitchFamily="34" charset="0"/>
                <a:ea typeface="Tahoma" panose="020B0604030504040204" pitchFamily="34" charset="0"/>
                <a:cs typeface="Tahoma" panose="020B0604030504040204" pitchFamily="34" charset="0"/>
              </a:rPr>
              <a:t>gubernaredan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yunoncha</a:t>
            </a:r>
            <a:r>
              <a:rPr lang="en-US" dirty="0">
                <a:latin typeface="Tahoma" panose="020B0604030504040204" pitchFamily="34" charset="0"/>
                <a:ea typeface="Tahoma" panose="020B0604030504040204" pitchFamily="34" charset="0"/>
                <a:cs typeface="Tahoma" panose="020B0604030504040204" pitchFamily="34" charset="0"/>
              </a:rPr>
              <a:t> </a:t>
            </a:r>
            <a:r>
              <a:rPr lang="en-US" i="1" dirty="0" err="1">
                <a:latin typeface="Tahoma" panose="020B0604030504040204" pitchFamily="34" charset="0"/>
                <a:ea typeface="Tahoma" panose="020B0604030504040204" pitchFamily="34" charset="0"/>
                <a:cs typeface="Tahoma" panose="020B0604030504040204" pitchFamily="34" charset="0"/>
              </a:rPr>
              <a:t>kybernan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yoki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kubernentesdan</a:t>
            </a:r>
            <a:r>
              <a:rPr lang="en-US" dirty="0">
                <a:latin typeface="Tahoma" panose="020B0604030504040204" pitchFamily="34" charset="0"/>
                <a:ea typeface="Tahoma" panose="020B0604030504040204" pitchFamily="34" charset="0"/>
                <a:cs typeface="Tahoma" panose="020B0604030504040204" pitchFamily="34" charset="0"/>
              </a:rPr>
              <a:t>, </a:t>
            </a:r>
            <a:r>
              <a:rPr lang="en-US" b="1" i="1" dirty="0">
                <a:latin typeface="Tahoma" panose="020B0604030504040204" pitchFamily="34" charset="0"/>
                <a:ea typeface="Tahoma" panose="020B0604030504040204" pitchFamily="34" charset="0"/>
                <a:cs typeface="Tahoma" panose="020B0604030504040204" pitchFamily="34" charset="0"/>
              </a:rPr>
              <a:t>"</a:t>
            </a:r>
            <a:r>
              <a:rPr lang="en-US" b="1" i="1" dirty="0" err="1">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kema</a:t>
            </a:r>
            <a:r>
              <a:rPr lang="en-US" b="1" i="1" dirty="0">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 </a:t>
            </a:r>
            <a:r>
              <a:rPr lang="en-US" b="1" i="1" dirty="0" err="1">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boshqaruvchisi</a:t>
            </a:r>
            <a:r>
              <a:rPr lang="en-US" b="1" i="1" dirty="0">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a:t>
            </a:r>
            <a:r>
              <a:rPr lang="en-US" dirty="0">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degan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ma'noni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anglatadi</a:t>
            </a:r>
            <a:r>
              <a:rPr lang="en-US" dirty="0">
                <a:latin typeface="Tahoma" panose="020B0604030504040204" pitchFamily="34" charset="0"/>
                <a:ea typeface="Tahoma" panose="020B0604030504040204" pitchFamily="34" charset="0"/>
                <a:cs typeface="Tahoma" panose="020B0604030504040204" pitchFamily="34" charset="0"/>
              </a:rPr>
              <a:t> </a:t>
            </a:r>
            <a:r>
              <a:rPr lang="en-US" b="1" dirty="0">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a:t>
            </a:r>
            <a:r>
              <a:rPr lang="en-US" b="1" dirty="0" err="1">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marshrutni</a:t>
            </a:r>
            <a:r>
              <a:rPr lang="en-US" b="1" dirty="0">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 </a:t>
            </a:r>
            <a:r>
              <a:rPr lang="en-US" b="1" dirty="0" err="1">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ko'rsatadigan</a:t>
            </a:r>
            <a:r>
              <a:rPr lang="en-US" b="1" dirty="0">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Ruldagi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g'oyasi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bilan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chambarchas</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bog'liq</a:t>
            </a:r>
            <a:r>
              <a:rPr lang="en-US" dirty="0">
                <a:latin typeface="Tahoma" panose="020B0604030504040204" pitchFamily="34" charset="0"/>
                <a:ea typeface="Tahoma" panose="020B0604030504040204" pitchFamily="34" charset="0"/>
                <a:cs typeface="Tahoma" panose="020B0604030504040204" pitchFamily="34" charset="0"/>
              </a:rPr>
              <a:t>.</a:t>
            </a:r>
          </a:p>
          <a:p>
            <a:pPr algn="just">
              <a:lnSpc>
                <a:spcPct val="150000"/>
              </a:lnSpc>
            </a:pPr>
            <a:r>
              <a:rPr lang="en-US" dirty="0" err="1">
                <a:latin typeface="Tahoma" panose="020B0604030504040204" pitchFamily="34" charset="0"/>
                <a:ea typeface="Tahoma" panose="020B0604030504040204" pitchFamily="34" charset="0"/>
                <a:cs typeface="Tahoma" panose="020B0604030504040204" pitchFamily="34" charset="0"/>
              </a:rPr>
              <a:t>Hozirgi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vaqtda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bu</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ko'p</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o'lchovli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tushuncha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bo'lib</a:t>
            </a:r>
            <a:r>
              <a:rPr lang="en-US" dirty="0">
                <a:latin typeface="Tahoma" panose="020B0604030504040204" pitchFamily="34" charset="0"/>
                <a:ea typeface="Tahoma" panose="020B0604030504040204" pitchFamily="34" charset="0"/>
                <a:cs typeface="Tahoma" panose="020B0604030504040204" pitchFamily="34" charset="0"/>
              </a:rPr>
              <a:t>, u </a:t>
            </a:r>
            <a:r>
              <a:rPr lang="en-US" dirty="0" err="1">
                <a:latin typeface="Tahoma" panose="020B0604030504040204" pitchFamily="34" charset="0"/>
                <a:ea typeface="Tahoma" panose="020B0604030504040204" pitchFamily="34" charset="0"/>
                <a:cs typeface="Tahoma" panose="020B0604030504040204" pitchFamily="34" charset="0"/>
              </a:rPr>
              <a:t>boshqaruv</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g'oyasidan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tashqari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ko'plab</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boshqa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jihatlarni</a:t>
            </a:r>
            <a:r>
              <a:rPr lang="en-US" dirty="0">
                <a:latin typeface="Tahoma" panose="020B0604030504040204" pitchFamily="34" charset="0"/>
                <a:ea typeface="Tahoma" panose="020B0604030504040204" pitchFamily="34" charset="0"/>
                <a:cs typeface="Tahoma" panose="020B0604030504040204" pitchFamily="34" charset="0"/>
              </a:rPr>
              <a:t> ham </a:t>
            </a:r>
            <a:r>
              <a:rPr lang="en-US" dirty="0" err="1">
                <a:latin typeface="Tahoma" panose="020B0604030504040204" pitchFamily="34" charset="0"/>
                <a:ea typeface="Tahoma" panose="020B0604030504040204" pitchFamily="34" charset="0"/>
                <a:cs typeface="Tahoma" panose="020B0604030504040204" pitchFamily="34" charset="0"/>
              </a:rPr>
              <a:t>o'z</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ichiga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oladi</a:t>
            </a:r>
            <a:r>
              <a:rPr lang="en-US" dirty="0">
                <a:latin typeface="Tahoma" panose="020B0604030504040204" pitchFamily="34" charset="0"/>
                <a:ea typeface="Tahoma" panose="020B0604030504040204" pitchFamily="34" charset="0"/>
                <a:cs typeface="Tahoma" panose="020B0604030504040204" pitchFamily="34" charset="0"/>
              </a:rPr>
              <a:t>.</a:t>
            </a:r>
          </a:p>
          <a:p>
            <a:pPr algn="just">
              <a:lnSpc>
                <a:spcPct val="150000"/>
              </a:lnSpc>
            </a:pPr>
            <a:r>
              <a:rPr lang="en-US" dirty="0" err="1">
                <a:latin typeface="Tahoma" panose="020B0604030504040204" pitchFamily="34" charset="0"/>
                <a:ea typeface="Tahoma" panose="020B0604030504040204" pitchFamily="34" charset="0"/>
                <a:cs typeface="Tahoma" panose="020B0604030504040204" pitchFamily="34" charset="0"/>
              </a:rPr>
              <a:t>Adabiyotda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ularning</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barchasini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o'z</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ichiga</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olgan</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umumiy</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ta'rifni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aniqlash</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qiyin</a:t>
            </a:r>
            <a:endParaRPr lang="en-US" dirty="0">
              <a:latin typeface="Tahoma" panose="020B0604030504040204" pitchFamily="34" charset="0"/>
              <a:ea typeface="Tahoma" panose="020B0604030504040204" pitchFamily="34" charset="0"/>
              <a:cs typeface="Tahoma" panose="020B0604030504040204" pitchFamily="34" charset="0"/>
            </a:endParaRPr>
          </a:p>
          <a:p>
            <a:pPr algn="just">
              <a:lnSpc>
                <a:spcPct val="150000"/>
              </a:lnSpc>
            </a:pPr>
            <a:r>
              <a:rPr lang="en-US" b="1" dirty="0" err="1">
                <a:latin typeface="Tahoma" panose="020B0604030504040204" pitchFamily="34" charset="0"/>
                <a:ea typeface="Tahoma" panose="020B0604030504040204" pitchFamily="34" charset="0"/>
                <a:cs typeface="Tahoma" panose="020B0604030504040204" pitchFamily="34" charset="0"/>
              </a:rPr>
              <a:t>Boshqaruv</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va</a:t>
            </a:r>
            <a:r>
              <a:rPr lang="en-US" dirty="0">
                <a:latin typeface="Tahoma" panose="020B0604030504040204" pitchFamily="34" charset="0"/>
                <a:ea typeface="Tahoma" panose="020B0604030504040204" pitchFamily="34" charset="0"/>
                <a:cs typeface="Tahoma" panose="020B0604030504040204" pitchFamily="34" charset="0"/>
              </a:rPr>
              <a:t> </a:t>
            </a:r>
            <a:r>
              <a:rPr lang="en-US" b="1" dirty="0" err="1">
                <a:latin typeface="Tahoma" panose="020B0604030504040204" pitchFamily="34" charset="0"/>
                <a:ea typeface="Tahoma" panose="020B0604030504040204" pitchFamily="34" charset="0"/>
                <a:cs typeface="Tahoma" panose="020B0604030504040204" pitchFamily="34" charset="0"/>
              </a:rPr>
              <a:t>hukumat</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o’rtasidagi</a:t>
            </a:r>
            <a:r>
              <a:rPr lang="en-US" dirty="0">
                <a:latin typeface="Tahoma" panose="020B0604030504040204" pitchFamily="34" charset="0"/>
                <a:ea typeface="Tahoma" panose="020B0604030504040204" pitchFamily="34" charset="0"/>
                <a:cs typeface="Tahoma" panose="020B0604030504040204" pitchFamily="34" charset="0"/>
              </a:rPr>
              <a:t> </a:t>
            </a:r>
            <a:r>
              <a:rPr lang="en-US" dirty="0" err="1">
                <a:latin typeface="Tahoma" panose="020B0604030504040204" pitchFamily="34" charset="0"/>
                <a:ea typeface="Tahoma" panose="020B0604030504040204" pitchFamily="34" charset="0"/>
                <a:cs typeface="Tahoma" panose="020B0604030504040204" pitchFamily="34" charset="0"/>
              </a:rPr>
              <a:t>farq</a:t>
            </a:r>
            <a:r>
              <a:rPr lang="en-US" dirty="0">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3887443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C3EA4EA-604C-4E4E-B13C-F0AC8AEA47BB}"/>
              </a:ext>
            </a:extLst>
          </p:cNvPr>
          <p:cNvSpPr txBox="1">
            <a:spLocks/>
          </p:cNvSpPr>
          <p:nvPr/>
        </p:nvSpPr>
        <p:spPr>
          <a:xfrm>
            <a:off x="99413" y="534926"/>
            <a:ext cx="8229600" cy="6843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err="1">
                <a:latin typeface="Tahoma" panose="020B0604030504040204" pitchFamily="34" charset="0"/>
                <a:ea typeface="Tahoma" panose="020B0604030504040204" pitchFamily="34" charset="0"/>
                <a:cs typeface="Tahoma" panose="020B0604030504040204" pitchFamily="34" charset="0"/>
              </a:rPr>
              <a:t>Oliy</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ta’limda</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boshqaruv</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Adabiyot</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sharhidan</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taklif</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qilingan</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modellar</a:t>
            </a:r>
            <a:endParaRPr lang="en-US" sz="2400" b="1" dirty="0">
              <a:latin typeface="Tahoma" panose="020B0604030504040204" pitchFamily="34" charset="0"/>
              <a:ea typeface="Tahoma" panose="020B0604030504040204" pitchFamily="34" charset="0"/>
              <a:cs typeface="Tahoma" panose="020B0604030504040204" pitchFamily="34" charset="0"/>
            </a:endParaRPr>
          </a:p>
        </p:txBody>
      </p:sp>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B6A27AE-CD6C-4FCD-A50C-F633B1E759DD}"/>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17E46914-34C8-4B21-8663-3B0BF48398B3}"/>
              </a:ext>
            </a:extLst>
          </p:cNvPr>
          <p:cNvPicPr>
            <a:picLocks noChangeAspect="1" noChangeArrowheads="1"/>
          </p:cNvPicPr>
          <p:nvPr/>
        </p:nvPicPr>
        <p:blipFill>
          <a:blip r:embed="rId2"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09984294-CEC6-44AB-AAA0-18B207FC67B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48251B02-D814-43E5-88AE-9404C1F3EE5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sp>
        <p:nvSpPr>
          <p:cNvPr id="31" name="object 2">
            <a:extLst>
              <a:ext uri="{FF2B5EF4-FFF2-40B4-BE49-F238E27FC236}">
                <a16:creationId xmlns:a16="http://schemas.microsoft.com/office/drawing/2014/main" id="{36BFB529-0B1D-4E2A-8218-00DE9D2CDBD9}"/>
              </a:ext>
            </a:extLst>
          </p:cNvPr>
          <p:cNvSpPr txBox="1"/>
          <p:nvPr/>
        </p:nvSpPr>
        <p:spPr>
          <a:xfrm>
            <a:off x="4689917" y="1507380"/>
            <a:ext cx="107633" cy="138499"/>
          </a:xfrm>
          <a:prstGeom prst="rect">
            <a:avLst/>
          </a:prstGeom>
        </p:spPr>
        <p:txBody>
          <a:bodyPr vert="horz" wrap="square" lIns="0" tIns="11430" rIns="0" bIns="0" rtlCol="0">
            <a:spAutoFit/>
          </a:bodyPr>
          <a:lstStyle/>
          <a:p>
            <a:pPr marL="9525" defTabSz="685800">
              <a:spcBef>
                <a:spcPts val="90"/>
              </a:spcBef>
            </a:pPr>
            <a:r>
              <a:rPr lang="en-US" sz="825" kern="0" spc="34" dirty="0">
                <a:solidFill>
                  <a:srgbClr val="990000"/>
                </a:solidFill>
                <a:latin typeface="Segoe UI Symbol"/>
                <a:cs typeface="Segoe UI Symbol"/>
              </a:rPr>
              <a:t>✓</a:t>
            </a:r>
            <a:endParaRPr sz="825" kern="0" dirty="0">
              <a:solidFill>
                <a:sysClr val="windowText" lastClr="000000"/>
              </a:solidFill>
              <a:latin typeface="Segoe UI Symbol"/>
              <a:cs typeface="Segoe UI Symbol"/>
            </a:endParaRPr>
          </a:p>
        </p:txBody>
      </p:sp>
      <p:sp>
        <p:nvSpPr>
          <p:cNvPr id="32" name="object 3">
            <a:extLst>
              <a:ext uri="{FF2B5EF4-FFF2-40B4-BE49-F238E27FC236}">
                <a16:creationId xmlns:a16="http://schemas.microsoft.com/office/drawing/2014/main" id="{91AB83AA-D639-49BF-B75F-A87FEFA2D4A3}"/>
              </a:ext>
            </a:extLst>
          </p:cNvPr>
          <p:cNvSpPr txBox="1">
            <a:spLocks/>
          </p:cNvSpPr>
          <p:nvPr/>
        </p:nvSpPr>
        <p:spPr>
          <a:xfrm>
            <a:off x="4917963" y="1356490"/>
            <a:ext cx="3884917" cy="923490"/>
          </a:xfrm>
          <a:prstGeom prst="rect">
            <a:avLst/>
          </a:prstGeom>
        </p:spPr>
        <p:txBody>
          <a:bodyPr vert="horz" wrap="square" lIns="0" tIns="28099" rIns="0" bIns="0" rtlCol="0">
            <a:spAutoFit/>
          </a:bodyPr>
          <a:lstStyle>
            <a:lvl1pPr marL="0">
              <a:defRPr sz="1200" b="0" i="0">
                <a:solidFill>
                  <a:schemeClr val="tx1"/>
                </a:solidFill>
                <a:latin typeface="Arial MT"/>
                <a:ea typeface="+mn-ea"/>
                <a:cs typeface="Arial MT"/>
              </a:defRPr>
            </a:lvl1pPr>
            <a:lvl2pPr marL="342900">
              <a:defRPr>
                <a:latin typeface="+mn-lt"/>
                <a:ea typeface="+mn-ea"/>
                <a:cs typeface="+mn-cs"/>
              </a:defRPr>
            </a:lvl2pPr>
            <a:lvl3pPr marL="685800">
              <a:defRPr>
                <a:latin typeface="+mn-lt"/>
                <a:ea typeface="+mn-ea"/>
                <a:cs typeface="+mn-cs"/>
              </a:defRPr>
            </a:lvl3pPr>
            <a:lvl4pPr marL="1028700">
              <a:defRPr>
                <a:latin typeface="+mn-lt"/>
                <a:ea typeface="+mn-ea"/>
                <a:cs typeface="+mn-cs"/>
              </a:defRPr>
            </a:lvl4pPr>
            <a:lvl5pPr marL="1371600">
              <a:defRPr>
                <a:latin typeface="+mn-lt"/>
                <a:ea typeface="+mn-ea"/>
                <a:cs typeface="+mn-cs"/>
              </a:defRPr>
            </a:lvl5pPr>
            <a:lvl6pPr marL="1714500">
              <a:defRPr>
                <a:latin typeface="+mn-lt"/>
                <a:ea typeface="+mn-ea"/>
                <a:cs typeface="+mn-cs"/>
              </a:defRPr>
            </a:lvl6pPr>
            <a:lvl7pPr marL="2057400">
              <a:defRPr>
                <a:latin typeface="+mn-lt"/>
                <a:ea typeface="+mn-ea"/>
                <a:cs typeface="+mn-cs"/>
              </a:defRPr>
            </a:lvl7pPr>
            <a:lvl8pPr marL="2400300">
              <a:defRPr>
                <a:latin typeface="+mn-lt"/>
                <a:ea typeface="+mn-ea"/>
                <a:cs typeface="+mn-cs"/>
              </a:defRPr>
            </a:lvl8pPr>
            <a:lvl9pPr marL="2743200">
              <a:defRPr>
                <a:latin typeface="+mn-lt"/>
                <a:ea typeface="+mn-ea"/>
                <a:cs typeface="+mn-cs"/>
              </a:defRPr>
            </a:lvl9pPr>
          </a:lstStyle>
          <a:p>
            <a:pPr marL="9525" marR="3810" lvl="0" indent="0" algn="just" defTabSz="914400" eaLnBrk="1" fontAlgn="auto" latinLnBrk="0" hangingPunct="1">
              <a:lnSpc>
                <a:spcPct val="89800"/>
              </a:lnSpc>
              <a:spcBef>
                <a:spcPts val="221"/>
              </a:spcBef>
              <a:spcAft>
                <a:spcPts val="0"/>
              </a:spcAft>
              <a:buClrTx/>
              <a:buSzTx/>
              <a:buFontTx/>
              <a:buNone/>
              <a:tabLst/>
              <a:defRPr/>
            </a:pPr>
            <a:r>
              <a:rPr kumimoji="0" lang="en-US" sz="1200" b="0" i="0" u="none" strike="noStrike" kern="0" cap="none" spc="0" normalizeH="0" baseline="0" noProof="0" dirty="0" err="1">
                <a:ln>
                  <a:noFill/>
                </a:ln>
                <a:solidFill>
                  <a:sysClr val="windowText" lastClr="000000"/>
                </a:solidFill>
                <a:effectLst/>
                <a:uLnTx/>
                <a:uFillTx/>
                <a:latin typeface="Arial MT"/>
                <a:ea typeface="+mn-ea"/>
              </a:rPr>
              <a:t>Klark</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oliy</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ta'lim</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tizimini</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belgilovchi</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uchta</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asosiy</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kuchni</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belgilaydi</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davlat</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hokimiyati</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bozor</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akademik</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oligarxiya</a:t>
            </a:r>
            <a:r>
              <a:rPr kumimoji="0" lang="en-US" sz="1200" b="0" i="0" u="none" strike="noStrike" kern="0" cap="none" spc="0" normalizeH="0" baseline="0" noProof="0" dirty="0">
                <a:ln>
                  <a:noFill/>
                </a:ln>
                <a:solidFill>
                  <a:sysClr val="windowText" lastClr="000000"/>
                </a:solidFill>
                <a:effectLst/>
                <a:uLnTx/>
                <a:uFillTx/>
                <a:latin typeface="Arial MT"/>
                <a:ea typeface="+mn-ea"/>
              </a:rPr>
              <a:t>;</a:t>
            </a:r>
          </a:p>
          <a:p>
            <a:pPr marL="9525" marR="3810" lvl="0" indent="0" algn="just" defTabSz="914400" eaLnBrk="1" fontAlgn="auto" latinLnBrk="0" hangingPunct="1">
              <a:lnSpc>
                <a:spcPct val="89800"/>
              </a:lnSpc>
              <a:spcBef>
                <a:spcPts val="221"/>
              </a:spcBef>
              <a:spcAft>
                <a:spcPts val="0"/>
              </a:spcAft>
              <a:buClrTx/>
              <a:buSzTx/>
              <a:buFontTx/>
              <a:buNone/>
              <a:tabLst/>
              <a:defRPr/>
            </a:pPr>
            <a:endParaRPr kumimoji="0" lang="en-US" sz="1200" b="0" i="0" u="none" strike="noStrike" kern="0" cap="none" spc="-8" normalizeH="0" baseline="0" noProof="0" dirty="0">
              <a:ln>
                <a:noFill/>
              </a:ln>
              <a:solidFill>
                <a:sysClr val="windowText" lastClr="000000"/>
              </a:solidFill>
              <a:effectLst/>
              <a:uLnTx/>
              <a:uFillTx/>
              <a:latin typeface="Arial MT"/>
              <a:ea typeface="+mn-ea"/>
            </a:endParaRPr>
          </a:p>
          <a:p>
            <a:pPr marL="9525" marR="3810" lvl="0" indent="0" algn="just" defTabSz="914400" eaLnBrk="1" fontAlgn="auto" latinLnBrk="0" hangingPunct="1">
              <a:lnSpc>
                <a:spcPct val="89800"/>
              </a:lnSpc>
              <a:spcBef>
                <a:spcPts val="296"/>
              </a:spcBef>
              <a:spcAft>
                <a:spcPts val="0"/>
              </a:spcAft>
              <a:buClrTx/>
              <a:buSzTx/>
              <a:buFontTx/>
              <a:buNone/>
              <a:tabLst/>
              <a:defRPr/>
            </a:pPr>
            <a:r>
              <a:rPr kumimoji="0" lang="en-US" sz="1200" b="0" i="0" u="none" strike="noStrike" kern="0" cap="none" spc="0" normalizeH="0" baseline="0" noProof="0" dirty="0" err="1">
                <a:ln>
                  <a:noFill/>
                </a:ln>
                <a:solidFill>
                  <a:sysClr val="windowText" lastClr="000000"/>
                </a:solidFill>
                <a:effectLst/>
                <a:uLnTx/>
                <a:uFillTx/>
                <a:latin typeface="Arial MT"/>
                <a:ea typeface="+mn-ea"/>
              </a:rPr>
              <a:t>Uchburchak</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oliy</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ta'lim</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tizimidagi</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aktyorlar</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o'rtasidagi</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munosabatlarning</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evolyutsiyasini</a:t>
            </a:r>
            <a:r>
              <a:rPr kumimoji="0" lang="en-US" sz="1200" b="0" i="0" u="none" strike="noStrike" kern="0" cap="none" spc="0" normalizeH="0" baseline="0" noProof="0" dirty="0">
                <a:ln>
                  <a:noFill/>
                </a:ln>
                <a:solidFill>
                  <a:sysClr val="windowText" lastClr="000000"/>
                </a:solidFill>
                <a:effectLst/>
                <a:uLnTx/>
                <a:uFillTx/>
                <a:latin typeface="Arial MT"/>
                <a:ea typeface="+mn-ea"/>
              </a:rPr>
              <a:t> </a:t>
            </a:r>
            <a:r>
              <a:rPr kumimoji="0" lang="en-US" sz="1200" b="0" i="0" u="none" strike="noStrike" kern="0" cap="none" spc="0" normalizeH="0" baseline="0" noProof="0" dirty="0" err="1">
                <a:ln>
                  <a:noFill/>
                </a:ln>
                <a:solidFill>
                  <a:sysClr val="windowText" lastClr="000000"/>
                </a:solidFill>
                <a:effectLst/>
                <a:uLnTx/>
                <a:uFillTx/>
                <a:latin typeface="Arial MT"/>
                <a:ea typeface="+mn-ea"/>
              </a:rPr>
              <a:t>tushuntiradi</a:t>
            </a:r>
            <a:endParaRPr kumimoji="0" lang="en-US" sz="1200" b="0" i="0" u="none" strike="noStrike" kern="0" cap="none" spc="-8" normalizeH="0" baseline="0" noProof="0" dirty="0">
              <a:ln>
                <a:noFill/>
              </a:ln>
              <a:solidFill>
                <a:sysClr val="windowText" lastClr="000000"/>
              </a:solidFill>
              <a:effectLst/>
              <a:uLnTx/>
              <a:uFillTx/>
              <a:latin typeface="Arial MT"/>
              <a:ea typeface="+mn-ea"/>
            </a:endParaRPr>
          </a:p>
        </p:txBody>
      </p:sp>
      <p:sp>
        <p:nvSpPr>
          <p:cNvPr id="33" name="object 4">
            <a:extLst>
              <a:ext uri="{FF2B5EF4-FFF2-40B4-BE49-F238E27FC236}">
                <a16:creationId xmlns:a16="http://schemas.microsoft.com/office/drawing/2014/main" id="{3BF37DDB-97BA-463E-A018-C7E17A03E482}"/>
              </a:ext>
            </a:extLst>
          </p:cNvPr>
          <p:cNvSpPr txBox="1"/>
          <p:nvPr/>
        </p:nvSpPr>
        <p:spPr>
          <a:xfrm>
            <a:off x="4636101" y="2011834"/>
            <a:ext cx="107633" cy="138499"/>
          </a:xfrm>
          <a:prstGeom prst="rect">
            <a:avLst/>
          </a:prstGeom>
        </p:spPr>
        <p:txBody>
          <a:bodyPr vert="horz" wrap="square" lIns="0" tIns="11430" rIns="0" bIns="0" rtlCol="0">
            <a:spAutoFit/>
          </a:bodyPr>
          <a:lstStyle/>
          <a:p>
            <a:pPr marL="9525" defTabSz="685800">
              <a:spcBef>
                <a:spcPts val="90"/>
              </a:spcBef>
            </a:pPr>
            <a:r>
              <a:rPr sz="825" kern="0" spc="34" dirty="0">
                <a:solidFill>
                  <a:srgbClr val="990000"/>
                </a:solidFill>
                <a:latin typeface="Segoe UI Symbol"/>
                <a:cs typeface="Segoe UI Symbol"/>
              </a:rPr>
              <a:t>✓</a:t>
            </a:r>
            <a:endParaRPr sz="825" kern="0">
              <a:solidFill>
                <a:sysClr val="windowText" lastClr="000000"/>
              </a:solidFill>
              <a:latin typeface="Segoe UI Symbol"/>
              <a:cs typeface="Segoe UI Symbol"/>
            </a:endParaRPr>
          </a:p>
        </p:txBody>
      </p:sp>
      <p:pic>
        <p:nvPicPr>
          <p:cNvPr id="34" name="object 6">
            <a:extLst>
              <a:ext uri="{FF2B5EF4-FFF2-40B4-BE49-F238E27FC236}">
                <a16:creationId xmlns:a16="http://schemas.microsoft.com/office/drawing/2014/main" id="{6E2D2D8C-892F-4DE3-944F-EF52026070E0}"/>
              </a:ext>
            </a:extLst>
          </p:cNvPr>
          <p:cNvPicPr/>
          <p:nvPr/>
        </p:nvPicPr>
        <p:blipFill>
          <a:blip r:embed="rId5" cstate="print"/>
          <a:stretch>
            <a:fillRect/>
          </a:stretch>
        </p:blipFill>
        <p:spPr>
          <a:xfrm>
            <a:off x="395536" y="995703"/>
            <a:ext cx="2391840" cy="1563367"/>
          </a:xfrm>
          <a:prstGeom prst="rect">
            <a:avLst/>
          </a:prstGeom>
        </p:spPr>
      </p:pic>
      <p:sp>
        <p:nvSpPr>
          <p:cNvPr id="35" name="object 7">
            <a:extLst>
              <a:ext uri="{FF2B5EF4-FFF2-40B4-BE49-F238E27FC236}">
                <a16:creationId xmlns:a16="http://schemas.microsoft.com/office/drawing/2014/main" id="{F2F6522C-054C-4E89-AD63-8E33DBDCD8CD}"/>
              </a:ext>
            </a:extLst>
          </p:cNvPr>
          <p:cNvSpPr txBox="1"/>
          <p:nvPr/>
        </p:nvSpPr>
        <p:spPr>
          <a:xfrm>
            <a:off x="313155" y="2672680"/>
            <a:ext cx="4210651" cy="1315745"/>
          </a:xfrm>
          <a:prstGeom prst="rect">
            <a:avLst/>
          </a:prstGeom>
        </p:spPr>
        <p:txBody>
          <a:bodyPr vert="horz" wrap="square" lIns="0" tIns="9525" rIns="0" bIns="0" rtlCol="0">
            <a:spAutoFit/>
          </a:bodyPr>
          <a:lstStyle/>
          <a:p>
            <a:pPr marL="218123" marR="575310" indent="21907" defTabSz="685800">
              <a:lnSpc>
                <a:spcPct val="113300"/>
              </a:lnSpc>
              <a:spcBef>
                <a:spcPts val="75"/>
              </a:spcBef>
            </a:pPr>
            <a:r>
              <a:rPr sz="8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Clark’s</a:t>
            </a:r>
            <a:r>
              <a:rPr sz="800" kern="0" spc="-26"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sz="8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triangle</a:t>
            </a:r>
            <a:r>
              <a:rPr sz="800" kern="0" spc="-23"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sz="8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of</a:t>
            </a:r>
            <a:r>
              <a:rPr sz="800" kern="0" spc="-3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sz="8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coordination.</a:t>
            </a:r>
            <a:r>
              <a:rPr sz="800" kern="0" spc="-23"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sz="8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Adapted</a:t>
            </a:r>
            <a:r>
              <a:rPr sz="800" kern="0" spc="-26"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sz="8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from</a:t>
            </a:r>
            <a:r>
              <a:rPr sz="800" kern="0" spc="-26"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sz="800" kern="0" spc="-15"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Clark </a:t>
            </a:r>
            <a:r>
              <a:rPr sz="8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Source:</a:t>
            </a:r>
            <a:r>
              <a:rPr sz="800"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Findikli</a:t>
            </a:r>
            <a:r>
              <a:rPr sz="800" kern="0" spc="-15"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2017</a:t>
            </a:r>
            <a:endParaRPr sz="8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a:p>
            <a:pPr marL="28575" defTabSz="685800">
              <a:spcBef>
                <a:spcPts val="645"/>
              </a:spcBef>
            </a:pPr>
            <a:r>
              <a:rPr lang="en-US" sz="12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Braun </a:t>
            </a:r>
            <a:r>
              <a:rPr lang="en-US" sz="1200"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uchta</a:t>
            </a:r>
            <a:r>
              <a:rPr lang="en-US" sz="12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sz="1200"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o'zgaruvchini</a:t>
            </a:r>
            <a:r>
              <a:rPr lang="en-US" sz="12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sz="1200"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aniqlaydi</a:t>
            </a:r>
            <a:r>
              <a:rPr lang="en-US" sz="12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a:t>
            </a:r>
          </a:p>
          <a:p>
            <a:pPr marL="138589" indent="-110014" defTabSz="685800">
              <a:buClr>
                <a:srgbClr val="BF0000"/>
              </a:buClr>
              <a:buSzPct val="92857"/>
              <a:buFont typeface="Segoe UI Symbol"/>
              <a:buChar char="✓"/>
              <a:tabLst>
                <a:tab pos="138589" algn="l"/>
              </a:tabLst>
            </a:pPr>
            <a:r>
              <a:rPr lang="en-US" sz="1200"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Davlat</a:t>
            </a:r>
            <a:r>
              <a:rPr lang="en-US" sz="12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sz="1200"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tomonidan</a:t>
            </a:r>
            <a:r>
              <a:rPr lang="en-US" sz="12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sz="1200"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jiddiy</a:t>
            </a:r>
            <a:r>
              <a:rPr lang="en-US" sz="12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sz="1200"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nazorat</a:t>
            </a:r>
            <a:r>
              <a:rPr lang="en-US" sz="12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a:t>
            </a:r>
            <a:r>
              <a:rPr lang="en-US" sz="1200"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a:t>
            </a:r>
            <a:endParaRPr lang="en-US" sz="12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a:p>
            <a:pPr marL="138589" indent="-110014" defTabSz="685800">
              <a:buClr>
                <a:srgbClr val="BF0000"/>
              </a:buClr>
              <a:buSzPct val="92857"/>
              <a:buFont typeface="Segoe UI Symbol"/>
              <a:buChar char="✓"/>
              <a:tabLst>
                <a:tab pos="138589" algn="l"/>
              </a:tabLst>
            </a:pPr>
            <a:r>
              <a:rPr lang="en-US" sz="1200"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Davlat</a:t>
            </a:r>
            <a:r>
              <a:rPr lang="en-US" sz="12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sz="1200"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tomonidan</a:t>
            </a:r>
            <a:r>
              <a:rPr lang="en-US" sz="12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sz="1200"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protsessual</a:t>
            </a:r>
            <a:r>
              <a:rPr lang="en-US" sz="12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sz="1200"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nazorat</a:t>
            </a:r>
            <a:r>
              <a:rPr lang="en-US" sz="12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a:t>
            </a:r>
            <a:r>
              <a:rPr lang="en-US" sz="1200"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a:t>
            </a:r>
            <a:endParaRPr lang="en-US" sz="12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a:p>
            <a:pPr marL="28575" marR="22860" indent="110014" defTabSz="685800">
              <a:buClr>
                <a:srgbClr val="BF0000"/>
              </a:buClr>
              <a:buSzPct val="92857"/>
              <a:buFont typeface="Segoe UI Symbol"/>
              <a:buChar char="✓"/>
              <a:tabLst>
                <a:tab pos="138589" algn="l"/>
              </a:tabLst>
            </a:pPr>
            <a:r>
              <a:rPr lang="en-US" sz="1200" kern="0" spc="-8"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Utilitar</a:t>
            </a:r>
            <a:r>
              <a:rPr lang="en-US" sz="1200"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a:t>
            </a:r>
            <a:r>
              <a:rPr lang="en-US" sz="1200" kern="0" spc="-8"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noutilitar</a:t>
            </a:r>
            <a:r>
              <a:rPr lang="en-US" sz="1200"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sz="1200" kern="0" spc="-8"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qiymatga</a:t>
            </a:r>
            <a:r>
              <a:rPr lang="en-US" sz="1200"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sz="1200" kern="0" spc="-8"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yo'naltirilgan</a:t>
            </a:r>
            <a:r>
              <a:rPr lang="en-US" sz="1200"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sz="1200" kern="0" spc="-8"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madaniy</a:t>
            </a:r>
            <a:r>
              <a:rPr lang="en-US" sz="1200"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sz="1200" kern="0" spc="-8"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qadriyatlarga</a:t>
            </a:r>
            <a:r>
              <a:rPr lang="en-US" sz="1200"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sz="1200" kern="0" spc="-8"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yo'naltirilgan</a:t>
            </a:r>
            <a:r>
              <a:rPr lang="en-US" sz="1200"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a:t>
            </a:r>
            <a:endParaRPr lang="en-US" sz="12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a:p>
            <a:pPr marL="28575" defTabSz="685800">
              <a:lnSpc>
                <a:spcPts val="1253"/>
              </a:lnSpc>
            </a:pPr>
            <a:r>
              <a:rPr lang="en-US" sz="1200" b="1"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Kombinatsiya</a:t>
            </a:r>
            <a:r>
              <a:rPr lang="en-US" sz="1200" b="1"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sz="1200" b="1"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to'rtta</a:t>
            </a:r>
            <a:r>
              <a:rPr lang="en-US" sz="1200" b="1"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sz="1200" b="1"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modelni</a:t>
            </a:r>
            <a:r>
              <a:rPr lang="en-US" sz="1200" b="1"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sz="1200" b="1"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keltirib</a:t>
            </a:r>
            <a:r>
              <a:rPr lang="en-US" sz="1200" b="1"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sz="1200" b="1"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chiqaradi</a:t>
            </a:r>
            <a:r>
              <a:rPr lang="en-US" sz="12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a:t>
            </a:r>
          </a:p>
        </p:txBody>
      </p:sp>
      <p:pic>
        <p:nvPicPr>
          <p:cNvPr id="36" name="object 8">
            <a:extLst>
              <a:ext uri="{FF2B5EF4-FFF2-40B4-BE49-F238E27FC236}">
                <a16:creationId xmlns:a16="http://schemas.microsoft.com/office/drawing/2014/main" id="{7B6B4723-C5DE-436F-9C17-8D5671CC40E6}"/>
              </a:ext>
            </a:extLst>
          </p:cNvPr>
          <p:cNvPicPr/>
          <p:nvPr/>
        </p:nvPicPr>
        <p:blipFill>
          <a:blip r:embed="rId6" cstate="print"/>
          <a:stretch>
            <a:fillRect/>
          </a:stretch>
        </p:blipFill>
        <p:spPr>
          <a:xfrm>
            <a:off x="5464898" y="2491013"/>
            <a:ext cx="2843494" cy="2311154"/>
          </a:xfrm>
          <a:prstGeom prst="rect">
            <a:avLst/>
          </a:prstGeom>
        </p:spPr>
      </p:pic>
      <p:sp>
        <p:nvSpPr>
          <p:cNvPr id="37" name="object 9">
            <a:extLst>
              <a:ext uri="{FF2B5EF4-FFF2-40B4-BE49-F238E27FC236}">
                <a16:creationId xmlns:a16="http://schemas.microsoft.com/office/drawing/2014/main" id="{5F8E445C-E82C-4C6B-91B8-F66B221C3904}"/>
              </a:ext>
            </a:extLst>
          </p:cNvPr>
          <p:cNvSpPr txBox="1"/>
          <p:nvPr/>
        </p:nvSpPr>
        <p:spPr>
          <a:xfrm>
            <a:off x="6701189" y="4830599"/>
            <a:ext cx="2101691" cy="240450"/>
          </a:xfrm>
          <a:prstGeom prst="rect">
            <a:avLst/>
          </a:prstGeom>
        </p:spPr>
        <p:txBody>
          <a:bodyPr vert="horz" wrap="square" lIns="0" tIns="9525" rIns="0" bIns="0" rtlCol="0">
            <a:spAutoFit/>
          </a:bodyPr>
          <a:lstStyle/>
          <a:p>
            <a:pPr marL="9525" marR="3810" defTabSz="685800">
              <a:spcBef>
                <a:spcPts val="75"/>
              </a:spcBef>
            </a:pPr>
            <a:r>
              <a:rPr sz="750" kern="0" dirty="0">
                <a:solidFill>
                  <a:sysClr val="windowText" lastClr="000000"/>
                </a:solidFill>
                <a:latin typeface="Arial MT"/>
                <a:cs typeface="Arial MT"/>
              </a:rPr>
              <a:t>Braun’s</a:t>
            </a:r>
            <a:r>
              <a:rPr sz="750" kern="0" spc="-19" dirty="0">
                <a:solidFill>
                  <a:sysClr val="windowText" lastClr="000000"/>
                </a:solidFill>
                <a:latin typeface="Arial MT"/>
                <a:cs typeface="Arial MT"/>
              </a:rPr>
              <a:t> </a:t>
            </a:r>
            <a:r>
              <a:rPr sz="750" kern="0" dirty="0">
                <a:solidFill>
                  <a:sysClr val="windowText" lastClr="000000"/>
                </a:solidFill>
                <a:latin typeface="Arial MT"/>
                <a:cs typeface="Arial MT"/>
              </a:rPr>
              <a:t>cube</a:t>
            </a:r>
            <a:r>
              <a:rPr sz="750" kern="0" spc="-19" dirty="0">
                <a:solidFill>
                  <a:sysClr val="windowText" lastClr="000000"/>
                </a:solidFill>
                <a:latin typeface="Arial MT"/>
                <a:cs typeface="Arial MT"/>
              </a:rPr>
              <a:t> </a:t>
            </a:r>
            <a:r>
              <a:rPr sz="750" kern="0" dirty="0">
                <a:solidFill>
                  <a:sysClr val="windowText" lastClr="000000"/>
                </a:solidFill>
                <a:latin typeface="Arial MT"/>
                <a:cs typeface="Arial MT"/>
              </a:rPr>
              <a:t>of</a:t>
            </a:r>
            <a:r>
              <a:rPr sz="750" kern="0" spc="-8" dirty="0">
                <a:solidFill>
                  <a:sysClr val="windowText" lastClr="000000"/>
                </a:solidFill>
                <a:latin typeface="Arial MT"/>
                <a:cs typeface="Arial MT"/>
              </a:rPr>
              <a:t> </a:t>
            </a:r>
            <a:r>
              <a:rPr sz="750" kern="0" dirty="0">
                <a:solidFill>
                  <a:sysClr val="windowText" lastClr="000000"/>
                </a:solidFill>
                <a:latin typeface="Arial MT"/>
                <a:cs typeface="Arial MT"/>
              </a:rPr>
              <a:t>governance.</a:t>
            </a:r>
            <a:r>
              <a:rPr sz="750" kern="0" spc="-15" dirty="0">
                <a:solidFill>
                  <a:sysClr val="windowText" lastClr="000000"/>
                </a:solidFill>
                <a:latin typeface="Arial MT"/>
                <a:cs typeface="Arial MT"/>
              </a:rPr>
              <a:t> </a:t>
            </a:r>
            <a:r>
              <a:rPr sz="750" kern="0" dirty="0">
                <a:solidFill>
                  <a:sysClr val="windowText" lastClr="000000"/>
                </a:solidFill>
                <a:latin typeface="Arial MT"/>
                <a:cs typeface="Arial MT"/>
              </a:rPr>
              <a:t>Adapted</a:t>
            </a:r>
            <a:r>
              <a:rPr sz="750" kern="0" spc="-19" dirty="0">
                <a:solidFill>
                  <a:sysClr val="windowText" lastClr="000000"/>
                </a:solidFill>
                <a:latin typeface="Arial MT"/>
                <a:cs typeface="Arial MT"/>
              </a:rPr>
              <a:t> </a:t>
            </a:r>
            <a:r>
              <a:rPr sz="750" kern="0" dirty="0">
                <a:solidFill>
                  <a:sysClr val="windowText" lastClr="000000"/>
                </a:solidFill>
                <a:latin typeface="Arial MT"/>
                <a:cs typeface="Arial MT"/>
              </a:rPr>
              <a:t>from</a:t>
            </a:r>
            <a:r>
              <a:rPr sz="750" kern="0" spc="-4" dirty="0">
                <a:solidFill>
                  <a:sysClr val="windowText" lastClr="000000"/>
                </a:solidFill>
                <a:latin typeface="Arial MT"/>
                <a:cs typeface="Arial MT"/>
              </a:rPr>
              <a:t> </a:t>
            </a:r>
            <a:r>
              <a:rPr sz="750" kern="0" spc="-15" dirty="0">
                <a:solidFill>
                  <a:sysClr val="windowText" lastClr="000000"/>
                </a:solidFill>
                <a:latin typeface="Arial MT"/>
                <a:cs typeface="Arial MT"/>
              </a:rPr>
              <a:t>Braun </a:t>
            </a:r>
            <a:r>
              <a:rPr sz="750" kern="0" dirty="0">
                <a:solidFill>
                  <a:sysClr val="windowText" lastClr="000000"/>
                </a:solidFill>
                <a:latin typeface="Arial MT"/>
                <a:cs typeface="Arial MT"/>
              </a:rPr>
              <a:t>Source:</a:t>
            </a:r>
            <a:r>
              <a:rPr sz="750" kern="0" spc="-41" dirty="0">
                <a:solidFill>
                  <a:sysClr val="windowText" lastClr="000000"/>
                </a:solidFill>
                <a:latin typeface="Arial MT"/>
                <a:cs typeface="Arial MT"/>
              </a:rPr>
              <a:t> </a:t>
            </a:r>
            <a:r>
              <a:rPr sz="750" kern="0" dirty="0">
                <a:solidFill>
                  <a:sysClr val="windowText" lastClr="000000"/>
                </a:solidFill>
                <a:latin typeface="Arial MT"/>
                <a:cs typeface="Arial MT"/>
              </a:rPr>
              <a:t>Findikli</a:t>
            </a:r>
            <a:r>
              <a:rPr sz="750" kern="0" spc="-34" dirty="0">
                <a:solidFill>
                  <a:sysClr val="windowText" lastClr="000000"/>
                </a:solidFill>
                <a:latin typeface="Arial MT"/>
                <a:cs typeface="Arial MT"/>
              </a:rPr>
              <a:t> </a:t>
            </a:r>
            <a:r>
              <a:rPr sz="750" kern="0" spc="-15" dirty="0">
                <a:solidFill>
                  <a:sysClr val="windowText" lastClr="000000"/>
                </a:solidFill>
                <a:latin typeface="Arial MT"/>
                <a:cs typeface="Arial MT"/>
              </a:rPr>
              <a:t>2017</a:t>
            </a:r>
            <a:endParaRPr sz="750" kern="0" dirty="0">
              <a:solidFill>
                <a:sysClr val="windowText" lastClr="000000"/>
              </a:solidFill>
              <a:latin typeface="Arial MT"/>
              <a:cs typeface="Arial MT"/>
            </a:endParaRPr>
          </a:p>
        </p:txBody>
      </p:sp>
      <p:grpSp>
        <p:nvGrpSpPr>
          <p:cNvPr id="48" name="Группа 47">
            <a:extLst>
              <a:ext uri="{FF2B5EF4-FFF2-40B4-BE49-F238E27FC236}">
                <a16:creationId xmlns:a16="http://schemas.microsoft.com/office/drawing/2014/main" id="{6FF718C0-142B-4F6D-AD62-C00AA6B5C521}"/>
              </a:ext>
            </a:extLst>
          </p:cNvPr>
          <p:cNvGrpSpPr/>
          <p:nvPr/>
        </p:nvGrpSpPr>
        <p:grpSpPr>
          <a:xfrm>
            <a:off x="2592159" y="4147797"/>
            <a:ext cx="2285048" cy="848677"/>
            <a:chOff x="1651680" y="3887198"/>
            <a:chExt cx="2285048" cy="848677"/>
          </a:xfrm>
        </p:grpSpPr>
        <p:grpSp>
          <p:nvGrpSpPr>
            <p:cNvPr id="49" name="object 10">
              <a:extLst>
                <a:ext uri="{FF2B5EF4-FFF2-40B4-BE49-F238E27FC236}">
                  <a16:creationId xmlns:a16="http://schemas.microsoft.com/office/drawing/2014/main" id="{90D57583-C40E-424B-A9FC-56007129D243}"/>
                </a:ext>
              </a:extLst>
            </p:cNvPr>
            <p:cNvGrpSpPr/>
            <p:nvPr/>
          </p:nvGrpSpPr>
          <p:grpSpPr>
            <a:xfrm>
              <a:off x="1651680" y="3887198"/>
              <a:ext cx="981075" cy="346710"/>
              <a:chOff x="678240" y="5182930"/>
              <a:chExt cx="1308100" cy="462280"/>
            </a:xfrm>
          </p:grpSpPr>
          <p:sp>
            <p:nvSpPr>
              <p:cNvPr id="63" name="object 11">
                <a:extLst>
                  <a:ext uri="{FF2B5EF4-FFF2-40B4-BE49-F238E27FC236}">
                    <a16:creationId xmlns:a16="http://schemas.microsoft.com/office/drawing/2014/main" id="{A17422E6-F3F7-444C-81D8-41FD7F5FA15C}"/>
                  </a:ext>
                </a:extLst>
              </p:cNvPr>
              <p:cNvSpPr/>
              <p:nvPr/>
            </p:nvSpPr>
            <p:spPr>
              <a:xfrm>
                <a:off x="684530" y="5189219"/>
                <a:ext cx="1295400" cy="449580"/>
              </a:xfrm>
              <a:custGeom>
                <a:avLst/>
                <a:gdLst/>
                <a:ahLst/>
                <a:cxnLst/>
                <a:rect l="l" t="t" r="r" b="b"/>
                <a:pathLst>
                  <a:path w="1295400" h="449579">
                    <a:moveTo>
                      <a:pt x="74929" y="0"/>
                    </a:moveTo>
                    <a:lnTo>
                      <a:pt x="47148" y="6528"/>
                    </a:lnTo>
                    <a:lnTo>
                      <a:pt x="23177" y="23653"/>
                    </a:lnTo>
                    <a:lnTo>
                      <a:pt x="6349" y="47684"/>
                    </a:lnTo>
                    <a:lnTo>
                      <a:pt x="0" y="74929"/>
                    </a:lnTo>
                    <a:lnTo>
                      <a:pt x="0" y="374649"/>
                    </a:lnTo>
                    <a:lnTo>
                      <a:pt x="6350" y="401895"/>
                    </a:lnTo>
                    <a:lnTo>
                      <a:pt x="23177" y="425926"/>
                    </a:lnTo>
                    <a:lnTo>
                      <a:pt x="47148" y="443051"/>
                    </a:lnTo>
                    <a:lnTo>
                      <a:pt x="74929" y="449579"/>
                    </a:lnTo>
                    <a:lnTo>
                      <a:pt x="1220470" y="449579"/>
                    </a:lnTo>
                    <a:lnTo>
                      <a:pt x="1247715" y="443051"/>
                    </a:lnTo>
                    <a:lnTo>
                      <a:pt x="1271746" y="425926"/>
                    </a:lnTo>
                    <a:lnTo>
                      <a:pt x="1288871" y="401895"/>
                    </a:lnTo>
                    <a:lnTo>
                      <a:pt x="1295400" y="374649"/>
                    </a:lnTo>
                    <a:lnTo>
                      <a:pt x="1295400" y="74929"/>
                    </a:lnTo>
                    <a:lnTo>
                      <a:pt x="1288871" y="47684"/>
                    </a:lnTo>
                    <a:lnTo>
                      <a:pt x="1271746" y="23653"/>
                    </a:lnTo>
                    <a:lnTo>
                      <a:pt x="1247715" y="6528"/>
                    </a:lnTo>
                    <a:lnTo>
                      <a:pt x="1220470" y="0"/>
                    </a:lnTo>
                    <a:lnTo>
                      <a:pt x="74929" y="0"/>
                    </a:lnTo>
                    <a:close/>
                  </a:path>
                </a:pathLst>
              </a:custGeom>
              <a:ln w="12579">
                <a:solidFill>
                  <a:srgbClr val="CC3300"/>
                </a:solidFill>
              </a:ln>
            </p:spPr>
            <p:txBody>
              <a:bodyPr wrap="square" lIns="0" tIns="0" rIns="0" bIns="0" rtlCol="0"/>
              <a:lstStyle/>
              <a:p>
                <a:pPr defTabSz="685800"/>
                <a:endParaRPr sz="1350" kern="0">
                  <a:solidFill>
                    <a:sysClr val="windowText" lastClr="000000"/>
                  </a:solidFill>
                </a:endParaRPr>
              </a:p>
            </p:txBody>
          </p:sp>
          <p:sp>
            <p:nvSpPr>
              <p:cNvPr id="64" name="object 12">
                <a:extLst>
                  <a:ext uri="{FF2B5EF4-FFF2-40B4-BE49-F238E27FC236}">
                    <a16:creationId xmlns:a16="http://schemas.microsoft.com/office/drawing/2014/main" id="{BFA2A68B-F185-46F2-8876-72F7025E7FA5}"/>
                  </a:ext>
                </a:extLst>
              </p:cNvPr>
              <p:cNvSpPr/>
              <p:nvPr/>
            </p:nvSpPr>
            <p:spPr>
              <a:xfrm>
                <a:off x="678230" y="5182933"/>
                <a:ext cx="1308100" cy="462280"/>
              </a:xfrm>
              <a:custGeom>
                <a:avLst/>
                <a:gdLst/>
                <a:ahLst/>
                <a:cxnLst/>
                <a:rect l="l" t="t" r="r" b="b"/>
                <a:pathLst>
                  <a:path w="1308100" h="462279">
                    <a:moveTo>
                      <a:pt x="12585" y="6286"/>
                    </a:moveTo>
                    <a:lnTo>
                      <a:pt x="10744" y="1841"/>
                    </a:lnTo>
                    <a:lnTo>
                      <a:pt x="6299" y="0"/>
                    </a:lnTo>
                    <a:lnTo>
                      <a:pt x="1841" y="1841"/>
                    </a:lnTo>
                    <a:lnTo>
                      <a:pt x="0" y="6286"/>
                    </a:lnTo>
                    <a:lnTo>
                      <a:pt x="1841" y="10744"/>
                    </a:lnTo>
                    <a:lnTo>
                      <a:pt x="6299" y="12585"/>
                    </a:lnTo>
                    <a:lnTo>
                      <a:pt x="10744" y="10744"/>
                    </a:lnTo>
                    <a:lnTo>
                      <a:pt x="12585" y="6286"/>
                    </a:lnTo>
                    <a:close/>
                  </a:path>
                  <a:path w="1308100" h="462279">
                    <a:moveTo>
                      <a:pt x="1307985" y="455866"/>
                    </a:moveTo>
                    <a:lnTo>
                      <a:pt x="1306144" y="451421"/>
                    </a:lnTo>
                    <a:lnTo>
                      <a:pt x="1301699" y="449580"/>
                    </a:lnTo>
                    <a:lnTo>
                      <a:pt x="1297241" y="451421"/>
                    </a:lnTo>
                    <a:lnTo>
                      <a:pt x="1295400" y="455866"/>
                    </a:lnTo>
                    <a:lnTo>
                      <a:pt x="1297241" y="460324"/>
                    </a:lnTo>
                    <a:lnTo>
                      <a:pt x="1301699" y="462165"/>
                    </a:lnTo>
                    <a:lnTo>
                      <a:pt x="1306144" y="460324"/>
                    </a:lnTo>
                    <a:lnTo>
                      <a:pt x="1307985" y="455866"/>
                    </a:lnTo>
                    <a:close/>
                  </a:path>
                </a:pathLst>
              </a:custGeom>
              <a:solidFill>
                <a:srgbClr val="CC3300"/>
              </a:solidFill>
            </p:spPr>
            <p:txBody>
              <a:bodyPr wrap="square" lIns="0" tIns="0" rIns="0" bIns="0" rtlCol="0"/>
              <a:lstStyle/>
              <a:p>
                <a:pPr defTabSz="685800"/>
                <a:endParaRPr sz="1350" kern="0">
                  <a:solidFill>
                    <a:sysClr val="windowText" lastClr="000000"/>
                  </a:solidFill>
                </a:endParaRPr>
              </a:p>
            </p:txBody>
          </p:sp>
        </p:grpSp>
        <p:sp>
          <p:nvSpPr>
            <p:cNvPr id="50" name="object 13">
              <a:extLst>
                <a:ext uri="{FF2B5EF4-FFF2-40B4-BE49-F238E27FC236}">
                  <a16:creationId xmlns:a16="http://schemas.microsoft.com/office/drawing/2014/main" id="{4A328A8E-C664-4CDD-B74B-4638B38DE25F}"/>
                </a:ext>
              </a:extLst>
            </p:cNvPr>
            <p:cNvSpPr txBox="1"/>
            <p:nvPr/>
          </p:nvSpPr>
          <p:spPr>
            <a:xfrm>
              <a:off x="1758315" y="3933825"/>
              <a:ext cx="768191" cy="240450"/>
            </a:xfrm>
            <a:prstGeom prst="rect">
              <a:avLst/>
            </a:prstGeom>
          </p:spPr>
          <p:txBody>
            <a:bodyPr vert="horz" wrap="square" lIns="0" tIns="9525" rIns="0" bIns="0" rtlCol="0">
              <a:spAutoFit/>
            </a:bodyPr>
            <a:lstStyle/>
            <a:p>
              <a:pPr marL="88583" marR="3810" indent="-79058" defTabSz="685800">
                <a:spcBef>
                  <a:spcPts val="75"/>
                </a:spcBef>
              </a:pPr>
              <a:r>
                <a:rPr sz="750" kern="0" spc="-8" dirty="0">
                  <a:solidFill>
                    <a:sysClr val="windowText" lastClr="000000"/>
                  </a:solidFill>
                  <a:latin typeface="Arial MT"/>
                  <a:cs typeface="Arial MT"/>
                </a:rPr>
                <a:t>BUREAUCRATIC OLIGARCHIC</a:t>
              </a:r>
              <a:endParaRPr sz="750" kern="0" dirty="0">
                <a:solidFill>
                  <a:sysClr val="windowText" lastClr="000000"/>
                </a:solidFill>
                <a:latin typeface="Arial MT"/>
                <a:cs typeface="Arial MT"/>
              </a:endParaRPr>
            </a:p>
          </p:txBody>
        </p:sp>
        <p:grpSp>
          <p:nvGrpSpPr>
            <p:cNvPr id="51" name="object 14">
              <a:extLst>
                <a:ext uri="{FF2B5EF4-FFF2-40B4-BE49-F238E27FC236}">
                  <a16:creationId xmlns:a16="http://schemas.microsoft.com/office/drawing/2014/main" id="{446289B2-E88B-4039-BC22-DDD589374D02}"/>
                </a:ext>
              </a:extLst>
            </p:cNvPr>
            <p:cNvGrpSpPr/>
            <p:nvPr/>
          </p:nvGrpSpPr>
          <p:grpSpPr>
            <a:xfrm>
              <a:off x="2928030" y="3887198"/>
              <a:ext cx="1001078" cy="346710"/>
              <a:chOff x="2380040" y="5182930"/>
              <a:chExt cx="1334770" cy="462280"/>
            </a:xfrm>
          </p:grpSpPr>
          <p:sp>
            <p:nvSpPr>
              <p:cNvPr id="61" name="object 15">
                <a:extLst>
                  <a:ext uri="{FF2B5EF4-FFF2-40B4-BE49-F238E27FC236}">
                    <a16:creationId xmlns:a16="http://schemas.microsoft.com/office/drawing/2014/main" id="{E0731796-A798-43C4-9FCA-8B30FED4A63A}"/>
                  </a:ext>
                </a:extLst>
              </p:cNvPr>
              <p:cNvSpPr/>
              <p:nvPr/>
            </p:nvSpPr>
            <p:spPr>
              <a:xfrm>
                <a:off x="2386330" y="5189219"/>
                <a:ext cx="1322070" cy="449580"/>
              </a:xfrm>
              <a:custGeom>
                <a:avLst/>
                <a:gdLst/>
                <a:ahLst/>
                <a:cxnLst/>
                <a:rect l="l" t="t" r="r" b="b"/>
                <a:pathLst>
                  <a:path w="1322070" h="449579">
                    <a:moveTo>
                      <a:pt x="73659" y="0"/>
                    </a:moveTo>
                    <a:lnTo>
                      <a:pt x="46612" y="6528"/>
                    </a:lnTo>
                    <a:lnTo>
                      <a:pt x="23018" y="23653"/>
                    </a:lnTo>
                    <a:lnTo>
                      <a:pt x="6330" y="47684"/>
                    </a:lnTo>
                    <a:lnTo>
                      <a:pt x="0" y="74929"/>
                    </a:lnTo>
                    <a:lnTo>
                      <a:pt x="0" y="374649"/>
                    </a:lnTo>
                    <a:lnTo>
                      <a:pt x="6330" y="401895"/>
                    </a:lnTo>
                    <a:lnTo>
                      <a:pt x="23018" y="425926"/>
                    </a:lnTo>
                    <a:lnTo>
                      <a:pt x="46612" y="443051"/>
                    </a:lnTo>
                    <a:lnTo>
                      <a:pt x="73659" y="449579"/>
                    </a:lnTo>
                    <a:lnTo>
                      <a:pt x="1247140" y="449579"/>
                    </a:lnTo>
                    <a:lnTo>
                      <a:pt x="1274385" y="443051"/>
                    </a:lnTo>
                    <a:lnTo>
                      <a:pt x="1298416" y="425926"/>
                    </a:lnTo>
                    <a:lnTo>
                      <a:pt x="1315541" y="401895"/>
                    </a:lnTo>
                    <a:lnTo>
                      <a:pt x="1322070" y="374649"/>
                    </a:lnTo>
                    <a:lnTo>
                      <a:pt x="1322070" y="74929"/>
                    </a:lnTo>
                    <a:lnTo>
                      <a:pt x="1315541" y="47684"/>
                    </a:lnTo>
                    <a:lnTo>
                      <a:pt x="1298416" y="23653"/>
                    </a:lnTo>
                    <a:lnTo>
                      <a:pt x="1274385" y="6528"/>
                    </a:lnTo>
                    <a:lnTo>
                      <a:pt x="1247140" y="0"/>
                    </a:lnTo>
                    <a:lnTo>
                      <a:pt x="73659" y="0"/>
                    </a:lnTo>
                    <a:close/>
                  </a:path>
                </a:pathLst>
              </a:custGeom>
              <a:ln w="12579">
                <a:solidFill>
                  <a:srgbClr val="CC3300"/>
                </a:solidFill>
              </a:ln>
            </p:spPr>
            <p:txBody>
              <a:bodyPr wrap="square" lIns="0" tIns="0" rIns="0" bIns="0" rtlCol="0"/>
              <a:lstStyle/>
              <a:p>
                <a:pPr defTabSz="685800"/>
                <a:endParaRPr sz="1350" kern="0">
                  <a:solidFill>
                    <a:sysClr val="windowText" lastClr="000000"/>
                  </a:solidFill>
                </a:endParaRPr>
              </a:p>
            </p:txBody>
          </p:sp>
          <p:sp>
            <p:nvSpPr>
              <p:cNvPr id="62" name="object 16">
                <a:extLst>
                  <a:ext uri="{FF2B5EF4-FFF2-40B4-BE49-F238E27FC236}">
                    <a16:creationId xmlns:a16="http://schemas.microsoft.com/office/drawing/2014/main" id="{9A5D308E-FF12-4925-8CB3-67FCC3E5F744}"/>
                  </a:ext>
                </a:extLst>
              </p:cNvPr>
              <p:cNvSpPr/>
              <p:nvPr/>
            </p:nvSpPr>
            <p:spPr>
              <a:xfrm>
                <a:off x="2380030" y="5182933"/>
                <a:ext cx="1334770" cy="462280"/>
              </a:xfrm>
              <a:custGeom>
                <a:avLst/>
                <a:gdLst/>
                <a:ahLst/>
                <a:cxnLst/>
                <a:rect l="l" t="t" r="r" b="b"/>
                <a:pathLst>
                  <a:path w="1334770" h="462279">
                    <a:moveTo>
                      <a:pt x="12585" y="6286"/>
                    </a:moveTo>
                    <a:lnTo>
                      <a:pt x="10744" y="1841"/>
                    </a:lnTo>
                    <a:lnTo>
                      <a:pt x="6299" y="0"/>
                    </a:lnTo>
                    <a:lnTo>
                      <a:pt x="1841" y="1841"/>
                    </a:lnTo>
                    <a:lnTo>
                      <a:pt x="0" y="6286"/>
                    </a:lnTo>
                    <a:lnTo>
                      <a:pt x="1841" y="10744"/>
                    </a:lnTo>
                    <a:lnTo>
                      <a:pt x="6299" y="12585"/>
                    </a:lnTo>
                    <a:lnTo>
                      <a:pt x="10744" y="10744"/>
                    </a:lnTo>
                    <a:lnTo>
                      <a:pt x="12585" y="6286"/>
                    </a:lnTo>
                    <a:close/>
                  </a:path>
                  <a:path w="1334770" h="462279">
                    <a:moveTo>
                      <a:pt x="1334655" y="455866"/>
                    </a:moveTo>
                    <a:lnTo>
                      <a:pt x="1332814" y="451421"/>
                    </a:lnTo>
                    <a:lnTo>
                      <a:pt x="1328369" y="449580"/>
                    </a:lnTo>
                    <a:lnTo>
                      <a:pt x="1323911" y="451421"/>
                    </a:lnTo>
                    <a:lnTo>
                      <a:pt x="1322070" y="455866"/>
                    </a:lnTo>
                    <a:lnTo>
                      <a:pt x="1323911" y="460324"/>
                    </a:lnTo>
                    <a:lnTo>
                      <a:pt x="1328369" y="462165"/>
                    </a:lnTo>
                    <a:lnTo>
                      <a:pt x="1332814" y="460324"/>
                    </a:lnTo>
                    <a:lnTo>
                      <a:pt x="1334655" y="455866"/>
                    </a:lnTo>
                    <a:close/>
                  </a:path>
                </a:pathLst>
              </a:custGeom>
              <a:solidFill>
                <a:srgbClr val="CC3300"/>
              </a:solidFill>
            </p:spPr>
            <p:txBody>
              <a:bodyPr wrap="square" lIns="0" tIns="0" rIns="0" bIns="0" rtlCol="0"/>
              <a:lstStyle/>
              <a:p>
                <a:pPr defTabSz="685800"/>
                <a:endParaRPr sz="1350" kern="0">
                  <a:solidFill>
                    <a:sysClr val="windowText" lastClr="000000"/>
                  </a:solidFill>
                </a:endParaRPr>
              </a:p>
            </p:txBody>
          </p:sp>
        </p:grpSp>
        <p:sp>
          <p:nvSpPr>
            <p:cNvPr id="52" name="object 17">
              <a:extLst>
                <a:ext uri="{FF2B5EF4-FFF2-40B4-BE49-F238E27FC236}">
                  <a16:creationId xmlns:a16="http://schemas.microsoft.com/office/drawing/2014/main" id="{5B26D7F0-0ECF-48CF-B632-9CA3E101AE92}"/>
                </a:ext>
              </a:extLst>
            </p:cNvPr>
            <p:cNvSpPr txBox="1"/>
            <p:nvPr/>
          </p:nvSpPr>
          <p:spPr>
            <a:xfrm>
              <a:off x="3033712" y="3933825"/>
              <a:ext cx="787718" cy="240450"/>
            </a:xfrm>
            <a:prstGeom prst="rect">
              <a:avLst/>
            </a:prstGeom>
          </p:spPr>
          <p:txBody>
            <a:bodyPr vert="horz" wrap="square" lIns="0" tIns="9525" rIns="0" bIns="0" rtlCol="0">
              <a:spAutoFit/>
            </a:bodyPr>
            <a:lstStyle/>
            <a:p>
              <a:pPr marL="9525" marR="3810" indent="271463" defTabSz="685800">
                <a:spcBef>
                  <a:spcPts val="75"/>
                </a:spcBef>
              </a:pPr>
              <a:r>
                <a:rPr sz="750" kern="0" spc="-19" dirty="0">
                  <a:solidFill>
                    <a:sysClr val="windowText" lastClr="000000"/>
                  </a:solidFill>
                  <a:latin typeface="Arial MT"/>
                  <a:cs typeface="Arial MT"/>
                </a:rPr>
                <a:t>NEW </a:t>
              </a:r>
              <a:r>
                <a:rPr sz="750" kern="0" spc="-8" dirty="0">
                  <a:solidFill>
                    <a:sysClr val="windowText" lastClr="000000"/>
                  </a:solidFill>
                  <a:latin typeface="Arial MT"/>
                  <a:cs typeface="Arial MT"/>
                </a:rPr>
                <a:t>MANAGERIALIST</a:t>
              </a:r>
              <a:endParaRPr sz="750" kern="0" dirty="0">
                <a:solidFill>
                  <a:sysClr val="windowText" lastClr="000000"/>
                </a:solidFill>
                <a:latin typeface="Arial MT"/>
                <a:cs typeface="Arial MT"/>
              </a:endParaRPr>
            </a:p>
          </p:txBody>
        </p:sp>
        <p:grpSp>
          <p:nvGrpSpPr>
            <p:cNvPr id="53" name="object 18">
              <a:extLst>
                <a:ext uri="{FF2B5EF4-FFF2-40B4-BE49-F238E27FC236}">
                  <a16:creationId xmlns:a16="http://schemas.microsoft.com/office/drawing/2014/main" id="{25F53191-627E-4821-8459-28FD6B6E0A4D}"/>
                </a:ext>
              </a:extLst>
            </p:cNvPr>
            <p:cNvGrpSpPr/>
            <p:nvPr/>
          </p:nvGrpSpPr>
          <p:grpSpPr>
            <a:xfrm>
              <a:off x="1651680" y="4389165"/>
              <a:ext cx="995363" cy="346710"/>
              <a:chOff x="678240" y="5852220"/>
              <a:chExt cx="1327150" cy="462280"/>
            </a:xfrm>
          </p:grpSpPr>
          <p:sp>
            <p:nvSpPr>
              <p:cNvPr id="59" name="object 19">
                <a:extLst>
                  <a:ext uri="{FF2B5EF4-FFF2-40B4-BE49-F238E27FC236}">
                    <a16:creationId xmlns:a16="http://schemas.microsoft.com/office/drawing/2014/main" id="{4CF19DF9-9B1C-4AD6-AA24-AA54ABE57401}"/>
                  </a:ext>
                </a:extLst>
              </p:cNvPr>
              <p:cNvSpPr/>
              <p:nvPr/>
            </p:nvSpPr>
            <p:spPr>
              <a:xfrm>
                <a:off x="684530" y="5858509"/>
                <a:ext cx="1314450" cy="449580"/>
              </a:xfrm>
              <a:custGeom>
                <a:avLst/>
                <a:gdLst/>
                <a:ahLst/>
                <a:cxnLst/>
                <a:rect l="l" t="t" r="r" b="b"/>
                <a:pathLst>
                  <a:path w="1314450" h="449579">
                    <a:moveTo>
                      <a:pt x="74929" y="0"/>
                    </a:moveTo>
                    <a:lnTo>
                      <a:pt x="47148" y="6330"/>
                    </a:lnTo>
                    <a:lnTo>
                      <a:pt x="23177" y="23018"/>
                    </a:lnTo>
                    <a:lnTo>
                      <a:pt x="6349" y="46612"/>
                    </a:lnTo>
                    <a:lnTo>
                      <a:pt x="0" y="73659"/>
                    </a:lnTo>
                    <a:lnTo>
                      <a:pt x="0" y="373379"/>
                    </a:lnTo>
                    <a:lnTo>
                      <a:pt x="6350" y="401359"/>
                    </a:lnTo>
                    <a:lnTo>
                      <a:pt x="23177" y="425767"/>
                    </a:lnTo>
                    <a:lnTo>
                      <a:pt x="47148" y="443031"/>
                    </a:lnTo>
                    <a:lnTo>
                      <a:pt x="74929" y="449579"/>
                    </a:lnTo>
                    <a:lnTo>
                      <a:pt x="1239520" y="449579"/>
                    </a:lnTo>
                    <a:lnTo>
                      <a:pt x="1266765" y="443031"/>
                    </a:lnTo>
                    <a:lnTo>
                      <a:pt x="1290796" y="425767"/>
                    </a:lnTo>
                    <a:lnTo>
                      <a:pt x="1307921" y="401359"/>
                    </a:lnTo>
                    <a:lnTo>
                      <a:pt x="1314450" y="373379"/>
                    </a:lnTo>
                    <a:lnTo>
                      <a:pt x="1314450" y="73659"/>
                    </a:lnTo>
                    <a:lnTo>
                      <a:pt x="1307921" y="46612"/>
                    </a:lnTo>
                    <a:lnTo>
                      <a:pt x="1290796" y="23018"/>
                    </a:lnTo>
                    <a:lnTo>
                      <a:pt x="1266765" y="6330"/>
                    </a:lnTo>
                    <a:lnTo>
                      <a:pt x="1239520" y="0"/>
                    </a:lnTo>
                    <a:lnTo>
                      <a:pt x="74929" y="0"/>
                    </a:lnTo>
                    <a:close/>
                  </a:path>
                </a:pathLst>
              </a:custGeom>
              <a:ln w="12579">
                <a:solidFill>
                  <a:srgbClr val="CC3300"/>
                </a:solidFill>
              </a:ln>
            </p:spPr>
            <p:txBody>
              <a:bodyPr wrap="square" lIns="0" tIns="0" rIns="0" bIns="0" rtlCol="0"/>
              <a:lstStyle/>
              <a:p>
                <a:pPr defTabSz="685800"/>
                <a:endParaRPr sz="1350" kern="0">
                  <a:solidFill>
                    <a:sysClr val="windowText" lastClr="000000"/>
                  </a:solidFill>
                </a:endParaRPr>
              </a:p>
            </p:txBody>
          </p:sp>
          <p:sp>
            <p:nvSpPr>
              <p:cNvPr id="60" name="object 20">
                <a:extLst>
                  <a:ext uri="{FF2B5EF4-FFF2-40B4-BE49-F238E27FC236}">
                    <a16:creationId xmlns:a16="http://schemas.microsoft.com/office/drawing/2014/main" id="{37F32651-2149-40BA-A838-2F84B8A58F57}"/>
                  </a:ext>
                </a:extLst>
              </p:cNvPr>
              <p:cNvSpPr/>
              <p:nvPr/>
            </p:nvSpPr>
            <p:spPr>
              <a:xfrm>
                <a:off x="678230" y="5852223"/>
                <a:ext cx="1327150" cy="462280"/>
              </a:xfrm>
              <a:custGeom>
                <a:avLst/>
                <a:gdLst/>
                <a:ahLst/>
                <a:cxnLst/>
                <a:rect l="l" t="t" r="r" b="b"/>
                <a:pathLst>
                  <a:path w="1327150" h="462279">
                    <a:moveTo>
                      <a:pt x="12585" y="6286"/>
                    </a:moveTo>
                    <a:lnTo>
                      <a:pt x="10744" y="1841"/>
                    </a:lnTo>
                    <a:lnTo>
                      <a:pt x="6299" y="0"/>
                    </a:lnTo>
                    <a:lnTo>
                      <a:pt x="1841" y="1841"/>
                    </a:lnTo>
                    <a:lnTo>
                      <a:pt x="0" y="6286"/>
                    </a:lnTo>
                    <a:lnTo>
                      <a:pt x="1841" y="10744"/>
                    </a:lnTo>
                    <a:lnTo>
                      <a:pt x="6299" y="12585"/>
                    </a:lnTo>
                    <a:lnTo>
                      <a:pt x="10744" y="10744"/>
                    </a:lnTo>
                    <a:lnTo>
                      <a:pt x="12585" y="6286"/>
                    </a:lnTo>
                    <a:close/>
                  </a:path>
                  <a:path w="1327150" h="462279">
                    <a:moveTo>
                      <a:pt x="1327035" y="455866"/>
                    </a:moveTo>
                    <a:lnTo>
                      <a:pt x="1325194" y="451421"/>
                    </a:lnTo>
                    <a:lnTo>
                      <a:pt x="1320749" y="449580"/>
                    </a:lnTo>
                    <a:lnTo>
                      <a:pt x="1316291" y="451421"/>
                    </a:lnTo>
                    <a:lnTo>
                      <a:pt x="1314450" y="455866"/>
                    </a:lnTo>
                    <a:lnTo>
                      <a:pt x="1316291" y="460324"/>
                    </a:lnTo>
                    <a:lnTo>
                      <a:pt x="1320749" y="462165"/>
                    </a:lnTo>
                    <a:lnTo>
                      <a:pt x="1325194" y="460324"/>
                    </a:lnTo>
                    <a:lnTo>
                      <a:pt x="1327035" y="455866"/>
                    </a:lnTo>
                    <a:close/>
                  </a:path>
                </a:pathLst>
              </a:custGeom>
              <a:solidFill>
                <a:srgbClr val="CC3300"/>
              </a:solidFill>
            </p:spPr>
            <p:txBody>
              <a:bodyPr wrap="square" lIns="0" tIns="0" rIns="0" bIns="0" rtlCol="0"/>
              <a:lstStyle/>
              <a:p>
                <a:pPr defTabSz="685800"/>
                <a:endParaRPr sz="1350" kern="0">
                  <a:solidFill>
                    <a:sysClr val="windowText" lastClr="000000"/>
                  </a:solidFill>
                </a:endParaRPr>
              </a:p>
            </p:txBody>
          </p:sp>
        </p:grpSp>
        <p:sp>
          <p:nvSpPr>
            <p:cNvPr id="54" name="object 21">
              <a:extLst>
                <a:ext uri="{FF2B5EF4-FFF2-40B4-BE49-F238E27FC236}">
                  <a16:creationId xmlns:a16="http://schemas.microsoft.com/office/drawing/2014/main" id="{0F20CB67-C494-4B21-9FB5-8C2BB6A13034}"/>
                </a:ext>
              </a:extLst>
            </p:cNvPr>
            <p:cNvSpPr txBox="1"/>
            <p:nvPr/>
          </p:nvSpPr>
          <p:spPr>
            <a:xfrm>
              <a:off x="1846897" y="4434840"/>
              <a:ext cx="578168" cy="125034"/>
            </a:xfrm>
            <a:prstGeom prst="rect">
              <a:avLst/>
            </a:prstGeom>
          </p:spPr>
          <p:txBody>
            <a:bodyPr vert="horz" wrap="square" lIns="0" tIns="9525" rIns="0" bIns="0" rtlCol="0">
              <a:spAutoFit/>
            </a:bodyPr>
            <a:lstStyle/>
            <a:p>
              <a:pPr marL="9525" defTabSz="685800">
                <a:spcBef>
                  <a:spcPts val="75"/>
                </a:spcBef>
              </a:pPr>
              <a:r>
                <a:rPr sz="750" kern="0" spc="-8" dirty="0">
                  <a:solidFill>
                    <a:sysClr val="windowText" lastClr="000000"/>
                  </a:solidFill>
                  <a:latin typeface="Arial MT"/>
                  <a:cs typeface="Arial MT"/>
                </a:rPr>
                <a:t>COLLEGIUM</a:t>
              </a:r>
              <a:endParaRPr sz="750" kern="0">
                <a:solidFill>
                  <a:sysClr val="windowText" lastClr="000000"/>
                </a:solidFill>
                <a:latin typeface="Arial MT"/>
                <a:cs typeface="Arial MT"/>
              </a:endParaRPr>
            </a:p>
          </p:txBody>
        </p:sp>
        <p:grpSp>
          <p:nvGrpSpPr>
            <p:cNvPr id="55" name="object 22">
              <a:extLst>
                <a:ext uri="{FF2B5EF4-FFF2-40B4-BE49-F238E27FC236}">
                  <a16:creationId xmlns:a16="http://schemas.microsoft.com/office/drawing/2014/main" id="{68A44C94-B971-4972-95B0-841AA9FAA3E0}"/>
                </a:ext>
              </a:extLst>
            </p:cNvPr>
            <p:cNvGrpSpPr/>
            <p:nvPr/>
          </p:nvGrpSpPr>
          <p:grpSpPr>
            <a:xfrm>
              <a:off x="2940413" y="4389165"/>
              <a:ext cx="996315" cy="346710"/>
              <a:chOff x="2396550" y="5852220"/>
              <a:chExt cx="1328420" cy="462280"/>
            </a:xfrm>
          </p:grpSpPr>
          <p:sp>
            <p:nvSpPr>
              <p:cNvPr id="57" name="object 23">
                <a:extLst>
                  <a:ext uri="{FF2B5EF4-FFF2-40B4-BE49-F238E27FC236}">
                    <a16:creationId xmlns:a16="http://schemas.microsoft.com/office/drawing/2014/main" id="{A3E6DA20-C13C-49AA-B56E-BDFB87B01AFD}"/>
                  </a:ext>
                </a:extLst>
              </p:cNvPr>
              <p:cNvSpPr/>
              <p:nvPr/>
            </p:nvSpPr>
            <p:spPr>
              <a:xfrm>
                <a:off x="2402839" y="5858509"/>
                <a:ext cx="1315720" cy="449580"/>
              </a:xfrm>
              <a:custGeom>
                <a:avLst/>
                <a:gdLst/>
                <a:ahLst/>
                <a:cxnLst/>
                <a:rect l="l" t="t" r="r" b="b"/>
                <a:pathLst>
                  <a:path w="1315720" h="449579">
                    <a:moveTo>
                      <a:pt x="74930" y="0"/>
                    </a:moveTo>
                    <a:lnTo>
                      <a:pt x="47684" y="6330"/>
                    </a:lnTo>
                    <a:lnTo>
                      <a:pt x="23653" y="23018"/>
                    </a:lnTo>
                    <a:lnTo>
                      <a:pt x="6528" y="46612"/>
                    </a:lnTo>
                    <a:lnTo>
                      <a:pt x="0" y="73659"/>
                    </a:lnTo>
                    <a:lnTo>
                      <a:pt x="0" y="373379"/>
                    </a:lnTo>
                    <a:lnTo>
                      <a:pt x="6528" y="401359"/>
                    </a:lnTo>
                    <a:lnTo>
                      <a:pt x="23653" y="425767"/>
                    </a:lnTo>
                    <a:lnTo>
                      <a:pt x="47684" y="443031"/>
                    </a:lnTo>
                    <a:lnTo>
                      <a:pt x="74930" y="449579"/>
                    </a:lnTo>
                    <a:lnTo>
                      <a:pt x="1240789" y="449579"/>
                    </a:lnTo>
                    <a:lnTo>
                      <a:pt x="1268035" y="443031"/>
                    </a:lnTo>
                    <a:lnTo>
                      <a:pt x="1292066" y="425767"/>
                    </a:lnTo>
                    <a:lnTo>
                      <a:pt x="1309191" y="401359"/>
                    </a:lnTo>
                    <a:lnTo>
                      <a:pt x="1315720" y="373379"/>
                    </a:lnTo>
                    <a:lnTo>
                      <a:pt x="1315720" y="73659"/>
                    </a:lnTo>
                    <a:lnTo>
                      <a:pt x="1309191" y="46612"/>
                    </a:lnTo>
                    <a:lnTo>
                      <a:pt x="1292066" y="23018"/>
                    </a:lnTo>
                    <a:lnTo>
                      <a:pt x="1268035" y="6330"/>
                    </a:lnTo>
                    <a:lnTo>
                      <a:pt x="1240789" y="0"/>
                    </a:lnTo>
                    <a:lnTo>
                      <a:pt x="74930" y="0"/>
                    </a:lnTo>
                    <a:close/>
                  </a:path>
                </a:pathLst>
              </a:custGeom>
              <a:ln w="12579">
                <a:solidFill>
                  <a:srgbClr val="CC3300"/>
                </a:solidFill>
              </a:ln>
            </p:spPr>
            <p:txBody>
              <a:bodyPr wrap="square" lIns="0" tIns="0" rIns="0" bIns="0" rtlCol="0"/>
              <a:lstStyle/>
              <a:p>
                <a:pPr defTabSz="685800"/>
                <a:endParaRPr sz="1350" kern="0">
                  <a:solidFill>
                    <a:sysClr val="windowText" lastClr="000000"/>
                  </a:solidFill>
                </a:endParaRPr>
              </a:p>
            </p:txBody>
          </p:sp>
          <p:sp>
            <p:nvSpPr>
              <p:cNvPr id="58" name="object 24">
                <a:extLst>
                  <a:ext uri="{FF2B5EF4-FFF2-40B4-BE49-F238E27FC236}">
                    <a16:creationId xmlns:a16="http://schemas.microsoft.com/office/drawing/2014/main" id="{C50D179A-5FBA-4B7D-AE1A-BA25205CCE76}"/>
                  </a:ext>
                </a:extLst>
              </p:cNvPr>
              <p:cNvSpPr/>
              <p:nvPr/>
            </p:nvSpPr>
            <p:spPr>
              <a:xfrm>
                <a:off x="2396540" y="5852223"/>
                <a:ext cx="1328420" cy="462280"/>
              </a:xfrm>
              <a:custGeom>
                <a:avLst/>
                <a:gdLst/>
                <a:ahLst/>
                <a:cxnLst/>
                <a:rect l="l" t="t" r="r" b="b"/>
                <a:pathLst>
                  <a:path w="1328420" h="462279">
                    <a:moveTo>
                      <a:pt x="12585" y="6286"/>
                    </a:moveTo>
                    <a:lnTo>
                      <a:pt x="10744" y="1841"/>
                    </a:lnTo>
                    <a:lnTo>
                      <a:pt x="6299" y="0"/>
                    </a:lnTo>
                    <a:lnTo>
                      <a:pt x="1841" y="1841"/>
                    </a:lnTo>
                    <a:lnTo>
                      <a:pt x="0" y="6286"/>
                    </a:lnTo>
                    <a:lnTo>
                      <a:pt x="1841" y="10744"/>
                    </a:lnTo>
                    <a:lnTo>
                      <a:pt x="6299" y="12585"/>
                    </a:lnTo>
                    <a:lnTo>
                      <a:pt x="10744" y="10744"/>
                    </a:lnTo>
                    <a:lnTo>
                      <a:pt x="12585" y="6286"/>
                    </a:lnTo>
                    <a:close/>
                  </a:path>
                  <a:path w="1328420" h="462279">
                    <a:moveTo>
                      <a:pt x="1328305" y="455866"/>
                    </a:moveTo>
                    <a:lnTo>
                      <a:pt x="1326464" y="451421"/>
                    </a:lnTo>
                    <a:lnTo>
                      <a:pt x="1322019" y="449580"/>
                    </a:lnTo>
                    <a:lnTo>
                      <a:pt x="1317561" y="451421"/>
                    </a:lnTo>
                    <a:lnTo>
                      <a:pt x="1315720" y="455866"/>
                    </a:lnTo>
                    <a:lnTo>
                      <a:pt x="1317561" y="460324"/>
                    </a:lnTo>
                    <a:lnTo>
                      <a:pt x="1322019" y="462165"/>
                    </a:lnTo>
                    <a:lnTo>
                      <a:pt x="1326464" y="460324"/>
                    </a:lnTo>
                    <a:lnTo>
                      <a:pt x="1328305" y="455866"/>
                    </a:lnTo>
                    <a:close/>
                  </a:path>
                </a:pathLst>
              </a:custGeom>
              <a:solidFill>
                <a:srgbClr val="CC3300"/>
              </a:solidFill>
            </p:spPr>
            <p:txBody>
              <a:bodyPr wrap="square" lIns="0" tIns="0" rIns="0" bIns="0" rtlCol="0"/>
              <a:lstStyle/>
              <a:p>
                <a:pPr defTabSz="685800"/>
                <a:endParaRPr sz="1350" kern="0">
                  <a:solidFill>
                    <a:sysClr val="windowText" lastClr="000000"/>
                  </a:solidFill>
                </a:endParaRPr>
              </a:p>
            </p:txBody>
          </p:sp>
        </p:grpSp>
        <p:sp>
          <p:nvSpPr>
            <p:cNvPr id="56" name="object 25">
              <a:extLst>
                <a:ext uri="{FF2B5EF4-FFF2-40B4-BE49-F238E27FC236}">
                  <a16:creationId xmlns:a16="http://schemas.microsoft.com/office/drawing/2014/main" id="{E8F52618-A025-4FFC-AE0D-FF7623DFAD11}"/>
                </a:ext>
              </a:extLst>
            </p:cNvPr>
            <p:cNvSpPr txBox="1"/>
            <p:nvPr/>
          </p:nvSpPr>
          <p:spPr>
            <a:xfrm>
              <a:off x="3231833" y="4434840"/>
              <a:ext cx="412909" cy="125034"/>
            </a:xfrm>
            <a:prstGeom prst="rect">
              <a:avLst/>
            </a:prstGeom>
          </p:spPr>
          <p:txBody>
            <a:bodyPr vert="horz" wrap="square" lIns="0" tIns="9525" rIns="0" bIns="0" rtlCol="0">
              <a:spAutoFit/>
            </a:bodyPr>
            <a:lstStyle/>
            <a:p>
              <a:pPr marL="9525" defTabSz="685800">
                <a:spcBef>
                  <a:spcPts val="75"/>
                </a:spcBef>
              </a:pPr>
              <a:r>
                <a:rPr sz="750" kern="0" spc="-8" dirty="0">
                  <a:solidFill>
                    <a:sysClr val="windowText" lastClr="000000"/>
                  </a:solidFill>
                  <a:latin typeface="Arial MT"/>
                  <a:cs typeface="Arial MT"/>
                </a:rPr>
                <a:t>MARKET</a:t>
              </a:r>
              <a:endParaRPr sz="750" kern="0">
                <a:solidFill>
                  <a:sysClr val="windowText" lastClr="000000"/>
                </a:solidFill>
                <a:latin typeface="Arial MT"/>
                <a:cs typeface="Arial MT"/>
              </a:endParaRPr>
            </a:p>
          </p:txBody>
        </p:sp>
      </p:grpSp>
    </p:spTree>
    <p:extLst>
      <p:ext uri="{BB962C8B-B14F-4D97-AF65-F5344CB8AC3E}">
        <p14:creationId xmlns:p14="http://schemas.microsoft.com/office/powerpoint/2010/main" val="197303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C3EA4EA-604C-4E4E-B13C-F0AC8AEA47BB}"/>
              </a:ext>
            </a:extLst>
          </p:cNvPr>
          <p:cNvSpPr txBox="1">
            <a:spLocks/>
          </p:cNvSpPr>
          <p:nvPr/>
        </p:nvSpPr>
        <p:spPr>
          <a:xfrm>
            <a:off x="99413" y="534926"/>
            <a:ext cx="8229600" cy="6843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err="1">
                <a:latin typeface="Tahoma" panose="020B0604030504040204" pitchFamily="34" charset="0"/>
                <a:ea typeface="Tahoma" panose="020B0604030504040204" pitchFamily="34" charset="0"/>
                <a:cs typeface="Tahoma" panose="020B0604030504040204" pitchFamily="34" charset="0"/>
              </a:rPr>
              <a:t>Oliy</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ta’limda</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boshqaruv</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Adabiyot</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sharhidan</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taklif</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qilingan</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modellar</a:t>
            </a:r>
            <a:endParaRPr lang="en-US" sz="2400" b="1" dirty="0">
              <a:latin typeface="Tahoma" panose="020B0604030504040204" pitchFamily="34" charset="0"/>
              <a:ea typeface="Tahoma" panose="020B0604030504040204" pitchFamily="34" charset="0"/>
              <a:cs typeface="Tahoma" panose="020B0604030504040204" pitchFamily="34" charset="0"/>
            </a:endParaRPr>
          </a:p>
        </p:txBody>
      </p:sp>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B6A27AE-CD6C-4FCD-A50C-F633B1E759DD}"/>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17E46914-34C8-4B21-8663-3B0BF48398B3}"/>
              </a:ext>
            </a:extLst>
          </p:cNvPr>
          <p:cNvPicPr>
            <a:picLocks noChangeAspect="1" noChangeArrowheads="1"/>
          </p:cNvPicPr>
          <p:nvPr/>
        </p:nvPicPr>
        <p:blipFill>
          <a:blip r:embed="rId2"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09984294-CEC6-44AB-AAA0-18B207FC67B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48251B02-D814-43E5-88AE-9404C1F3EE5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sp>
        <p:nvSpPr>
          <p:cNvPr id="31" name="object 2">
            <a:extLst>
              <a:ext uri="{FF2B5EF4-FFF2-40B4-BE49-F238E27FC236}">
                <a16:creationId xmlns:a16="http://schemas.microsoft.com/office/drawing/2014/main" id="{36BFB529-0B1D-4E2A-8218-00DE9D2CDBD9}"/>
              </a:ext>
            </a:extLst>
          </p:cNvPr>
          <p:cNvSpPr txBox="1"/>
          <p:nvPr/>
        </p:nvSpPr>
        <p:spPr>
          <a:xfrm>
            <a:off x="4689917" y="1507380"/>
            <a:ext cx="107633" cy="257763"/>
          </a:xfrm>
          <a:prstGeom prst="rect">
            <a:avLst/>
          </a:prstGeom>
        </p:spPr>
        <p:txBody>
          <a:bodyPr vert="horz" wrap="square" lIns="0" tIns="11430" rIns="0" bIns="0" rtlCol="0">
            <a:spAutoFit/>
          </a:bodyPr>
          <a:lstStyle/>
          <a:p>
            <a:pPr marL="9525" defTabSz="685800">
              <a:spcBef>
                <a:spcPts val="90"/>
              </a:spcBef>
            </a:pPr>
            <a:r>
              <a:rPr lang="en-US" sz="1600" kern="0" spc="34" dirty="0">
                <a:solidFill>
                  <a:srgbClr val="990000"/>
                </a:solidFill>
                <a:latin typeface="Segoe UI Symbol"/>
                <a:cs typeface="Segoe UI Symbol"/>
              </a:rPr>
              <a:t>✓</a:t>
            </a:r>
            <a:endParaRPr sz="1600" kern="0" dirty="0">
              <a:solidFill>
                <a:sysClr val="windowText" lastClr="000000"/>
              </a:solidFill>
              <a:latin typeface="Segoe UI Symbol"/>
              <a:cs typeface="Segoe UI Symbol"/>
            </a:endParaRPr>
          </a:p>
        </p:txBody>
      </p:sp>
      <p:sp>
        <p:nvSpPr>
          <p:cNvPr id="32" name="object 3">
            <a:extLst>
              <a:ext uri="{FF2B5EF4-FFF2-40B4-BE49-F238E27FC236}">
                <a16:creationId xmlns:a16="http://schemas.microsoft.com/office/drawing/2014/main" id="{91AB83AA-D639-49BF-B75F-A87FEFA2D4A3}"/>
              </a:ext>
            </a:extLst>
          </p:cNvPr>
          <p:cNvSpPr txBox="1">
            <a:spLocks/>
          </p:cNvSpPr>
          <p:nvPr/>
        </p:nvSpPr>
        <p:spPr>
          <a:xfrm>
            <a:off x="4917963" y="1356490"/>
            <a:ext cx="3884917" cy="2585484"/>
          </a:xfrm>
          <a:prstGeom prst="rect">
            <a:avLst/>
          </a:prstGeom>
        </p:spPr>
        <p:txBody>
          <a:bodyPr vert="horz" wrap="square" lIns="0" tIns="28099" rIns="0" bIns="0" rtlCol="0">
            <a:spAutoFit/>
          </a:bodyPr>
          <a:lstStyle>
            <a:lvl1pPr marL="0">
              <a:defRPr sz="1200" b="0" i="0">
                <a:solidFill>
                  <a:schemeClr val="tx1"/>
                </a:solidFill>
                <a:latin typeface="Arial MT"/>
                <a:ea typeface="+mn-ea"/>
                <a:cs typeface="Arial MT"/>
              </a:defRPr>
            </a:lvl1pPr>
            <a:lvl2pPr marL="342900">
              <a:defRPr>
                <a:latin typeface="+mn-lt"/>
                <a:ea typeface="+mn-ea"/>
                <a:cs typeface="+mn-cs"/>
              </a:defRPr>
            </a:lvl2pPr>
            <a:lvl3pPr marL="685800">
              <a:defRPr>
                <a:latin typeface="+mn-lt"/>
                <a:ea typeface="+mn-ea"/>
                <a:cs typeface="+mn-cs"/>
              </a:defRPr>
            </a:lvl3pPr>
            <a:lvl4pPr marL="1028700">
              <a:defRPr>
                <a:latin typeface="+mn-lt"/>
                <a:ea typeface="+mn-ea"/>
                <a:cs typeface="+mn-cs"/>
              </a:defRPr>
            </a:lvl4pPr>
            <a:lvl5pPr marL="1371600">
              <a:defRPr>
                <a:latin typeface="+mn-lt"/>
                <a:ea typeface="+mn-ea"/>
                <a:cs typeface="+mn-cs"/>
              </a:defRPr>
            </a:lvl5pPr>
            <a:lvl6pPr marL="1714500">
              <a:defRPr>
                <a:latin typeface="+mn-lt"/>
                <a:ea typeface="+mn-ea"/>
                <a:cs typeface="+mn-cs"/>
              </a:defRPr>
            </a:lvl6pPr>
            <a:lvl7pPr marL="2057400">
              <a:defRPr>
                <a:latin typeface="+mn-lt"/>
                <a:ea typeface="+mn-ea"/>
                <a:cs typeface="+mn-cs"/>
              </a:defRPr>
            </a:lvl7pPr>
            <a:lvl8pPr marL="2400300">
              <a:defRPr>
                <a:latin typeface="+mn-lt"/>
                <a:ea typeface="+mn-ea"/>
                <a:cs typeface="+mn-cs"/>
              </a:defRPr>
            </a:lvl8pPr>
            <a:lvl9pPr marL="2743200">
              <a:defRPr>
                <a:latin typeface="+mn-lt"/>
                <a:ea typeface="+mn-ea"/>
                <a:cs typeface="+mn-cs"/>
              </a:defRPr>
            </a:lvl9pPr>
          </a:lstStyle>
          <a:p>
            <a:pPr marL="9525" marR="3810" lvl="0" indent="0" algn="just" defTabSz="914400" eaLnBrk="1" fontAlgn="auto" latinLnBrk="0" hangingPunct="1">
              <a:lnSpc>
                <a:spcPct val="89800"/>
              </a:lnSpc>
              <a:spcBef>
                <a:spcPts val="221"/>
              </a:spcBef>
              <a:spcAft>
                <a:spcPts val="0"/>
              </a:spcAft>
              <a:buClrTx/>
              <a:buSzTx/>
              <a:buFontTx/>
              <a:buNone/>
              <a:tabLst/>
              <a:defRPr/>
            </a:pPr>
            <a:r>
              <a:rPr kumimoji="0" lang="en-US" sz="2000" b="0" i="0" u="none" strike="noStrike" kern="0" cap="none" spc="0" normalizeH="0" baseline="0" noProof="0" dirty="0" err="1">
                <a:ln>
                  <a:noFill/>
                </a:ln>
                <a:solidFill>
                  <a:sysClr val="windowText" lastClr="000000"/>
                </a:solidFill>
                <a:effectLst/>
                <a:uLnTx/>
                <a:uFillTx/>
                <a:latin typeface="Arial MT"/>
                <a:ea typeface="+mn-ea"/>
              </a:rPr>
              <a:t>Klark</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oliy</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ta'lim</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tizimini</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belgilovchi</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uchta</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asosiy</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kuchni</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belgilaydi</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davlat</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hokimiyati</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bozor</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akademik</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oligarxiya</a:t>
            </a:r>
            <a:r>
              <a:rPr kumimoji="0" lang="en-US" sz="2000" b="0" i="0" u="none" strike="noStrike" kern="0" cap="none" spc="0" normalizeH="0" baseline="0" noProof="0" dirty="0">
                <a:ln>
                  <a:noFill/>
                </a:ln>
                <a:solidFill>
                  <a:sysClr val="windowText" lastClr="000000"/>
                </a:solidFill>
                <a:effectLst/>
                <a:uLnTx/>
                <a:uFillTx/>
                <a:latin typeface="Arial MT"/>
                <a:ea typeface="+mn-ea"/>
              </a:rPr>
              <a:t>;</a:t>
            </a:r>
          </a:p>
          <a:p>
            <a:pPr marL="9525" marR="3810" lvl="0" indent="0" algn="just" defTabSz="914400" eaLnBrk="1" fontAlgn="auto" latinLnBrk="0" hangingPunct="1">
              <a:lnSpc>
                <a:spcPct val="89800"/>
              </a:lnSpc>
              <a:spcBef>
                <a:spcPts val="221"/>
              </a:spcBef>
              <a:spcAft>
                <a:spcPts val="0"/>
              </a:spcAft>
              <a:buClrTx/>
              <a:buSzTx/>
              <a:buFontTx/>
              <a:buNone/>
              <a:tabLst/>
              <a:defRPr/>
            </a:pPr>
            <a:endParaRPr kumimoji="0" lang="en-US" sz="2000" b="0" i="0" u="none" strike="noStrike" kern="0" cap="none" spc="-8" normalizeH="0" baseline="0" noProof="0" dirty="0">
              <a:ln>
                <a:noFill/>
              </a:ln>
              <a:solidFill>
                <a:sysClr val="windowText" lastClr="000000"/>
              </a:solidFill>
              <a:effectLst/>
              <a:uLnTx/>
              <a:uFillTx/>
              <a:latin typeface="Arial MT"/>
              <a:ea typeface="+mn-ea"/>
            </a:endParaRPr>
          </a:p>
          <a:p>
            <a:pPr marL="9525" marR="3810" lvl="0" indent="0" algn="just" defTabSz="914400" eaLnBrk="1" fontAlgn="auto" latinLnBrk="0" hangingPunct="1">
              <a:lnSpc>
                <a:spcPct val="89800"/>
              </a:lnSpc>
              <a:spcBef>
                <a:spcPts val="296"/>
              </a:spcBef>
              <a:spcAft>
                <a:spcPts val="0"/>
              </a:spcAft>
              <a:buClrTx/>
              <a:buSzTx/>
              <a:buFontTx/>
              <a:buNone/>
              <a:tabLst/>
              <a:defRPr/>
            </a:pPr>
            <a:r>
              <a:rPr kumimoji="0" lang="en-US" sz="2000" b="0" i="0" u="none" strike="noStrike" kern="0" cap="none" spc="0" normalizeH="0" baseline="0" noProof="0" dirty="0" err="1">
                <a:ln>
                  <a:noFill/>
                </a:ln>
                <a:solidFill>
                  <a:sysClr val="windowText" lastClr="000000"/>
                </a:solidFill>
                <a:effectLst/>
                <a:uLnTx/>
                <a:uFillTx/>
                <a:latin typeface="Arial MT"/>
                <a:ea typeface="+mn-ea"/>
              </a:rPr>
              <a:t>Uchburchak</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oliy</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ta'lim</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tizimidagi</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aktyorlar</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o'rtasidagi</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munosabatlarning</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evolyutsiyasini</a:t>
            </a:r>
            <a:r>
              <a:rPr kumimoji="0" lang="en-US" sz="2000" b="0" i="0" u="none" strike="noStrike" kern="0" cap="none" spc="0" normalizeH="0" baseline="0" noProof="0" dirty="0">
                <a:ln>
                  <a:noFill/>
                </a:ln>
                <a:solidFill>
                  <a:sysClr val="windowText" lastClr="000000"/>
                </a:solidFill>
                <a:effectLst/>
                <a:uLnTx/>
                <a:uFillTx/>
                <a:latin typeface="Arial MT"/>
                <a:ea typeface="+mn-ea"/>
              </a:rPr>
              <a:t> </a:t>
            </a:r>
            <a:r>
              <a:rPr kumimoji="0" lang="en-US" sz="2000" b="0" i="0" u="none" strike="noStrike" kern="0" cap="none" spc="0" normalizeH="0" baseline="0" noProof="0" dirty="0" err="1">
                <a:ln>
                  <a:noFill/>
                </a:ln>
                <a:solidFill>
                  <a:sysClr val="windowText" lastClr="000000"/>
                </a:solidFill>
                <a:effectLst/>
                <a:uLnTx/>
                <a:uFillTx/>
                <a:latin typeface="Arial MT"/>
                <a:ea typeface="+mn-ea"/>
              </a:rPr>
              <a:t>tushuntiradi</a:t>
            </a:r>
            <a:endParaRPr kumimoji="0" lang="en-US" sz="2000" b="0" i="0" u="none" strike="noStrike" kern="0" cap="none" spc="-8" normalizeH="0" baseline="0" noProof="0" dirty="0">
              <a:ln>
                <a:noFill/>
              </a:ln>
              <a:solidFill>
                <a:sysClr val="windowText" lastClr="000000"/>
              </a:solidFill>
              <a:effectLst/>
              <a:uLnTx/>
              <a:uFillTx/>
              <a:latin typeface="Arial MT"/>
              <a:ea typeface="+mn-ea"/>
            </a:endParaRPr>
          </a:p>
        </p:txBody>
      </p:sp>
      <p:sp>
        <p:nvSpPr>
          <p:cNvPr id="33" name="object 4">
            <a:extLst>
              <a:ext uri="{FF2B5EF4-FFF2-40B4-BE49-F238E27FC236}">
                <a16:creationId xmlns:a16="http://schemas.microsoft.com/office/drawing/2014/main" id="{3BF37DDB-97BA-463E-A018-C7E17A03E482}"/>
              </a:ext>
            </a:extLst>
          </p:cNvPr>
          <p:cNvSpPr txBox="1"/>
          <p:nvPr/>
        </p:nvSpPr>
        <p:spPr>
          <a:xfrm>
            <a:off x="4680391" y="2935366"/>
            <a:ext cx="107633" cy="257763"/>
          </a:xfrm>
          <a:prstGeom prst="rect">
            <a:avLst/>
          </a:prstGeom>
        </p:spPr>
        <p:txBody>
          <a:bodyPr vert="horz" wrap="square" lIns="0" tIns="11430" rIns="0" bIns="0" rtlCol="0">
            <a:spAutoFit/>
          </a:bodyPr>
          <a:lstStyle/>
          <a:p>
            <a:pPr marL="9525" defTabSz="685800">
              <a:spcBef>
                <a:spcPts val="90"/>
              </a:spcBef>
            </a:pPr>
            <a:r>
              <a:rPr sz="1600" kern="0" spc="34" dirty="0">
                <a:solidFill>
                  <a:srgbClr val="990000"/>
                </a:solidFill>
                <a:latin typeface="Segoe UI Symbol"/>
                <a:cs typeface="Segoe UI Symbol"/>
              </a:rPr>
              <a:t>✓</a:t>
            </a:r>
            <a:endParaRPr sz="1600" kern="0">
              <a:solidFill>
                <a:sysClr val="windowText" lastClr="000000"/>
              </a:solidFill>
              <a:latin typeface="Segoe UI Symbol"/>
              <a:cs typeface="Segoe UI Symbol"/>
            </a:endParaRPr>
          </a:p>
        </p:txBody>
      </p:sp>
      <p:pic>
        <p:nvPicPr>
          <p:cNvPr id="34" name="object 6">
            <a:extLst>
              <a:ext uri="{FF2B5EF4-FFF2-40B4-BE49-F238E27FC236}">
                <a16:creationId xmlns:a16="http://schemas.microsoft.com/office/drawing/2014/main" id="{6E2D2D8C-892F-4DE3-944F-EF52026070E0}"/>
              </a:ext>
            </a:extLst>
          </p:cNvPr>
          <p:cNvPicPr/>
          <p:nvPr/>
        </p:nvPicPr>
        <p:blipFill>
          <a:blip r:embed="rId5" cstate="print"/>
          <a:stretch>
            <a:fillRect/>
          </a:stretch>
        </p:blipFill>
        <p:spPr>
          <a:xfrm>
            <a:off x="341121" y="1502674"/>
            <a:ext cx="4230880" cy="2915125"/>
          </a:xfrm>
          <a:prstGeom prst="rect">
            <a:avLst/>
          </a:prstGeom>
        </p:spPr>
      </p:pic>
      <p:sp>
        <p:nvSpPr>
          <p:cNvPr id="35" name="object 7">
            <a:extLst>
              <a:ext uri="{FF2B5EF4-FFF2-40B4-BE49-F238E27FC236}">
                <a16:creationId xmlns:a16="http://schemas.microsoft.com/office/drawing/2014/main" id="{F2F6522C-054C-4E89-AD63-8E33DBDCD8CD}"/>
              </a:ext>
            </a:extLst>
          </p:cNvPr>
          <p:cNvSpPr txBox="1"/>
          <p:nvPr/>
        </p:nvSpPr>
        <p:spPr>
          <a:xfrm>
            <a:off x="1259632" y="4417799"/>
            <a:ext cx="4210651" cy="135037"/>
          </a:xfrm>
          <a:prstGeom prst="rect">
            <a:avLst/>
          </a:prstGeom>
        </p:spPr>
        <p:txBody>
          <a:bodyPr vert="horz" wrap="square" lIns="0" tIns="9525" rIns="0" bIns="0" rtlCol="0">
            <a:spAutoFit/>
          </a:bodyPr>
          <a:lstStyle/>
          <a:p>
            <a:pPr marL="218123" marR="575310" indent="21907" defTabSz="685800">
              <a:lnSpc>
                <a:spcPct val="113300"/>
              </a:lnSpc>
              <a:spcBef>
                <a:spcPts val="75"/>
              </a:spcBef>
            </a:pPr>
            <a:r>
              <a:rPr sz="8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Clark’s</a:t>
            </a:r>
            <a:r>
              <a:rPr sz="800" kern="0" spc="-26"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sz="8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triangle</a:t>
            </a:r>
            <a:r>
              <a:rPr sz="800" kern="0" spc="-23"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sz="8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of</a:t>
            </a:r>
            <a:r>
              <a:rPr sz="800" kern="0" spc="-3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sz="8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coordination.</a:t>
            </a:r>
            <a:r>
              <a:rPr sz="800" kern="0" spc="-23"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sz="8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Adapted</a:t>
            </a:r>
            <a:r>
              <a:rPr sz="800" kern="0" spc="-26"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sz="8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from</a:t>
            </a:r>
            <a:r>
              <a:rPr sz="800" kern="0" spc="-26"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sz="800" kern="0" spc="-15"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Clark </a:t>
            </a:r>
            <a:r>
              <a:rPr sz="8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Source:</a:t>
            </a:r>
            <a:r>
              <a:rPr sz="800"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sz="800" kern="0" spc="-8"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Findikli</a:t>
            </a:r>
            <a:r>
              <a:rPr sz="800" kern="0" spc="-15"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2017</a:t>
            </a:r>
            <a:endParaRPr sz="800"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sp>
        <p:nvSpPr>
          <p:cNvPr id="37" name="object 9">
            <a:extLst>
              <a:ext uri="{FF2B5EF4-FFF2-40B4-BE49-F238E27FC236}">
                <a16:creationId xmlns:a16="http://schemas.microsoft.com/office/drawing/2014/main" id="{5F8E445C-E82C-4C6B-91B8-F66B221C3904}"/>
              </a:ext>
            </a:extLst>
          </p:cNvPr>
          <p:cNvSpPr txBox="1"/>
          <p:nvPr/>
        </p:nvSpPr>
        <p:spPr>
          <a:xfrm>
            <a:off x="6701189" y="4830599"/>
            <a:ext cx="2101691" cy="240450"/>
          </a:xfrm>
          <a:prstGeom prst="rect">
            <a:avLst/>
          </a:prstGeom>
        </p:spPr>
        <p:txBody>
          <a:bodyPr vert="horz" wrap="square" lIns="0" tIns="9525" rIns="0" bIns="0" rtlCol="0">
            <a:spAutoFit/>
          </a:bodyPr>
          <a:lstStyle/>
          <a:p>
            <a:pPr marL="9525" marR="3810" defTabSz="685800">
              <a:spcBef>
                <a:spcPts val="75"/>
              </a:spcBef>
            </a:pPr>
            <a:r>
              <a:rPr sz="750" kern="0" dirty="0">
                <a:solidFill>
                  <a:sysClr val="windowText" lastClr="000000"/>
                </a:solidFill>
                <a:latin typeface="Arial MT"/>
                <a:cs typeface="Arial MT"/>
              </a:rPr>
              <a:t>Braun’s</a:t>
            </a:r>
            <a:r>
              <a:rPr sz="750" kern="0" spc="-19" dirty="0">
                <a:solidFill>
                  <a:sysClr val="windowText" lastClr="000000"/>
                </a:solidFill>
                <a:latin typeface="Arial MT"/>
                <a:cs typeface="Arial MT"/>
              </a:rPr>
              <a:t> </a:t>
            </a:r>
            <a:r>
              <a:rPr sz="750" kern="0" dirty="0">
                <a:solidFill>
                  <a:sysClr val="windowText" lastClr="000000"/>
                </a:solidFill>
                <a:latin typeface="Arial MT"/>
                <a:cs typeface="Arial MT"/>
              </a:rPr>
              <a:t>cube</a:t>
            </a:r>
            <a:r>
              <a:rPr sz="750" kern="0" spc="-19" dirty="0">
                <a:solidFill>
                  <a:sysClr val="windowText" lastClr="000000"/>
                </a:solidFill>
                <a:latin typeface="Arial MT"/>
                <a:cs typeface="Arial MT"/>
              </a:rPr>
              <a:t> </a:t>
            </a:r>
            <a:r>
              <a:rPr sz="750" kern="0" dirty="0">
                <a:solidFill>
                  <a:sysClr val="windowText" lastClr="000000"/>
                </a:solidFill>
                <a:latin typeface="Arial MT"/>
                <a:cs typeface="Arial MT"/>
              </a:rPr>
              <a:t>of</a:t>
            </a:r>
            <a:r>
              <a:rPr sz="750" kern="0" spc="-8" dirty="0">
                <a:solidFill>
                  <a:sysClr val="windowText" lastClr="000000"/>
                </a:solidFill>
                <a:latin typeface="Arial MT"/>
                <a:cs typeface="Arial MT"/>
              </a:rPr>
              <a:t> </a:t>
            </a:r>
            <a:r>
              <a:rPr sz="750" kern="0" dirty="0">
                <a:solidFill>
                  <a:sysClr val="windowText" lastClr="000000"/>
                </a:solidFill>
                <a:latin typeface="Arial MT"/>
                <a:cs typeface="Arial MT"/>
              </a:rPr>
              <a:t>governance.</a:t>
            </a:r>
            <a:r>
              <a:rPr sz="750" kern="0" spc="-15" dirty="0">
                <a:solidFill>
                  <a:sysClr val="windowText" lastClr="000000"/>
                </a:solidFill>
                <a:latin typeface="Arial MT"/>
                <a:cs typeface="Arial MT"/>
              </a:rPr>
              <a:t> </a:t>
            </a:r>
            <a:r>
              <a:rPr sz="750" kern="0" dirty="0">
                <a:solidFill>
                  <a:sysClr val="windowText" lastClr="000000"/>
                </a:solidFill>
                <a:latin typeface="Arial MT"/>
                <a:cs typeface="Arial MT"/>
              </a:rPr>
              <a:t>Adapted</a:t>
            </a:r>
            <a:r>
              <a:rPr sz="750" kern="0" spc="-19" dirty="0">
                <a:solidFill>
                  <a:sysClr val="windowText" lastClr="000000"/>
                </a:solidFill>
                <a:latin typeface="Arial MT"/>
                <a:cs typeface="Arial MT"/>
              </a:rPr>
              <a:t> </a:t>
            </a:r>
            <a:r>
              <a:rPr sz="750" kern="0" dirty="0">
                <a:solidFill>
                  <a:sysClr val="windowText" lastClr="000000"/>
                </a:solidFill>
                <a:latin typeface="Arial MT"/>
                <a:cs typeface="Arial MT"/>
              </a:rPr>
              <a:t>from</a:t>
            </a:r>
            <a:r>
              <a:rPr sz="750" kern="0" spc="-4" dirty="0">
                <a:solidFill>
                  <a:sysClr val="windowText" lastClr="000000"/>
                </a:solidFill>
                <a:latin typeface="Arial MT"/>
                <a:cs typeface="Arial MT"/>
              </a:rPr>
              <a:t> </a:t>
            </a:r>
            <a:r>
              <a:rPr sz="750" kern="0" spc="-15" dirty="0">
                <a:solidFill>
                  <a:sysClr val="windowText" lastClr="000000"/>
                </a:solidFill>
                <a:latin typeface="Arial MT"/>
                <a:cs typeface="Arial MT"/>
              </a:rPr>
              <a:t>Braun </a:t>
            </a:r>
            <a:r>
              <a:rPr sz="750" kern="0" dirty="0">
                <a:solidFill>
                  <a:sysClr val="windowText" lastClr="000000"/>
                </a:solidFill>
                <a:latin typeface="Arial MT"/>
                <a:cs typeface="Arial MT"/>
              </a:rPr>
              <a:t>Source:</a:t>
            </a:r>
            <a:r>
              <a:rPr sz="750" kern="0" spc="-41" dirty="0">
                <a:solidFill>
                  <a:sysClr val="windowText" lastClr="000000"/>
                </a:solidFill>
                <a:latin typeface="Arial MT"/>
                <a:cs typeface="Arial MT"/>
              </a:rPr>
              <a:t> </a:t>
            </a:r>
            <a:r>
              <a:rPr sz="750" kern="0" dirty="0">
                <a:solidFill>
                  <a:sysClr val="windowText" lastClr="000000"/>
                </a:solidFill>
                <a:latin typeface="Arial MT"/>
                <a:cs typeface="Arial MT"/>
              </a:rPr>
              <a:t>Findikli</a:t>
            </a:r>
            <a:r>
              <a:rPr sz="750" kern="0" spc="-34" dirty="0">
                <a:solidFill>
                  <a:sysClr val="windowText" lastClr="000000"/>
                </a:solidFill>
                <a:latin typeface="Arial MT"/>
                <a:cs typeface="Arial MT"/>
              </a:rPr>
              <a:t> </a:t>
            </a:r>
            <a:r>
              <a:rPr sz="750" kern="0" spc="-15" dirty="0">
                <a:solidFill>
                  <a:sysClr val="windowText" lastClr="000000"/>
                </a:solidFill>
                <a:latin typeface="Arial MT"/>
                <a:cs typeface="Arial MT"/>
              </a:rPr>
              <a:t>2017</a:t>
            </a:r>
            <a:endParaRPr sz="750" kern="0" dirty="0">
              <a:solidFill>
                <a:sysClr val="windowText" lastClr="000000"/>
              </a:solidFill>
              <a:latin typeface="Arial MT"/>
              <a:cs typeface="Arial MT"/>
            </a:endParaRPr>
          </a:p>
        </p:txBody>
      </p:sp>
    </p:spTree>
    <p:extLst>
      <p:ext uri="{BB962C8B-B14F-4D97-AF65-F5344CB8AC3E}">
        <p14:creationId xmlns:p14="http://schemas.microsoft.com/office/powerpoint/2010/main" val="85281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C3EA4EA-604C-4E4E-B13C-F0AC8AEA47BB}"/>
              </a:ext>
            </a:extLst>
          </p:cNvPr>
          <p:cNvSpPr txBox="1">
            <a:spLocks/>
          </p:cNvSpPr>
          <p:nvPr/>
        </p:nvSpPr>
        <p:spPr>
          <a:xfrm>
            <a:off x="99413" y="534926"/>
            <a:ext cx="8229600" cy="6843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err="1">
                <a:latin typeface="Tahoma" panose="020B0604030504040204" pitchFamily="34" charset="0"/>
                <a:ea typeface="Tahoma" panose="020B0604030504040204" pitchFamily="34" charset="0"/>
                <a:cs typeface="Tahoma" panose="020B0604030504040204" pitchFamily="34" charset="0"/>
              </a:rPr>
              <a:t>Oliy</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ta’limda</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boshqaruv</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Adabiyot</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sharhidan</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taklif</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qilingan</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modellar</a:t>
            </a:r>
            <a:endParaRPr lang="en-US" sz="2400" b="1" dirty="0">
              <a:latin typeface="Tahoma" panose="020B0604030504040204" pitchFamily="34" charset="0"/>
              <a:ea typeface="Tahoma" panose="020B0604030504040204" pitchFamily="34" charset="0"/>
              <a:cs typeface="Tahoma" panose="020B0604030504040204" pitchFamily="34" charset="0"/>
            </a:endParaRPr>
          </a:p>
        </p:txBody>
      </p:sp>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B6A27AE-CD6C-4FCD-A50C-F633B1E759DD}"/>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17E46914-34C8-4B21-8663-3B0BF48398B3}"/>
              </a:ext>
            </a:extLst>
          </p:cNvPr>
          <p:cNvPicPr>
            <a:picLocks noChangeAspect="1" noChangeArrowheads="1"/>
          </p:cNvPicPr>
          <p:nvPr/>
        </p:nvPicPr>
        <p:blipFill>
          <a:blip r:embed="rId2"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09984294-CEC6-44AB-AAA0-18B207FC67B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48251B02-D814-43E5-88AE-9404C1F3EE5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sp>
        <p:nvSpPr>
          <p:cNvPr id="35" name="object 7">
            <a:extLst>
              <a:ext uri="{FF2B5EF4-FFF2-40B4-BE49-F238E27FC236}">
                <a16:creationId xmlns:a16="http://schemas.microsoft.com/office/drawing/2014/main" id="{F2F6522C-054C-4E89-AD63-8E33DBDCD8CD}"/>
              </a:ext>
            </a:extLst>
          </p:cNvPr>
          <p:cNvSpPr txBox="1"/>
          <p:nvPr/>
        </p:nvSpPr>
        <p:spPr>
          <a:xfrm>
            <a:off x="179512" y="1300642"/>
            <a:ext cx="3240360" cy="2779607"/>
          </a:xfrm>
          <a:prstGeom prst="rect">
            <a:avLst/>
          </a:prstGeom>
        </p:spPr>
        <p:txBody>
          <a:bodyPr vert="horz" wrap="square" lIns="0" tIns="9525" rIns="0" bIns="0" rtlCol="0">
            <a:spAutoFit/>
          </a:bodyPr>
          <a:lstStyle/>
          <a:p>
            <a:pPr marL="28575" defTabSz="685800">
              <a:spcBef>
                <a:spcPts val="645"/>
              </a:spcBef>
            </a:pPr>
            <a:r>
              <a:rPr lang="en-US"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Braun </a:t>
            </a:r>
            <a:r>
              <a:rPr lang="en-US"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uchta</a:t>
            </a:r>
            <a:r>
              <a:rPr lang="en-US"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o'zgaruvchini</a:t>
            </a:r>
            <a:r>
              <a:rPr lang="en-US"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aniqlaydi</a:t>
            </a:r>
            <a:r>
              <a:rPr lang="en-US"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a:t>
            </a:r>
          </a:p>
          <a:p>
            <a:pPr marL="138589" indent="-110014" defTabSz="685800">
              <a:buClr>
                <a:srgbClr val="BF0000"/>
              </a:buClr>
              <a:buSzPct val="92857"/>
              <a:buFont typeface="Segoe UI Symbol"/>
              <a:buChar char="✓"/>
              <a:tabLst>
                <a:tab pos="138589" algn="l"/>
              </a:tabLst>
            </a:pPr>
            <a:r>
              <a:rPr lang="en-US"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Davlat</a:t>
            </a:r>
            <a:r>
              <a:rPr lang="en-US"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tomonidan</a:t>
            </a:r>
            <a:r>
              <a:rPr lang="en-US"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jiddiy</a:t>
            </a:r>
            <a:r>
              <a:rPr lang="en-US"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nazorat</a:t>
            </a:r>
            <a:r>
              <a:rPr lang="en-US"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a:t>
            </a:r>
          </a:p>
          <a:p>
            <a:pPr marL="138589" indent="-110014" defTabSz="685800">
              <a:buClr>
                <a:srgbClr val="BF0000"/>
              </a:buClr>
              <a:buSzPct val="92857"/>
              <a:buFont typeface="Segoe UI Symbol"/>
              <a:buChar char="✓"/>
              <a:tabLst>
                <a:tab pos="138589" algn="l"/>
              </a:tabLst>
            </a:pPr>
            <a:r>
              <a:rPr lang="en-US"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Davlat</a:t>
            </a:r>
            <a:r>
              <a:rPr lang="en-US"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tomonidan</a:t>
            </a:r>
            <a:r>
              <a:rPr lang="en-US"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protsessual</a:t>
            </a:r>
            <a:r>
              <a:rPr lang="en-US"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kern="0"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nazorat</a:t>
            </a:r>
            <a:r>
              <a:rPr lang="en-US"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a:t>
            </a:r>
          </a:p>
          <a:p>
            <a:pPr marL="28575" marR="22860" indent="110014" defTabSz="685800">
              <a:buClr>
                <a:srgbClr val="BF0000"/>
              </a:buClr>
              <a:buSzPct val="92857"/>
              <a:buFont typeface="Segoe UI Symbol"/>
              <a:buChar char="✓"/>
              <a:tabLst>
                <a:tab pos="138589" algn="l"/>
              </a:tabLst>
            </a:pPr>
            <a:r>
              <a:rPr lang="en-US" kern="0" spc="-8"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Utilitar</a:t>
            </a:r>
            <a:r>
              <a:rPr lang="en-US"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a:t>
            </a:r>
            <a:r>
              <a:rPr lang="en-US" kern="0" spc="-8"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noutilitar</a:t>
            </a:r>
            <a:r>
              <a:rPr lang="en-US"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kern="0" spc="-8"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qiymatga</a:t>
            </a:r>
            <a:r>
              <a:rPr lang="en-US"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kern="0" spc="-8"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yo'naltirilgan</a:t>
            </a:r>
            <a:r>
              <a:rPr lang="en-US"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kern="0" spc="-8"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madaniy</a:t>
            </a:r>
            <a:r>
              <a:rPr lang="en-US"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kern="0" spc="-8"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qadriyatlarga</a:t>
            </a:r>
            <a:r>
              <a:rPr lang="en-US"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 </a:t>
            </a:r>
            <a:r>
              <a:rPr lang="en-US" kern="0" spc="-8" dirty="0" err="1">
                <a:solidFill>
                  <a:sysClr val="windowText" lastClr="000000"/>
                </a:solidFill>
                <a:latin typeface="Tahoma" panose="020B0604030504040204" pitchFamily="34" charset="0"/>
                <a:ea typeface="Tahoma" panose="020B0604030504040204" pitchFamily="34" charset="0"/>
                <a:cs typeface="Tahoma" panose="020B0604030504040204" pitchFamily="34" charset="0"/>
              </a:rPr>
              <a:t>yo'naltirilgan</a:t>
            </a:r>
            <a:r>
              <a:rPr lang="en-US"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a:t>
            </a:r>
          </a:p>
          <a:p>
            <a:pPr marL="28575" marR="22860" defTabSz="685800">
              <a:buClr>
                <a:srgbClr val="BF0000"/>
              </a:buClr>
              <a:buSzPct val="92857"/>
              <a:tabLst>
                <a:tab pos="138589" algn="l"/>
              </a:tabLst>
            </a:pPr>
            <a:endParaRPr lang="en-US"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pic>
        <p:nvPicPr>
          <p:cNvPr id="36" name="object 8">
            <a:extLst>
              <a:ext uri="{FF2B5EF4-FFF2-40B4-BE49-F238E27FC236}">
                <a16:creationId xmlns:a16="http://schemas.microsoft.com/office/drawing/2014/main" id="{7B6B4723-C5DE-436F-9C17-8D5671CC40E6}"/>
              </a:ext>
            </a:extLst>
          </p:cNvPr>
          <p:cNvPicPr/>
          <p:nvPr/>
        </p:nvPicPr>
        <p:blipFill>
          <a:blip r:embed="rId5" cstate="print"/>
          <a:stretch>
            <a:fillRect/>
          </a:stretch>
        </p:blipFill>
        <p:spPr>
          <a:xfrm>
            <a:off x="3779912" y="1228722"/>
            <a:ext cx="4824536" cy="3932735"/>
          </a:xfrm>
          <a:prstGeom prst="rect">
            <a:avLst/>
          </a:prstGeom>
        </p:spPr>
      </p:pic>
      <p:sp>
        <p:nvSpPr>
          <p:cNvPr id="37" name="object 9">
            <a:extLst>
              <a:ext uri="{FF2B5EF4-FFF2-40B4-BE49-F238E27FC236}">
                <a16:creationId xmlns:a16="http://schemas.microsoft.com/office/drawing/2014/main" id="{5F8E445C-E82C-4C6B-91B8-F66B221C3904}"/>
              </a:ext>
            </a:extLst>
          </p:cNvPr>
          <p:cNvSpPr txBox="1"/>
          <p:nvPr/>
        </p:nvSpPr>
        <p:spPr>
          <a:xfrm>
            <a:off x="6701189" y="4830599"/>
            <a:ext cx="2101691" cy="240450"/>
          </a:xfrm>
          <a:prstGeom prst="rect">
            <a:avLst/>
          </a:prstGeom>
        </p:spPr>
        <p:txBody>
          <a:bodyPr vert="horz" wrap="square" lIns="0" tIns="9525" rIns="0" bIns="0" rtlCol="0">
            <a:spAutoFit/>
          </a:bodyPr>
          <a:lstStyle/>
          <a:p>
            <a:pPr marL="9525" marR="3810" defTabSz="685800">
              <a:spcBef>
                <a:spcPts val="75"/>
              </a:spcBef>
            </a:pPr>
            <a:r>
              <a:rPr sz="750" kern="0" dirty="0">
                <a:solidFill>
                  <a:sysClr val="windowText" lastClr="000000"/>
                </a:solidFill>
                <a:latin typeface="Arial MT"/>
                <a:cs typeface="Arial MT"/>
              </a:rPr>
              <a:t>Braun’s</a:t>
            </a:r>
            <a:r>
              <a:rPr sz="750" kern="0" spc="-19" dirty="0">
                <a:solidFill>
                  <a:sysClr val="windowText" lastClr="000000"/>
                </a:solidFill>
                <a:latin typeface="Arial MT"/>
                <a:cs typeface="Arial MT"/>
              </a:rPr>
              <a:t> </a:t>
            </a:r>
            <a:r>
              <a:rPr sz="750" kern="0" dirty="0">
                <a:solidFill>
                  <a:sysClr val="windowText" lastClr="000000"/>
                </a:solidFill>
                <a:latin typeface="Arial MT"/>
                <a:cs typeface="Arial MT"/>
              </a:rPr>
              <a:t>cube</a:t>
            </a:r>
            <a:r>
              <a:rPr sz="750" kern="0" spc="-19" dirty="0">
                <a:solidFill>
                  <a:sysClr val="windowText" lastClr="000000"/>
                </a:solidFill>
                <a:latin typeface="Arial MT"/>
                <a:cs typeface="Arial MT"/>
              </a:rPr>
              <a:t> </a:t>
            </a:r>
            <a:r>
              <a:rPr sz="750" kern="0" dirty="0">
                <a:solidFill>
                  <a:sysClr val="windowText" lastClr="000000"/>
                </a:solidFill>
                <a:latin typeface="Arial MT"/>
                <a:cs typeface="Arial MT"/>
              </a:rPr>
              <a:t>of</a:t>
            </a:r>
            <a:r>
              <a:rPr sz="750" kern="0" spc="-8" dirty="0">
                <a:solidFill>
                  <a:sysClr val="windowText" lastClr="000000"/>
                </a:solidFill>
                <a:latin typeface="Arial MT"/>
                <a:cs typeface="Arial MT"/>
              </a:rPr>
              <a:t> </a:t>
            </a:r>
            <a:r>
              <a:rPr sz="750" kern="0" dirty="0">
                <a:solidFill>
                  <a:sysClr val="windowText" lastClr="000000"/>
                </a:solidFill>
                <a:latin typeface="Arial MT"/>
                <a:cs typeface="Arial MT"/>
              </a:rPr>
              <a:t>governance.</a:t>
            </a:r>
            <a:r>
              <a:rPr sz="750" kern="0" spc="-15" dirty="0">
                <a:solidFill>
                  <a:sysClr val="windowText" lastClr="000000"/>
                </a:solidFill>
                <a:latin typeface="Arial MT"/>
                <a:cs typeface="Arial MT"/>
              </a:rPr>
              <a:t> </a:t>
            </a:r>
            <a:r>
              <a:rPr sz="750" kern="0" dirty="0">
                <a:solidFill>
                  <a:sysClr val="windowText" lastClr="000000"/>
                </a:solidFill>
                <a:latin typeface="Arial MT"/>
                <a:cs typeface="Arial MT"/>
              </a:rPr>
              <a:t>Adapted</a:t>
            </a:r>
            <a:r>
              <a:rPr sz="750" kern="0" spc="-19" dirty="0">
                <a:solidFill>
                  <a:sysClr val="windowText" lastClr="000000"/>
                </a:solidFill>
                <a:latin typeface="Arial MT"/>
                <a:cs typeface="Arial MT"/>
              </a:rPr>
              <a:t> </a:t>
            </a:r>
            <a:r>
              <a:rPr sz="750" kern="0" dirty="0">
                <a:solidFill>
                  <a:sysClr val="windowText" lastClr="000000"/>
                </a:solidFill>
                <a:latin typeface="Arial MT"/>
                <a:cs typeface="Arial MT"/>
              </a:rPr>
              <a:t>from</a:t>
            </a:r>
            <a:r>
              <a:rPr sz="750" kern="0" spc="-4" dirty="0">
                <a:solidFill>
                  <a:sysClr val="windowText" lastClr="000000"/>
                </a:solidFill>
                <a:latin typeface="Arial MT"/>
                <a:cs typeface="Arial MT"/>
              </a:rPr>
              <a:t> </a:t>
            </a:r>
            <a:r>
              <a:rPr sz="750" kern="0" spc="-15" dirty="0">
                <a:solidFill>
                  <a:sysClr val="windowText" lastClr="000000"/>
                </a:solidFill>
                <a:latin typeface="Arial MT"/>
                <a:cs typeface="Arial MT"/>
              </a:rPr>
              <a:t>Braun </a:t>
            </a:r>
            <a:r>
              <a:rPr sz="750" kern="0" dirty="0">
                <a:solidFill>
                  <a:sysClr val="windowText" lastClr="000000"/>
                </a:solidFill>
                <a:latin typeface="Arial MT"/>
                <a:cs typeface="Arial MT"/>
              </a:rPr>
              <a:t>Source:</a:t>
            </a:r>
            <a:r>
              <a:rPr sz="750" kern="0" spc="-41" dirty="0">
                <a:solidFill>
                  <a:sysClr val="windowText" lastClr="000000"/>
                </a:solidFill>
                <a:latin typeface="Arial MT"/>
                <a:cs typeface="Arial MT"/>
              </a:rPr>
              <a:t> </a:t>
            </a:r>
            <a:r>
              <a:rPr sz="750" kern="0" dirty="0">
                <a:solidFill>
                  <a:sysClr val="windowText" lastClr="000000"/>
                </a:solidFill>
                <a:latin typeface="Arial MT"/>
                <a:cs typeface="Arial MT"/>
              </a:rPr>
              <a:t>Findikli</a:t>
            </a:r>
            <a:r>
              <a:rPr sz="750" kern="0" spc="-34" dirty="0">
                <a:solidFill>
                  <a:sysClr val="windowText" lastClr="000000"/>
                </a:solidFill>
                <a:latin typeface="Arial MT"/>
                <a:cs typeface="Arial MT"/>
              </a:rPr>
              <a:t> </a:t>
            </a:r>
            <a:r>
              <a:rPr sz="750" kern="0" spc="-15" dirty="0">
                <a:solidFill>
                  <a:sysClr val="windowText" lastClr="000000"/>
                </a:solidFill>
                <a:latin typeface="Arial MT"/>
                <a:cs typeface="Arial MT"/>
              </a:rPr>
              <a:t>2017</a:t>
            </a:r>
            <a:endParaRPr sz="750" kern="0" dirty="0">
              <a:solidFill>
                <a:sysClr val="windowText" lastClr="000000"/>
              </a:solidFill>
              <a:latin typeface="Arial MT"/>
              <a:cs typeface="Arial MT"/>
            </a:endParaRPr>
          </a:p>
        </p:txBody>
      </p:sp>
    </p:spTree>
    <p:extLst>
      <p:ext uri="{BB962C8B-B14F-4D97-AF65-F5344CB8AC3E}">
        <p14:creationId xmlns:p14="http://schemas.microsoft.com/office/powerpoint/2010/main" val="2220420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C3EA4EA-604C-4E4E-B13C-F0AC8AEA47BB}"/>
              </a:ext>
            </a:extLst>
          </p:cNvPr>
          <p:cNvSpPr txBox="1">
            <a:spLocks/>
          </p:cNvSpPr>
          <p:nvPr/>
        </p:nvSpPr>
        <p:spPr>
          <a:xfrm>
            <a:off x="99413" y="534926"/>
            <a:ext cx="8229600" cy="6843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err="1">
                <a:latin typeface="Tahoma" panose="020B0604030504040204" pitchFamily="34" charset="0"/>
                <a:ea typeface="Tahoma" panose="020B0604030504040204" pitchFamily="34" charset="0"/>
                <a:cs typeface="Tahoma" panose="020B0604030504040204" pitchFamily="34" charset="0"/>
              </a:rPr>
              <a:t>Oliy</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ta’limda</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boshqaruv</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Adabiyot</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sharhidan</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taklif</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qilingan</a:t>
            </a:r>
            <a:r>
              <a:rPr lang="en-US" sz="2400" b="1" dirty="0">
                <a:latin typeface="Tahoma" panose="020B0604030504040204" pitchFamily="34" charset="0"/>
                <a:ea typeface="Tahoma" panose="020B0604030504040204" pitchFamily="34" charset="0"/>
                <a:cs typeface="Tahoma" panose="020B0604030504040204" pitchFamily="34" charset="0"/>
              </a:rPr>
              <a:t> </a:t>
            </a:r>
            <a:r>
              <a:rPr lang="en-US" sz="2400" b="1" dirty="0" err="1">
                <a:latin typeface="Tahoma" panose="020B0604030504040204" pitchFamily="34" charset="0"/>
                <a:ea typeface="Tahoma" panose="020B0604030504040204" pitchFamily="34" charset="0"/>
                <a:cs typeface="Tahoma" panose="020B0604030504040204" pitchFamily="34" charset="0"/>
              </a:rPr>
              <a:t>modellar</a:t>
            </a:r>
            <a:endParaRPr lang="en-US" sz="2400" b="1" dirty="0">
              <a:latin typeface="Tahoma" panose="020B0604030504040204" pitchFamily="34" charset="0"/>
              <a:ea typeface="Tahoma" panose="020B0604030504040204" pitchFamily="34" charset="0"/>
              <a:cs typeface="Tahoma" panose="020B0604030504040204" pitchFamily="34" charset="0"/>
            </a:endParaRPr>
          </a:p>
        </p:txBody>
      </p:sp>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sp>
        <p:nvSpPr>
          <p:cNvPr id="3" name="Rectangle 1">
            <a:extLst>
              <a:ext uri="{FF2B5EF4-FFF2-40B4-BE49-F238E27FC236}">
                <a16:creationId xmlns:a16="http://schemas.microsoft.com/office/drawing/2014/main" id="{DB6A27AE-CD6C-4FCD-A50C-F633B1E759DD}"/>
              </a:ext>
            </a:extLst>
          </p:cNvPr>
          <p:cNvSpPr>
            <a:spLocks noChangeArrowheads="1"/>
          </p:cNvSpPr>
          <p:nvPr/>
        </p:nvSpPr>
        <p:spPr bwMode="auto">
          <a:xfrm>
            <a:off x="1711224" y="1695395"/>
            <a:ext cx="1378644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pic>
        <p:nvPicPr>
          <p:cNvPr id="12" name="Picture 2" descr="C:\Users\brani\Downloads\eu_funded_en.jpg">
            <a:extLst>
              <a:ext uri="{FF2B5EF4-FFF2-40B4-BE49-F238E27FC236}">
                <a16:creationId xmlns:a16="http://schemas.microsoft.com/office/drawing/2014/main" id="{17E46914-34C8-4B21-8663-3B0BF48398B3}"/>
              </a:ext>
            </a:extLst>
          </p:cNvPr>
          <p:cNvPicPr>
            <a:picLocks noChangeAspect="1" noChangeArrowheads="1"/>
          </p:cNvPicPr>
          <p:nvPr/>
        </p:nvPicPr>
        <p:blipFill>
          <a:blip r:embed="rId2" cstate="print"/>
          <a:srcRect/>
          <a:stretch>
            <a:fillRect/>
          </a:stretch>
        </p:blipFill>
        <p:spPr bwMode="auto">
          <a:xfrm>
            <a:off x="539552" y="162534"/>
            <a:ext cx="1726406" cy="362938"/>
          </a:xfrm>
          <a:prstGeom prst="rect">
            <a:avLst/>
          </a:prstGeom>
          <a:noFill/>
        </p:spPr>
      </p:pic>
      <p:pic>
        <p:nvPicPr>
          <p:cNvPr id="13" name="Picture 4" descr="Sustainable Development Goals SDGs Goal 4: Quality, 48% OFF">
            <a:extLst>
              <a:ext uri="{FF2B5EF4-FFF2-40B4-BE49-F238E27FC236}">
                <a16:creationId xmlns:a16="http://schemas.microsoft.com/office/drawing/2014/main" id="{09984294-CEC6-44AB-AAA0-18B207FC67B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4" name="Рисунок 13">
            <a:extLst>
              <a:ext uri="{FF2B5EF4-FFF2-40B4-BE49-F238E27FC236}">
                <a16:creationId xmlns:a16="http://schemas.microsoft.com/office/drawing/2014/main" id="{48251B02-D814-43E5-88AE-9404C1F3EE5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sp>
        <p:nvSpPr>
          <p:cNvPr id="35" name="object 7">
            <a:extLst>
              <a:ext uri="{FF2B5EF4-FFF2-40B4-BE49-F238E27FC236}">
                <a16:creationId xmlns:a16="http://schemas.microsoft.com/office/drawing/2014/main" id="{F2F6522C-054C-4E89-AD63-8E33DBDCD8CD}"/>
              </a:ext>
            </a:extLst>
          </p:cNvPr>
          <p:cNvSpPr txBox="1"/>
          <p:nvPr/>
        </p:nvSpPr>
        <p:spPr>
          <a:xfrm>
            <a:off x="376734" y="1382116"/>
            <a:ext cx="6154867" cy="176780"/>
          </a:xfrm>
          <a:prstGeom prst="rect">
            <a:avLst/>
          </a:prstGeom>
        </p:spPr>
        <p:txBody>
          <a:bodyPr vert="horz" wrap="square" lIns="0" tIns="9525" rIns="0" bIns="0" rtlCol="0">
            <a:spAutoFit/>
          </a:bodyPr>
          <a:lstStyle/>
          <a:p>
            <a:pPr marL="28575" defTabSz="685800">
              <a:lnSpc>
                <a:spcPts val="1253"/>
              </a:lnSpc>
            </a:pPr>
            <a:r>
              <a:rPr lang="en-US" sz="1600" b="1" kern="0" dirty="0" err="1">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Kombinatsiya</a:t>
            </a:r>
            <a:r>
              <a:rPr lang="en-US" sz="1600" b="1" kern="0" dirty="0">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 </a:t>
            </a:r>
            <a:r>
              <a:rPr lang="en-US" sz="1600" b="1" kern="0" dirty="0" err="1">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to'rtta</a:t>
            </a:r>
            <a:r>
              <a:rPr lang="en-US" sz="1600" b="1" kern="0" dirty="0">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 </a:t>
            </a:r>
            <a:r>
              <a:rPr lang="en-US" sz="1600" b="1" kern="0" dirty="0" err="1">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modelni</a:t>
            </a:r>
            <a:r>
              <a:rPr lang="en-US" sz="1600" b="1" kern="0" dirty="0">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 </a:t>
            </a:r>
            <a:r>
              <a:rPr lang="en-US" sz="1600" b="1" kern="0" dirty="0" err="1">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keltirib</a:t>
            </a:r>
            <a:r>
              <a:rPr lang="en-US" sz="1600" b="1" kern="0" dirty="0">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 </a:t>
            </a:r>
            <a:r>
              <a:rPr lang="en-US" sz="1600" b="1" kern="0" dirty="0" err="1">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chiqaradi</a:t>
            </a:r>
            <a:r>
              <a:rPr lang="en-US" sz="1600" kern="0" dirty="0">
                <a:solidFill>
                  <a:schemeClr val="tx2">
                    <a:lumMod val="75000"/>
                  </a:schemeClr>
                </a:solidFill>
                <a:latin typeface="Tahoma" panose="020B0604030504040204" pitchFamily="34" charset="0"/>
                <a:ea typeface="Tahoma" panose="020B0604030504040204" pitchFamily="34" charset="0"/>
                <a:cs typeface="Tahoma" panose="020B0604030504040204" pitchFamily="34" charset="0"/>
              </a:rPr>
              <a:t>:</a:t>
            </a:r>
          </a:p>
        </p:txBody>
      </p:sp>
      <p:sp>
        <p:nvSpPr>
          <p:cNvPr id="37" name="object 9">
            <a:extLst>
              <a:ext uri="{FF2B5EF4-FFF2-40B4-BE49-F238E27FC236}">
                <a16:creationId xmlns:a16="http://schemas.microsoft.com/office/drawing/2014/main" id="{5F8E445C-E82C-4C6B-91B8-F66B221C3904}"/>
              </a:ext>
            </a:extLst>
          </p:cNvPr>
          <p:cNvSpPr txBox="1"/>
          <p:nvPr/>
        </p:nvSpPr>
        <p:spPr>
          <a:xfrm>
            <a:off x="6701189" y="4830599"/>
            <a:ext cx="2101691" cy="240450"/>
          </a:xfrm>
          <a:prstGeom prst="rect">
            <a:avLst/>
          </a:prstGeom>
        </p:spPr>
        <p:txBody>
          <a:bodyPr vert="horz" wrap="square" lIns="0" tIns="9525" rIns="0" bIns="0" rtlCol="0">
            <a:spAutoFit/>
          </a:bodyPr>
          <a:lstStyle/>
          <a:p>
            <a:pPr marL="9525" marR="3810" defTabSz="685800">
              <a:spcBef>
                <a:spcPts val="75"/>
              </a:spcBef>
            </a:pPr>
            <a:r>
              <a:rPr sz="750" kern="0" dirty="0">
                <a:solidFill>
                  <a:sysClr val="windowText" lastClr="000000"/>
                </a:solidFill>
                <a:latin typeface="Arial MT"/>
                <a:cs typeface="Arial MT"/>
              </a:rPr>
              <a:t>Braun’s</a:t>
            </a:r>
            <a:r>
              <a:rPr sz="750" kern="0" spc="-19" dirty="0">
                <a:solidFill>
                  <a:sysClr val="windowText" lastClr="000000"/>
                </a:solidFill>
                <a:latin typeface="Arial MT"/>
                <a:cs typeface="Arial MT"/>
              </a:rPr>
              <a:t> </a:t>
            </a:r>
            <a:r>
              <a:rPr sz="750" kern="0" dirty="0">
                <a:solidFill>
                  <a:sysClr val="windowText" lastClr="000000"/>
                </a:solidFill>
                <a:latin typeface="Arial MT"/>
                <a:cs typeface="Arial MT"/>
              </a:rPr>
              <a:t>cube</a:t>
            </a:r>
            <a:r>
              <a:rPr sz="750" kern="0" spc="-19" dirty="0">
                <a:solidFill>
                  <a:sysClr val="windowText" lastClr="000000"/>
                </a:solidFill>
                <a:latin typeface="Arial MT"/>
                <a:cs typeface="Arial MT"/>
              </a:rPr>
              <a:t> </a:t>
            </a:r>
            <a:r>
              <a:rPr sz="750" kern="0" dirty="0">
                <a:solidFill>
                  <a:sysClr val="windowText" lastClr="000000"/>
                </a:solidFill>
                <a:latin typeface="Arial MT"/>
                <a:cs typeface="Arial MT"/>
              </a:rPr>
              <a:t>of</a:t>
            </a:r>
            <a:r>
              <a:rPr sz="750" kern="0" spc="-8" dirty="0">
                <a:solidFill>
                  <a:sysClr val="windowText" lastClr="000000"/>
                </a:solidFill>
                <a:latin typeface="Arial MT"/>
                <a:cs typeface="Arial MT"/>
              </a:rPr>
              <a:t> </a:t>
            </a:r>
            <a:r>
              <a:rPr sz="750" kern="0" dirty="0">
                <a:solidFill>
                  <a:sysClr val="windowText" lastClr="000000"/>
                </a:solidFill>
                <a:latin typeface="Arial MT"/>
                <a:cs typeface="Arial MT"/>
              </a:rPr>
              <a:t>governance.</a:t>
            </a:r>
            <a:r>
              <a:rPr sz="750" kern="0" spc="-15" dirty="0">
                <a:solidFill>
                  <a:sysClr val="windowText" lastClr="000000"/>
                </a:solidFill>
                <a:latin typeface="Arial MT"/>
                <a:cs typeface="Arial MT"/>
              </a:rPr>
              <a:t> </a:t>
            </a:r>
            <a:r>
              <a:rPr sz="750" kern="0" dirty="0">
                <a:solidFill>
                  <a:sysClr val="windowText" lastClr="000000"/>
                </a:solidFill>
                <a:latin typeface="Arial MT"/>
                <a:cs typeface="Arial MT"/>
              </a:rPr>
              <a:t>Adapted</a:t>
            </a:r>
            <a:r>
              <a:rPr sz="750" kern="0" spc="-19" dirty="0">
                <a:solidFill>
                  <a:sysClr val="windowText" lastClr="000000"/>
                </a:solidFill>
                <a:latin typeface="Arial MT"/>
                <a:cs typeface="Arial MT"/>
              </a:rPr>
              <a:t> </a:t>
            </a:r>
            <a:r>
              <a:rPr sz="750" kern="0" dirty="0">
                <a:solidFill>
                  <a:sysClr val="windowText" lastClr="000000"/>
                </a:solidFill>
                <a:latin typeface="Arial MT"/>
                <a:cs typeface="Arial MT"/>
              </a:rPr>
              <a:t>from</a:t>
            </a:r>
            <a:r>
              <a:rPr sz="750" kern="0" spc="-4" dirty="0">
                <a:solidFill>
                  <a:sysClr val="windowText" lastClr="000000"/>
                </a:solidFill>
                <a:latin typeface="Arial MT"/>
                <a:cs typeface="Arial MT"/>
              </a:rPr>
              <a:t> </a:t>
            </a:r>
            <a:r>
              <a:rPr sz="750" kern="0" spc="-15" dirty="0">
                <a:solidFill>
                  <a:sysClr val="windowText" lastClr="000000"/>
                </a:solidFill>
                <a:latin typeface="Arial MT"/>
                <a:cs typeface="Arial MT"/>
              </a:rPr>
              <a:t>Braun </a:t>
            </a:r>
            <a:r>
              <a:rPr sz="750" kern="0" dirty="0">
                <a:solidFill>
                  <a:sysClr val="windowText" lastClr="000000"/>
                </a:solidFill>
                <a:latin typeface="Arial MT"/>
                <a:cs typeface="Arial MT"/>
              </a:rPr>
              <a:t>Source:</a:t>
            </a:r>
            <a:r>
              <a:rPr sz="750" kern="0" spc="-41" dirty="0">
                <a:solidFill>
                  <a:sysClr val="windowText" lastClr="000000"/>
                </a:solidFill>
                <a:latin typeface="Arial MT"/>
                <a:cs typeface="Arial MT"/>
              </a:rPr>
              <a:t> </a:t>
            </a:r>
            <a:r>
              <a:rPr sz="750" kern="0" dirty="0">
                <a:solidFill>
                  <a:sysClr val="windowText" lastClr="000000"/>
                </a:solidFill>
                <a:latin typeface="Arial MT"/>
                <a:cs typeface="Arial MT"/>
              </a:rPr>
              <a:t>Findikli</a:t>
            </a:r>
            <a:r>
              <a:rPr sz="750" kern="0" spc="-34" dirty="0">
                <a:solidFill>
                  <a:sysClr val="windowText" lastClr="000000"/>
                </a:solidFill>
                <a:latin typeface="Arial MT"/>
                <a:cs typeface="Arial MT"/>
              </a:rPr>
              <a:t> </a:t>
            </a:r>
            <a:r>
              <a:rPr sz="750" kern="0" spc="-15" dirty="0">
                <a:solidFill>
                  <a:sysClr val="windowText" lastClr="000000"/>
                </a:solidFill>
                <a:latin typeface="Arial MT"/>
                <a:cs typeface="Arial MT"/>
              </a:rPr>
              <a:t>2017</a:t>
            </a:r>
            <a:endParaRPr sz="750" kern="0" dirty="0">
              <a:solidFill>
                <a:sysClr val="windowText" lastClr="000000"/>
              </a:solidFill>
              <a:latin typeface="Arial MT"/>
              <a:cs typeface="Arial MT"/>
            </a:endParaRPr>
          </a:p>
        </p:txBody>
      </p:sp>
      <p:grpSp>
        <p:nvGrpSpPr>
          <p:cNvPr id="48" name="Группа 47">
            <a:extLst>
              <a:ext uri="{FF2B5EF4-FFF2-40B4-BE49-F238E27FC236}">
                <a16:creationId xmlns:a16="http://schemas.microsoft.com/office/drawing/2014/main" id="{6FF718C0-142B-4F6D-AD62-C00AA6B5C521}"/>
              </a:ext>
            </a:extLst>
          </p:cNvPr>
          <p:cNvGrpSpPr/>
          <p:nvPr/>
        </p:nvGrpSpPr>
        <p:grpSpPr>
          <a:xfrm>
            <a:off x="1187624" y="1728256"/>
            <a:ext cx="6696744" cy="2283654"/>
            <a:chOff x="1651680" y="3887198"/>
            <a:chExt cx="2285048" cy="848677"/>
          </a:xfrm>
        </p:grpSpPr>
        <p:grpSp>
          <p:nvGrpSpPr>
            <p:cNvPr id="49" name="object 10">
              <a:extLst>
                <a:ext uri="{FF2B5EF4-FFF2-40B4-BE49-F238E27FC236}">
                  <a16:creationId xmlns:a16="http://schemas.microsoft.com/office/drawing/2014/main" id="{90D57583-C40E-424B-A9FC-56007129D243}"/>
                </a:ext>
              </a:extLst>
            </p:cNvPr>
            <p:cNvGrpSpPr/>
            <p:nvPr/>
          </p:nvGrpSpPr>
          <p:grpSpPr>
            <a:xfrm>
              <a:off x="1651680" y="3887198"/>
              <a:ext cx="981075" cy="346710"/>
              <a:chOff x="678240" y="5182930"/>
              <a:chExt cx="1308100" cy="462280"/>
            </a:xfrm>
          </p:grpSpPr>
          <p:sp>
            <p:nvSpPr>
              <p:cNvPr id="63" name="object 11">
                <a:extLst>
                  <a:ext uri="{FF2B5EF4-FFF2-40B4-BE49-F238E27FC236}">
                    <a16:creationId xmlns:a16="http://schemas.microsoft.com/office/drawing/2014/main" id="{A17422E6-F3F7-444C-81D8-41FD7F5FA15C}"/>
                  </a:ext>
                </a:extLst>
              </p:cNvPr>
              <p:cNvSpPr/>
              <p:nvPr/>
            </p:nvSpPr>
            <p:spPr>
              <a:xfrm>
                <a:off x="684530" y="5189219"/>
                <a:ext cx="1295400" cy="449580"/>
              </a:xfrm>
              <a:custGeom>
                <a:avLst/>
                <a:gdLst/>
                <a:ahLst/>
                <a:cxnLst/>
                <a:rect l="l" t="t" r="r" b="b"/>
                <a:pathLst>
                  <a:path w="1295400" h="449579">
                    <a:moveTo>
                      <a:pt x="74929" y="0"/>
                    </a:moveTo>
                    <a:lnTo>
                      <a:pt x="47148" y="6528"/>
                    </a:lnTo>
                    <a:lnTo>
                      <a:pt x="23177" y="23653"/>
                    </a:lnTo>
                    <a:lnTo>
                      <a:pt x="6349" y="47684"/>
                    </a:lnTo>
                    <a:lnTo>
                      <a:pt x="0" y="74929"/>
                    </a:lnTo>
                    <a:lnTo>
                      <a:pt x="0" y="374649"/>
                    </a:lnTo>
                    <a:lnTo>
                      <a:pt x="6350" y="401895"/>
                    </a:lnTo>
                    <a:lnTo>
                      <a:pt x="23177" y="425926"/>
                    </a:lnTo>
                    <a:lnTo>
                      <a:pt x="47148" y="443051"/>
                    </a:lnTo>
                    <a:lnTo>
                      <a:pt x="74929" y="449579"/>
                    </a:lnTo>
                    <a:lnTo>
                      <a:pt x="1220470" y="449579"/>
                    </a:lnTo>
                    <a:lnTo>
                      <a:pt x="1247715" y="443051"/>
                    </a:lnTo>
                    <a:lnTo>
                      <a:pt x="1271746" y="425926"/>
                    </a:lnTo>
                    <a:lnTo>
                      <a:pt x="1288871" y="401895"/>
                    </a:lnTo>
                    <a:lnTo>
                      <a:pt x="1295400" y="374649"/>
                    </a:lnTo>
                    <a:lnTo>
                      <a:pt x="1295400" y="74929"/>
                    </a:lnTo>
                    <a:lnTo>
                      <a:pt x="1288871" y="47684"/>
                    </a:lnTo>
                    <a:lnTo>
                      <a:pt x="1271746" y="23653"/>
                    </a:lnTo>
                    <a:lnTo>
                      <a:pt x="1247715" y="6528"/>
                    </a:lnTo>
                    <a:lnTo>
                      <a:pt x="1220470" y="0"/>
                    </a:lnTo>
                    <a:lnTo>
                      <a:pt x="74929" y="0"/>
                    </a:lnTo>
                    <a:close/>
                  </a:path>
                </a:pathLst>
              </a:custGeom>
              <a:ln w="12579">
                <a:solidFill>
                  <a:srgbClr val="CC3300"/>
                </a:solidFill>
              </a:ln>
            </p:spPr>
            <p:txBody>
              <a:bodyPr wrap="square" lIns="0" tIns="0" rIns="0" bIns="0" rtlCol="0"/>
              <a:lstStyle/>
              <a:p>
                <a:pPr defTabSz="685800"/>
                <a:endParaRPr sz="2000" b="1" kern="0">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sp>
            <p:nvSpPr>
              <p:cNvPr id="64" name="object 12">
                <a:extLst>
                  <a:ext uri="{FF2B5EF4-FFF2-40B4-BE49-F238E27FC236}">
                    <a16:creationId xmlns:a16="http://schemas.microsoft.com/office/drawing/2014/main" id="{BFA2A68B-F185-46F2-8876-72F7025E7FA5}"/>
                  </a:ext>
                </a:extLst>
              </p:cNvPr>
              <p:cNvSpPr/>
              <p:nvPr/>
            </p:nvSpPr>
            <p:spPr>
              <a:xfrm>
                <a:off x="678230" y="5182933"/>
                <a:ext cx="1308100" cy="462280"/>
              </a:xfrm>
              <a:custGeom>
                <a:avLst/>
                <a:gdLst/>
                <a:ahLst/>
                <a:cxnLst/>
                <a:rect l="l" t="t" r="r" b="b"/>
                <a:pathLst>
                  <a:path w="1308100" h="462279">
                    <a:moveTo>
                      <a:pt x="12585" y="6286"/>
                    </a:moveTo>
                    <a:lnTo>
                      <a:pt x="10744" y="1841"/>
                    </a:lnTo>
                    <a:lnTo>
                      <a:pt x="6299" y="0"/>
                    </a:lnTo>
                    <a:lnTo>
                      <a:pt x="1841" y="1841"/>
                    </a:lnTo>
                    <a:lnTo>
                      <a:pt x="0" y="6286"/>
                    </a:lnTo>
                    <a:lnTo>
                      <a:pt x="1841" y="10744"/>
                    </a:lnTo>
                    <a:lnTo>
                      <a:pt x="6299" y="12585"/>
                    </a:lnTo>
                    <a:lnTo>
                      <a:pt x="10744" y="10744"/>
                    </a:lnTo>
                    <a:lnTo>
                      <a:pt x="12585" y="6286"/>
                    </a:lnTo>
                    <a:close/>
                  </a:path>
                  <a:path w="1308100" h="462279">
                    <a:moveTo>
                      <a:pt x="1307985" y="455866"/>
                    </a:moveTo>
                    <a:lnTo>
                      <a:pt x="1306144" y="451421"/>
                    </a:lnTo>
                    <a:lnTo>
                      <a:pt x="1301699" y="449580"/>
                    </a:lnTo>
                    <a:lnTo>
                      <a:pt x="1297241" y="451421"/>
                    </a:lnTo>
                    <a:lnTo>
                      <a:pt x="1295400" y="455866"/>
                    </a:lnTo>
                    <a:lnTo>
                      <a:pt x="1297241" y="460324"/>
                    </a:lnTo>
                    <a:lnTo>
                      <a:pt x="1301699" y="462165"/>
                    </a:lnTo>
                    <a:lnTo>
                      <a:pt x="1306144" y="460324"/>
                    </a:lnTo>
                    <a:lnTo>
                      <a:pt x="1307985" y="455866"/>
                    </a:lnTo>
                    <a:close/>
                  </a:path>
                </a:pathLst>
              </a:custGeom>
              <a:solidFill>
                <a:srgbClr val="CC3300"/>
              </a:solidFill>
            </p:spPr>
            <p:txBody>
              <a:bodyPr wrap="square" lIns="0" tIns="0" rIns="0" bIns="0" rtlCol="0"/>
              <a:lstStyle/>
              <a:p>
                <a:pPr defTabSz="685800"/>
                <a:endParaRPr sz="2000" b="1" kern="0">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grpSp>
        <p:sp>
          <p:nvSpPr>
            <p:cNvPr id="50" name="object 13">
              <a:extLst>
                <a:ext uri="{FF2B5EF4-FFF2-40B4-BE49-F238E27FC236}">
                  <a16:creationId xmlns:a16="http://schemas.microsoft.com/office/drawing/2014/main" id="{4A328A8E-C664-4CDD-B74B-4638B38DE25F}"/>
                </a:ext>
              </a:extLst>
            </p:cNvPr>
            <p:cNvSpPr txBox="1"/>
            <p:nvPr/>
          </p:nvSpPr>
          <p:spPr>
            <a:xfrm>
              <a:off x="1758315" y="3933825"/>
              <a:ext cx="768191" cy="232333"/>
            </a:xfrm>
            <a:prstGeom prst="rect">
              <a:avLst/>
            </a:prstGeom>
          </p:spPr>
          <p:txBody>
            <a:bodyPr vert="horz" wrap="square" lIns="0" tIns="9525" rIns="0" bIns="0" rtlCol="0">
              <a:spAutoFit/>
            </a:bodyPr>
            <a:lstStyle/>
            <a:p>
              <a:pPr marL="88583" marR="3810" indent="-79058" defTabSz="685800">
                <a:spcBef>
                  <a:spcPts val="75"/>
                </a:spcBef>
              </a:pPr>
              <a:r>
                <a:rPr sz="2000" b="1"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BUREAUCRATIC OLIGARCHIC</a:t>
              </a:r>
              <a:endParaRPr sz="2000" b="1"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grpSp>
          <p:nvGrpSpPr>
            <p:cNvPr id="51" name="object 14">
              <a:extLst>
                <a:ext uri="{FF2B5EF4-FFF2-40B4-BE49-F238E27FC236}">
                  <a16:creationId xmlns:a16="http://schemas.microsoft.com/office/drawing/2014/main" id="{446289B2-E88B-4039-BC22-DDD589374D02}"/>
                </a:ext>
              </a:extLst>
            </p:cNvPr>
            <p:cNvGrpSpPr/>
            <p:nvPr/>
          </p:nvGrpSpPr>
          <p:grpSpPr>
            <a:xfrm>
              <a:off x="2928030" y="3887198"/>
              <a:ext cx="1001078" cy="346710"/>
              <a:chOff x="2380040" y="5182930"/>
              <a:chExt cx="1334770" cy="462280"/>
            </a:xfrm>
          </p:grpSpPr>
          <p:sp>
            <p:nvSpPr>
              <p:cNvPr id="61" name="object 15">
                <a:extLst>
                  <a:ext uri="{FF2B5EF4-FFF2-40B4-BE49-F238E27FC236}">
                    <a16:creationId xmlns:a16="http://schemas.microsoft.com/office/drawing/2014/main" id="{E0731796-A798-43C4-9FCA-8B30FED4A63A}"/>
                  </a:ext>
                </a:extLst>
              </p:cNvPr>
              <p:cNvSpPr/>
              <p:nvPr/>
            </p:nvSpPr>
            <p:spPr>
              <a:xfrm>
                <a:off x="2386330" y="5189219"/>
                <a:ext cx="1322070" cy="449580"/>
              </a:xfrm>
              <a:custGeom>
                <a:avLst/>
                <a:gdLst/>
                <a:ahLst/>
                <a:cxnLst/>
                <a:rect l="l" t="t" r="r" b="b"/>
                <a:pathLst>
                  <a:path w="1322070" h="449579">
                    <a:moveTo>
                      <a:pt x="73659" y="0"/>
                    </a:moveTo>
                    <a:lnTo>
                      <a:pt x="46612" y="6528"/>
                    </a:lnTo>
                    <a:lnTo>
                      <a:pt x="23018" y="23653"/>
                    </a:lnTo>
                    <a:lnTo>
                      <a:pt x="6330" y="47684"/>
                    </a:lnTo>
                    <a:lnTo>
                      <a:pt x="0" y="74929"/>
                    </a:lnTo>
                    <a:lnTo>
                      <a:pt x="0" y="374649"/>
                    </a:lnTo>
                    <a:lnTo>
                      <a:pt x="6330" y="401895"/>
                    </a:lnTo>
                    <a:lnTo>
                      <a:pt x="23018" y="425926"/>
                    </a:lnTo>
                    <a:lnTo>
                      <a:pt x="46612" y="443051"/>
                    </a:lnTo>
                    <a:lnTo>
                      <a:pt x="73659" y="449579"/>
                    </a:lnTo>
                    <a:lnTo>
                      <a:pt x="1247140" y="449579"/>
                    </a:lnTo>
                    <a:lnTo>
                      <a:pt x="1274385" y="443051"/>
                    </a:lnTo>
                    <a:lnTo>
                      <a:pt x="1298416" y="425926"/>
                    </a:lnTo>
                    <a:lnTo>
                      <a:pt x="1315541" y="401895"/>
                    </a:lnTo>
                    <a:lnTo>
                      <a:pt x="1322070" y="374649"/>
                    </a:lnTo>
                    <a:lnTo>
                      <a:pt x="1322070" y="74929"/>
                    </a:lnTo>
                    <a:lnTo>
                      <a:pt x="1315541" y="47684"/>
                    </a:lnTo>
                    <a:lnTo>
                      <a:pt x="1298416" y="23653"/>
                    </a:lnTo>
                    <a:lnTo>
                      <a:pt x="1274385" y="6528"/>
                    </a:lnTo>
                    <a:lnTo>
                      <a:pt x="1247140" y="0"/>
                    </a:lnTo>
                    <a:lnTo>
                      <a:pt x="73659" y="0"/>
                    </a:lnTo>
                    <a:close/>
                  </a:path>
                </a:pathLst>
              </a:custGeom>
              <a:ln w="12579">
                <a:solidFill>
                  <a:srgbClr val="CC3300"/>
                </a:solidFill>
              </a:ln>
            </p:spPr>
            <p:txBody>
              <a:bodyPr wrap="square" lIns="0" tIns="0" rIns="0" bIns="0" rtlCol="0"/>
              <a:lstStyle/>
              <a:p>
                <a:pPr defTabSz="685800"/>
                <a:endParaRPr sz="2000" b="1" kern="0">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sp>
            <p:nvSpPr>
              <p:cNvPr id="62" name="object 16">
                <a:extLst>
                  <a:ext uri="{FF2B5EF4-FFF2-40B4-BE49-F238E27FC236}">
                    <a16:creationId xmlns:a16="http://schemas.microsoft.com/office/drawing/2014/main" id="{9A5D308E-FF12-4925-8CB3-67FCC3E5F744}"/>
                  </a:ext>
                </a:extLst>
              </p:cNvPr>
              <p:cNvSpPr/>
              <p:nvPr/>
            </p:nvSpPr>
            <p:spPr>
              <a:xfrm>
                <a:off x="2380030" y="5182933"/>
                <a:ext cx="1334770" cy="462280"/>
              </a:xfrm>
              <a:custGeom>
                <a:avLst/>
                <a:gdLst/>
                <a:ahLst/>
                <a:cxnLst/>
                <a:rect l="l" t="t" r="r" b="b"/>
                <a:pathLst>
                  <a:path w="1334770" h="462279">
                    <a:moveTo>
                      <a:pt x="12585" y="6286"/>
                    </a:moveTo>
                    <a:lnTo>
                      <a:pt x="10744" y="1841"/>
                    </a:lnTo>
                    <a:lnTo>
                      <a:pt x="6299" y="0"/>
                    </a:lnTo>
                    <a:lnTo>
                      <a:pt x="1841" y="1841"/>
                    </a:lnTo>
                    <a:lnTo>
                      <a:pt x="0" y="6286"/>
                    </a:lnTo>
                    <a:lnTo>
                      <a:pt x="1841" y="10744"/>
                    </a:lnTo>
                    <a:lnTo>
                      <a:pt x="6299" y="12585"/>
                    </a:lnTo>
                    <a:lnTo>
                      <a:pt x="10744" y="10744"/>
                    </a:lnTo>
                    <a:lnTo>
                      <a:pt x="12585" y="6286"/>
                    </a:lnTo>
                    <a:close/>
                  </a:path>
                  <a:path w="1334770" h="462279">
                    <a:moveTo>
                      <a:pt x="1334655" y="455866"/>
                    </a:moveTo>
                    <a:lnTo>
                      <a:pt x="1332814" y="451421"/>
                    </a:lnTo>
                    <a:lnTo>
                      <a:pt x="1328369" y="449580"/>
                    </a:lnTo>
                    <a:lnTo>
                      <a:pt x="1323911" y="451421"/>
                    </a:lnTo>
                    <a:lnTo>
                      <a:pt x="1322070" y="455866"/>
                    </a:lnTo>
                    <a:lnTo>
                      <a:pt x="1323911" y="460324"/>
                    </a:lnTo>
                    <a:lnTo>
                      <a:pt x="1328369" y="462165"/>
                    </a:lnTo>
                    <a:lnTo>
                      <a:pt x="1332814" y="460324"/>
                    </a:lnTo>
                    <a:lnTo>
                      <a:pt x="1334655" y="455866"/>
                    </a:lnTo>
                    <a:close/>
                  </a:path>
                </a:pathLst>
              </a:custGeom>
              <a:solidFill>
                <a:srgbClr val="CC3300"/>
              </a:solidFill>
            </p:spPr>
            <p:txBody>
              <a:bodyPr wrap="square" lIns="0" tIns="0" rIns="0" bIns="0" rtlCol="0"/>
              <a:lstStyle/>
              <a:p>
                <a:pPr defTabSz="685800"/>
                <a:endParaRPr sz="2000" b="1" kern="0">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grpSp>
        <p:sp>
          <p:nvSpPr>
            <p:cNvPr id="52" name="object 17">
              <a:extLst>
                <a:ext uri="{FF2B5EF4-FFF2-40B4-BE49-F238E27FC236}">
                  <a16:creationId xmlns:a16="http://schemas.microsoft.com/office/drawing/2014/main" id="{5B26D7F0-0ECF-48CF-B632-9CA3E101AE92}"/>
                </a:ext>
              </a:extLst>
            </p:cNvPr>
            <p:cNvSpPr txBox="1"/>
            <p:nvPr/>
          </p:nvSpPr>
          <p:spPr>
            <a:xfrm>
              <a:off x="3033712" y="3933825"/>
              <a:ext cx="787718" cy="232333"/>
            </a:xfrm>
            <a:prstGeom prst="rect">
              <a:avLst/>
            </a:prstGeom>
          </p:spPr>
          <p:txBody>
            <a:bodyPr vert="horz" wrap="square" lIns="0" tIns="9525" rIns="0" bIns="0" rtlCol="0">
              <a:spAutoFit/>
            </a:bodyPr>
            <a:lstStyle/>
            <a:p>
              <a:pPr marL="9525" marR="3810" indent="271463" defTabSz="685800">
                <a:spcBef>
                  <a:spcPts val="75"/>
                </a:spcBef>
              </a:pPr>
              <a:r>
                <a:rPr sz="2000" b="1" kern="0" spc="-19"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NEW </a:t>
              </a:r>
              <a:r>
                <a:rPr sz="2000" b="1"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MANAGERIALIST</a:t>
              </a:r>
              <a:endParaRPr sz="2000" b="1" kern="0" dirty="0">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grpSp>
          <p:nvGrpSpPr>
            <p:cNvPr id="53" name="object 18">
              <a:extLst>
                <a:ext uri="{FF2B5EF4-FFF2-40B4-BE49-F238E27FC236}">
                  <a16:creationId xmlns:a16="http://schemas.microsoft.com/office/drawing/2014/main" id="{25F53191-627E-4821-8459-28FD6B6E0A4D}"/>
                </a:ext>
              </a:extLst>
            </p:cNvPr>
            <p:cNvGrpSpPr/>
            <p:nvPr/>
          </p:nvGrpSpPr>
          <p:grpSpPr>
            <a:xfrm>
              <a:off x="1651680" y="4389165"/>
              <a:ext cx="995363" cy="346710"/>
              <a:chOff x="678240" y="5852220"/>
              <a:chExt cx="1327150" cy="462280"/>
            </a:xfrm>
          </p:grpSpPr>
          <p:sp>
            <p:nvSpPr>
              <p:cNvPr id="59" name="object 19">
                <a:extLst>
                  <a:ext uri="{FF2B5EF4-FFF2-40B4-BE49-F238E27FC236}">
                    <a16:creationId xmlns:a16="http://schemas.microsoft.com/office/drawing/2014/main" id="{4CF19DF9-9B1C-4AD6-AA24-AA54ABE57401}"/>
                  </a:ext>
                </a:extLst>
              </p:cNvPr>
              <p:cNvSpPr/>
              <p:nvPr/>
            </p:nvSpPr>
            <p:spPr>
              <a:xfrm>
                <a:off x="684530" y="5858509"/>
                <a:ext cx="1314450" cy="449580"/>
              </a:xfrm>
              <a:custGeom>
                <a:avLst/>
                <a:gdLst/>
                <a:ahLst/>
                <a:cxnLst/>
                <a:rect l="l" t="t" r="r" b="b"/>
                <a:pathLst>
                  <a:path w="1314450" h="449579">
                    <a:moveTo>
                      <a:pt x="74929" y="0"/>
                    </a:moveTo>
                    <a:lnTo>
                      <a:pt x="47148" y="6330"/>
                    </a:lnTo>
                    <a:lnTo>
                      <a:pt x="23177" y="23018"/>
                    </a:lnTo>
                    <a:lnTo>
                      <a:pt x="6349" y="46612"/>
                    </a:lnTo>
                    <a:lnTo>
                      <a:pt x="0" y="73659"/>
                    </a:lnTo>
                    <a:lnTo>
                      <a:pt x="0" y="373379"/>
                    </a:lnTo>
                    <a:lnTo>
                      <a:pt x="6350" y="401359"/>
                    </a:lnTo>
                    <a:lnTo>
                      <a:pt x="23177" y="425767"/>
                    </a:lnTo>
                    <a:lnTo>
                      <a:pt x="47148" y="443031"/>
                    </a:lnTo>
                    <a:lnTo>
                      <a:pt x="74929" y="449579"/>
                    </a:lnTo>
                    <a:lnTo>
                      <a:pt x="1239520" y="449579"/>
                    </a:lnTo>
                    <a:lnTo>
                      <a:pt x="1266765" y="443031"/>
                    </a:lnTo>
                    <a:lnTo>
                      <a:pt x="1290796" y="425767"/>
                    </a:lnTo>
                    <a:lnTo>
                      <a:pt x="1307921" y="401359"/>
                    </a:lnTo>
                    <a:lnTo>
                      <a:pt x="1314450" y="373379"/>
                    </a:lnTo>
                    <a:lnTo>
                      <a:pt x="1314450" y="73659"/>
                    </a:lnTo>
                    <a:lnTo>
                      <a:pt x="1307921" y="46612"/>
                    </a:lnTo>
                    <a:lnTo>
                      <a:pt x="1290796" y="23018"/>
                    </a:lnTo>
                    <a:lnTo>
                      <a:pt x="1266765" y="6330"/>
                    </a:lnTo>
                    <a:lnTo>
                      <a:pt x="1239520" y="0"/>
                    </a:lnTo>
                    <a:lnTo>
                      <a:pt x="74929" y="0"/>
                    </a:lnTo>
                    <a:close/>
                  </a:path>
                </a:pathLst>
              </a:custGeom>
              <a:ln w="12579">
                <a:solidFill>
                  <a:srgbClr val="CC3300"/>
                </a:solidFill>
              </a:ln>
            </p:spPr>
            <p:txBody>
              <a:bodyPr wrap="square" lIns="0" tIns="0" rIns="0" bIns="0" rtlCol="0"/>
              <a:lstStyle/>
              <a:p>
                <a:pPr defTabSz="685800"/>
                <a:endParaRPr sz="2000" b="1" kern="0">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sp>
            <p:nvSpPr>
              <p:cNvPr id="60" name="object 20">
                <a:extLst>
                  <a:ext uri="{FF2B5EF4-FFF2-40B4-BE49-F238E27FC236}">
                    <a16:creationId xmlns:a16="http://schemas.microsoft.com/office/drawing/2014/main" id="{37F32651-2149-40BA-A838-2F84B8A58F57}"/>
                  </a:ext>
                </a:extLst>
              </p:cNvPr>
              <p:cNvSpPr/>
              <p:nvPr/>
            </p:nvSpPr>
            <p:spPr>
              <a:xfrm>
                <a:off x="678230" y="5852223"/>
                <a:ext cx="1327150" cy="462280"/>
              </a:xfrm>
              <a:custGeom>
                <a:avLst/>
                <a:gdLst/>
                <a:ahLst/>
                <a:cxnLst/>
                <a:rect l="l" t="t" r="r" b="b"/>
                <a:pathLst>
                  <a:path w="1327150" h="462279">
                    <a:moveTo>
                      <a:pt x="12585" y="6286"/>
                    </a:moveTo>
                    <a:lnTo>
                      <a:pt x="10744" y="1841"/>
                    </a:lnTo>
                    <a:lnTo>
                      <a:pt x="6299" y="0"/>
                    </a:lnTo>
                    <a:lnTo>
                      <a:pt x="1841" y="1841"/>
                    </a:lnTo>
                    <a:lnTo>
                      <a:pt x="0" y="6286"/>
                    </a:lnTo>
                    <a:lnTo>
                      <a:pt x="1841" y="10744"/>
                    </a:lnTo>
                    <a:lnTo>
                      <a:pt x="6299" y="12585"/>
                    </a:lnTo>
                    <a:lnTo>
                      <a:pt x="10744" y="10744"/>
                    </a:lnTo>
                    <a:lnTo>
                      <a:pt x="12585" y="6286"/>
                    </a:lnTo>
                    <a:close/>
                  </a:path>
                  <a:path w="1327150" h="462279">
                    <a:moveTo>
                      <a:pt x="1327035" y="455866"/>
                    </a:moveTo>
                    <a:lnTo>
                      <a:pt x="1325194" y="451421"/>
                    </a:lnTo>
                    <a:lnTo>
                      <a:pt x="1320749" y="449580"/>
                    </a:lnTo>
                    <a:lnTo>
                      <a:pt x="1316291" y="451421"/>
                    </a:lnTo>
                    <a:lnTo>
                      <a:pt x="1314450" y="455866"/>
                    </a:lnTo>
                    <a:lnTo>
                      <a:pt x="1316291" y="460324"/>
                    </a:lnTo>
                    <a:lnTo>
                      <a:pt x="1320749" y="462165"/>
                    </a:lnTo>
                    <a:lnTo>
                      <a:pt x="1325194" y="460324"/>
                    </a:lnTo>
                    <a:lnTo>
                      <a:pt x="1327035" y="455866"/>
                    </a:lnTo>
                    <a:close/>
                  </a:path>
                </a:pathLst>
              </a:custGeom>
              <a:solidFill>
                <a:srgbClr val="CC3300"/>
              </a:solidFill>
            </p:spPr>
            <p:txBody>
              <a:bodyPr wrap="square" lIns="0" tIns="0" rIns="0" bIns="0" rtlCol="0"/>
              <a:lstStyle/>
              <a:p>
                <a:pPr defTabSz="685800"/>
                <a:endParaRPr sz="2000" b="1" kern="0">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grpSp>
        <p:sp>
          <p:nvSpPr>
            <p:cNvPr id="54" name="object 21">
              <a:extLst>
                <a:ext uri="{FF2B5EF4-FFF2-40B4-BE49-F238E27FC236}">
                  <a16:creationId xmlns:a16="http://schemas.microsoft.com/office/drawing/2014/main" id="{0F20CB67-C494-4B21-9FB5-8C2BB6A13034}"/>
                </a:ext>
              </a:extLst>
            </p:cNvPr>
            <p:cNvSpPr txBox="1"/>
            <p:nvPr/>
          </p:nvSpPr>
          <p:spPr>
            <a:xfrm>
              <a:off x="1846897" y="4434840"/>
              <a:ext cx="578168" cy="117954"/>
            </a:xfrm>
            <a:prstGeom prst="rect">
              <a:avLst/>
            </a:prstGeom>
          </p:spPr>
          <p:txBody>
            <a:bodyPr vert="horz" wrap="square" lIns="0" tIns="9525" rIns="0" bIns="0" rtlCol="0">
              <a:spAutoFit/>
            </a:bodyPr>
            <a:lstStyle/>
            <a:p>
              <a:pPr marL="9525" defTabSz="685800">
                <a:spcBef>
                  <a:spcPts val="75"/>
                </a:spcBef>
              </a:pPr>
              <a:r>
                <a:rPr sz="2000" b="1"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COLLEGIUM</a:t>
              </a:r>
              <a:endParaRPr sz="2000" b="1" kern="0">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grpSp>
          <p:nvGrpSpPr>
            <p:cNvPr id="55" name="object 22">
              <a:extLst>
                <a:ext uri="{FF2B5EF4-FFF2-40B4-BE49-F238E27FC236}">
                  <a16:creationId xmlns:a16="http://schemas.microsoft.com/office/drawing/2014/main" id="{68A44C94-B971-4972-95B0-841AA9FAA3E0}"/>
                </a:ext>
              </a:extLst>
            </p:cNvPr>
            <p:cNvGrpSpPr/>
            <p:nvPr/>
          </p:nvGrpSpPr>
          <p:grpSpPr>
            <a:xfrm>
              <a:off x="2940413" y="4389165"/>
              <a:ext cx="996315" cy="346710"/>
              <a:chOff x="2396550" y="5852220"/>
              <a:chExt cx="1328420" cy="462280"/>
            </a:xfrm>
          </p:grpSpPr>
          <p:sp>
            <p:nvSpPr>
              <p:cNvPr id="57" name="object 23">
                <a:extLst>
                  <a:ext uri="{FF2B5EF4-FFF2-40B4-BE49-F238E27FC236}">
                    <a16:creationId xmlns:a16="http://schemas.microsoft.com/office/drawing/2014/main" id="{A3E6DA20-C13C-49AA-B56E-BDFB87B01AFD}"/>
                  </a:ext>
                </a:extLst>
              </p:cNvPr>
              <p:cNvSpPr/>
              <p:nvPr/>
            </p:nvSpPr>
            <p:spPr>
              <a:xfrm>
                <a:off x="2402839" y="5858509"/>
                <a:ext cx="1315720" cy="449580"/>
              </a:xfrm>
              <a:custGeom>
                <a:avLst/>
                <a:gdLst/>
                <a:ahLst/>
                <a:cxnLst/>
                <a:rect l="l" t="t" r="r" b="b"/>
                <a:pathLst>
                  <a:path w="1315720" h="449579">
                    <a:moveTo>
                      <a:pt x="74930" y="0"/>
                    </a:moveTo>
                    <a:lnTo>
                      <a:pt x="47684" y="6330"/>
                    </a:lnTo>
                    <a:lnTo>
                      <a:pt x="23653" y="23018"/>
                    </a:lnTo>
                    <a:lnTo>
                      <a:pt x="6528" y="46612"/>
                    </a:lnTo>
                    <a:lnTo>
                      <a:pt x="0" y="73659"/>
                    </a:lnTo>
                    <a:lnTo>
                      <a:pt x="0" y="373379"/>
                    </a:lnTo>
                    <a:lnTo>
                      <a:pt x="6528" y="401359"/>
                    </a:lnTo>
                    <a:lnTo>
                      <a:pt x="23653" y="425767"/>
                    </a:lnTo>
                    <a:lnTo>
                      <a:pt x="47684" y="443031"/>
                    </a:lnTo>
                    <a:lnTo>
                      <a:pt x="74930" y="449579"/>
                    </a:lnTo>
                    <a:lnTo>
                      <a:pt x="1240789" y="449579"/>
                    </a:lnTo>
                    <a:lnTo>
                      <a:pt x="1268035" y="443031"/>
                    </a:lnTo>
                    <a:lnTo>
                      <a:pt x="1292066" y="425767"/>
                    </a:lnTo>
                    <a:lnTo>
                      <a:pt x="1309191" y="401359"/>
                    </a:lnTo>
                    <a:lnTo>
                      <a:pt x="1315720" y="373379"/>
                    </a:lnTo>
                    <a:lnTo>
                      <a:pt x="1315720" y="73659"/>
                    </a:lnTo>
                    <a:lnTo>
                      <a:pt x="1309191" y="46612"/>
                    </a:lnTo>
                    <a:lnTo>
                      <a:pt x="1292066" y="23018"/>
                    </a:lnTo>
                    <a:lnTo>
                      <a:pt x="1268035" y="6330"/>
                    </a:lnTo>
                    <a:lnTo>
                      <a:pt x="1240789" y="0"/>
                    </a:lnTo>
                    <a:lnTo>
                      <a:pt x="74930" y="0"/>
                    </a:lnTo>
                    <a:close/>
                  </a:path>
                </a:pathLst>
              </a:custGeom>
              <a:ln w="12579">
                <a:solidFill>
                  <a:srgbClr val="CC3300"/>
                </a:solidFill>
              </a:ln>
            </p:spPr>
            <p:txBody>
              <a:bodyPr wrap="square" lIns="0" tIns="0" rIns="0" bIns="0" rtlCol="0"/>
              <a:lstStyle/>
              <a:p>
                <a:pPr defTabSz="685800"/>
                <a:endParaRPr sz="2000" b="1" kern="0">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sp>
            <p:nvSpPr>
              <p:cNvPr id="58" name="object 24">
                <a:extLst>
                  <a:ext uri="{FF2B5EF4-FFF2-40B4-BE49-F238E27FC236}">
                    <a16:creationId xmlns:a16="http://schemas.microsoft.com/office/drawing/2014/main" id="{C50D179A-5FBA-4B7D-AE1A-BA25205CCE76}"/>
                  </a:ext>
                </a:extLst>
              </p:cNvPr>
              <p:cNvSpPr/>
              <p:nvPr/>
            </p:nvSpPr>
            <p:spPr>
              <a:xfrm>
                <a:off x="2396540" y="5852223"/>
                <a:ext cx="1328420" cy="462280"/>
              </a:xfrm>
              <a:custGeom>
                <a:avLst/>
                <a:gdLst/>
                <a:ahLst/>
                <a:cxnLst/>
                <a:rect l="l" t="t" r="r" b="b"/>
                <a:pathLst>
                  <a:path w="1328420" h="462279">
                    <a:moveTo>
                      <a:pt x="12585" y="6286"/>
                    </a:moveTo>
                    <a:lnTo>
                      <a:pt x="10744" y="1841"/>
                    </a:lnTo>
                    <a:lnTo>
                      <a:pt x="6299" y="0"/>
                    </a:lnTo>
                    <a:lnTo>
                      <a:pt x="1841" y="1841"/>
                    </a:lnTo>
                    <a:lnTo>
                      <a:pt x="0" y="6286"/>
                    </a:lnTo>
                    <a:lnTo>
                      <a:pt x="1841" y="10744"/>
                    </a:lnTo>
                    <a:lnTo>
                      <a:pt x="6299" y="12585"/>
                    </a:lnTo>
                    <a:lnTo>
                      <a:pt x="10744" y="10744"/>
                    </a:lnTo>
                    <a:lnTo>
                      <a:pt x="12585" y="6286"/>
                    </a:lnTo>
                    <a:close/>
                  </a:path>
                  <a:path w="1328420" h="462279">
                    <a:moveTo>
                      <a:pt x="1328305" y="455866"/>
                    </a:moveTo>
                    <a:lnTo>
                      <a:pt x="1326464" y="451421"/>
                    </a:lnTo>
                    <a:lnTo>
                      <a:pt x="1322019" y="449580"/>
                    </a:lnTo>
                    <a:lnTo>
                      <a:pt x="1317561" y="451421"/>
                    </a:lnTo>
                    <a:lnTo>
                      <a:pt x="1315720" y="455866"/>
                    </a:lnTo>
                    <a:lnTo>
                      <a:pt x="1317561" y="460324"/>
                    </a:lnTo>
                    <a:lnTo>
                      <a:pt x="1322019" y="462165"/>
                    </a:lnTo>
                    <a:lnTo>
                      <a:pt x="1326464" y="460324"/>
                    </a:lnTo>
                    <a:lnTo>
                      <a:pt x="1328305" y="455866"/>
                    </a:lnTo>
                    <a:close/>
                  </a:path>
                </a:pathLst>
              </a:custGeom>
              <a:solidFill>
                <a:srgbClr val="CC3300"/>
              </a:solidFill>
            </p:spPr>
            <p:txBody>
              <a:bodyPr wrap="square" lIns="0" tIns="0" rIns="0" bIns="0" rtlCol="0"/>
              <a:lstStyle/>
              <a:p>
                <a:pPr defTabSz="685800"/>
                <a:endParaRPr sz="2000" b="1" kern="0">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grpSp>
        <p:sp>
          <p:nvSpPr>
            <p:cNvPr id="56" name="object 25">
              <a:extLst>
                <a:ext uri="{FF2B5EF4-FFF2-40B4-BE49-F238E27FC236}">
                  <a16:creationId xmlns:a16="http://schemas.microsoft.com/office/drawing/2014/main" id="{E8F52618-A025-4FFC-AE0D-FF7623DFAD11}"/>
                </a:ext>
              </a:extLst>
            </p:cNvPr>
            <p:cNvSpPr txBox="1"/>
            <p:nvPr/>
          </p:nvSpPr>
          <p:spPr>
            <a:xfrm>
              <a:off x="3231833" y="4434840"/>
              <a:ext cx="412909" cy="117954"/>
            </a:xfrm>
            <a:prstGeom prst="rect">
              <a:avLst/>
            </a:prstGeom>
          </p:spPr>
          <p:txBody>
            <a:bodyPr vert="horz" wrap="square" lIns="0" tIns="9525" rIns="0" bIns="0" rtlCol="0">
              <a:spAutoFit/>
            </a:bodyPr>
            <a:lstStyle/>
            <a:p>
              <a:pPr marL="9525" defTabSz="685800">
                <a:spcBef>
                  <a:spcPts val="75"/>
                </a:spcBef>
              </a:pPr>
              <a:r>
                <a:rPr sz="2000" b="1" kern="0" spc="-8" dirty="0">
                  <a:solidFill>
                    <a:sysClr val="windowText" lastClr="000000"/>
                  </a:solidFill>
                  <a:latin typeface="Tahoma" panose="020B0604030504040204" pitchFamily="34" charset="0"/>
                  <a:ea typeface="Tahoma" panose="020B0604030504040204" pitchFamily="34" charset="0"/>
                  <a:cs typeface="Tahoma" panose="020B0604030504040204" pitchFamily="34" charset="0"/>
                </a:rPr>
                <a:t>MARKET</a:t>
              </a:r>
              <a:endParaRPr sz="2000" b="1" kern="0">
                <a:solidFill>
                  <a:sysClr val="windowText" lastClr="000000"/>
                </a:solidFill>
                <a:latin typeface="Tahoma" panose="020B0604030504040204" pitchFamily="34" charset="0"/>
                <a:ea typeface="Tahoma" panose="020B0604030504040204" pitchFamily="34" charset="0"/>
                <a:cs typeface="Tahoma" panose="020B0604030504040204" pitchFamily="34" charset="0"/>
              </a:endParaRPr>
            </a:p>
          </p:txBody>
        </p:sp>
      </p:grpSp>
    </p:spTree>
    <p:extLst>
      <p:ext uri="{BB962C8B-B14F-4D97-AF65-F5344CB8AC3E}">
        <p14:creationId xmlns:p14="http://schemas.microsoft.com/office/powerpoint/2010/main" val="37506807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100000">
              <a:srgbClr val="FF0000"/>
            </a:gs>
            <a:gs pos="38000">
              <a:schemeClr val="bg1"/>
            </a:gs>
            <a:gs pos="92000">
              <a:schemeClr val="bg1"/>
            </a:gs>
            <a:gs pos="67000">
              <a:schemeClr val="bg1"/>
            </a:gs>
          </a:gsLst>
          <a:lin ang="5400000" scaled="1"/>
        </a:gra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DE82D68-34A1-4794-9406-BB567EE23FF4}"/>
              </a:ext>
            </a:extLst>
          </p:cNvPr>
          <p:cNvSpPr txBox="1">
            <a:spLocks noChangeArrowheads="1"/>
          </p:cNvSpPr>
          <p:nvPr/>
        </p:nvSpPr>
        <p:spPr bwMode="auto">
          <a:xfrm>
            <a:off x="358474" y="846984"/>
            <a:ext cx="8427051" cy="777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lvl="0" algn="just" fontAlgn="base">
              <a:spcAft>
                <a:spcPts val="300"/>
              </a:spcAft>
              <a:buClr>
                <a:srgbClr val="000000"/>
              </a:buClr>
              <a:buSzPts val="1000"/>
            </a:pPr>
            <a:r>
              <a:rPr lang="en-US" altLang="en-US" sz="1400" b="1" i="1" dirty="0" err="1">
                <a:latin typeface="Tahoma" panose="020B0604030504040204" pitchFamily="34" charset="0"/>
                <a:ea typeface="Tahoma" panose="020B0604030504040204" pitchFamily="34" charset="0"/>
                <a:cs typeface="Tahoma" panose="020B0604030504040204" pitchFamily="34" charset="0"/>
              </a:rPr>
              <a:t>Universitet</a:t>
            </a:r>
            <a:r>
              <a:rPr lang="en-US" altLang="en-US" sz="1400" b="1" i="1" dirty="0">
                <a:latin typeface="Tahoma" panose="020B0604030504040204" pitchFamily="34" charset="0"/>
                <a:ea typeface="Tahoma" panose="020B0604030504040204" pitchFamily="34" charset="0"/>
                <a:cs typeface="Tahoma" panose="020B0604030504040204" pitchFamily="34" charset="0"/>
              </a:rPr>
              <a:t> </a:t>
            </a:r>
            <a:r>
              <a:rPr lang="en-US" altLang="en-US" sz="1400" b="1" i="1" dirty="0" err="1">
                <a:latin typeface="Tahoma" panose="020B0604030504040204" pitchFamily="34" charset="0"/>
                <a:ea typeface="Tahoma" panose="020B0604030504040204" pitchFamily="34" charset="0"/>
                <a:cs typeface="Tahoma" panose="020B0604030504040204" pitchFamily="34" charset="0"/>
              </a:rPr>
              <a:t>boshqaruvi</a:t>
            </a:r>
            <a:r>
              <a:rPr lang="en-US" altLang="en-US" sz="1400" b="1" i="1" dirty="0">
                <a:latin typeface="Tahoma" panose="020B0604030504040204" pitchFamily="34" charset="0"/>
                <a:ea typeface="Tahoma" panose="020B0604030504040204" pitchFamily="34" charset="0"/>
                <a:cs typeface="Tahoma" panose="020B0604030504040204" pitchFamily="34" charset="0"/>
              </a:rPr>
              <a:t> </a:t>
            </a:r>
            <a:r>
              <a:rPr lang="en-US" altLang="en-US" sz="1400" b="1" i="1" dirty="0" err="1">
                <a:latin typeface="Tahoma" panose="020B0604030504040204" pitchFamily="34" charset="0"/>
                <a:ea typeface="Tahoma" panose="020B0604030504040204" pitchFamily="34" charset="0"/>
                <a:cs typeface="Tahoma" panose="020B0604030504040204" pitchFamily="34" charset="0"/>
              </a:rPr>
              <a:t>universitetlarni</a:t>
            </a:r>
            <a:r>
              <a:rPr lang="en-US" altLang="en-US" sz="1400" b="1" i="1" dirty="0">
                <a:latin typeface="Tahoma" panose="020B0604030504040204" pitchFamily="34" charset="0"/>
                <a:ea typeface="Tahoma" panose="020B0604030504040204" pitchFamily="34" charset="0"/>
                <a:cs typeface="Tahoma" panose="020B0604030504040204" pitchFamily="34" charset="0"/>
              </a:rPr>
              <a:t> </a:t>
            </a:r>
            <a:r>
              <a:rPr lang="en-US" altLang="en-US" sz="1400" b="1" i="1" dirty="0" err="1">
                <a:latin typeface="Tahoma" panose="020B0604030504040204" pitchFamily="34" charset="0"/>
                <a:ea typeface="Tahoma" panose="020B0604030504040204" pitchFamily="34" charset="0"/>
                <a:cs typeface="Tahoma" panose="020B0604030504040204" pitchFamily="34" charset="0"/>
              </a:rPr>
              <a:t>boshqaradigan</a:t>
            </a:r>
            <a:r>
              <a:rPr lang="en-US" altLang="en-US" sz="1400" b="1" i="1" dirty="0">
                <a:latin typeface="Tahoma" panose="020B0604030504040204" pitchFamily="34" charset="0"/>
                <a:ea typeface="Tahoma" panose="020B0604030504040204" pitchFamily="34" charset="0"/>
                <a:cs typeface="Tahoma" panose="020B0604030504040204" pitchFamily="34" charset="0"/>
              </a:rPr>
              <a:t> </a:t>
            </a:r>
            <a:r>
              <a:rPr lang="en-US" altLang="en-US" sz="1400" b="1" i="1" dirty="0" err="1">
                <a:latin typeface="Tahoma" panose="020B0604030504040204" pitchFamily="34" charset="0"/>
                <a:ea typeface="Tahoma" panose="020B0604030504040204" pitchFamily="34" charset="0"/>
                <a:cs typeface="Tahoma" panose="020B0604030504040204" pitchFamily="34" charset="0"/>
              </a:rPr>
              <a:t>va</a:t>
            </a:r>
            <a:r>
              <a:rPr lang="en-US" altLang="en-US" sz="1400" b="1" i="1" dirty="0">
                <a:latin typeface="Tahoma" panose="020B0604030504040204" pitchFamily="34" charset="0"/>
                <a:ea typeface="Tahoma" panose="020B0604030504040204" pitchFamily="34" charset="0"/>
                <a:cs typeface="Tahoma" panose="020B0604030504040204" pitchFamily="34" charset="0"/>
              </a:rPr>
              <a:t> </a:t>
            </a:r>
            <a:r>
              <a:rPr lang="en-US" altLang="en-US" sz="1400" b="1" i="1" dirty="0" err="1">
                <a:latin typeface="Tahoma" panose="020B0604030504040204" pitchFamily="34" charset="0"/>
                <a:ea typeface="Tahoma" panose="020B0604030504040204" pitchFamily="34" charset="0"/>
                <a:cs typeface="Tahoma" panose="020B0604030504040204" pitchFamily="34" charset="0"/>
              </a:rPr>
              <a:t>boshqaradigan</a:t>
            </a:r>
            <a:r>
              <a:rPr lang="en-US" altLang="en-US" sz="1400" b="1" i="1" dirty="0">
                <a:latin typeface="Tahoma" panose="020B0604030504040204" pitchFamily="34" charset="0"/>
                <a:ea typeface="Tahoma" panose="020B0604030504040204" pitchFamily="34" charset="0"/>
                <a:cs typeface="Tahoma" panose="020B0604030504040204" pitchFamily="34" charset="0"/>
              </a:rPr>
              <a:t> </a:t>
            </a:r>
            <a:r>
              <a:rPr lang="en-US" altLang="en-US" sz="1400" b="1" i="1" dirty="0" err="1">
                <a:latin typeface="Tahoma" panose="020B0604030504040204" pitchFamily="34" charset="0"/>
                <a:ea typeface="Tahoma" panose="020B0604030504040204" pitchFamily="34" charset="0"/>
                <a:cs typeface="Tahoma" panose="020B0604030504040204" pitchFamily="34" charset="0"/>
              </a:rPr>
              <a:t>tuzilma</a:t>
            </a:r>
            <a:r>
              <a:rPr lang="en-US" altLang="en-US" sz="1400" b="1" i="1" dirty="0">
                <a:latin typeface="Tahoma" panose="020B0604030504040204" pitchFamily="34" charset="0"/>
                <a:ea typeface="Tahoma" panose="020B0604030504040204" pitchFamily="34" charset="0"/>
                <a:cs typeface="Tahoma" panose="020B0604030504040204" pitchFamily="34" charset="0"/>
              </a:rPr>
              <a:t> </a:t>
            </a:r>
            <a:r>
              <a:rPr lang="en-US" altLang="en-US" sz="1400" b="1" i="1" dirty="0" err="1">
                <a:latin typeface="Tahoma" panose="020B0604030504040204" pitchFamily="34" charset="0"/>
                <a:ea typeface="Tahoma" panose="020B0604030504040204" pitchFamily="34" charset="0"/>
                <a:cs typeface="Tahoma" panose="020B0604030504040204" pitchFamily="34" charset="0"/>
              </a:rPr>
              <a:t>va</a:t>
            </a:r>
            <a:r>
              <a:rPr lang="en-US" altLang="en-US" sz="1400" b="1" i="1" dirty="0">
                <a:latin typeface="Tahoma" panose="020B0604030504040204" pitchFamily="34" charset="0"/>
                <a:ea typeface="Tahoma" panose="020B0604030504040204" pitchFamily="34" charset="0"/>
                <a:cs typeface="Tahoma" panose="020B0604030504040204" pitchFamily="34" charset="0"/>
              </a:rPr>
              <a:t> </a:t>
            </a:r>
            <a:r>
              <a:rPr lang="en-US" altLang="en-US" sz="1400" b="1" i="1" dirty="0" err="1">
                <a:latin typeface="Tahoma" panose="020B0604030504040204" pitchFamily="34" charset="0"/>
                <a:ea typeface="Tahoma" panose="020B0604030504040204" pitchFamily="34" charset="0"/>
                <a:cs typeface="Tahoma" panose="020B0604030504040204" pitchFamily="34" charset="0"/>
              </a:rPr>
              <a:t>jarayonlarni</a:t>
            </a:r>
            <a:r>
              <a:rPr lang="en-US" altLang="en-US" sz="1400" b="1" i="1" dirty="0">
                <a:latin typeface="Tahoma" panose="020B0604030504040204" pitchFamily="34" charset="0"/>
                <a:ea typeface="Tahoma" panose="020B0604030504040204" pitchFamily="34" charset="0"/>
                <a:cs typeface="Tahoma" panose="020B0604030504040204" pitchFamily="34" charset="0"/>
              </a:rPr>
              <a:t> </a:t>
            </a:r>
            <a:r>
              <a:rPr lang="en-US" altLang="en-US" sz="1400" b="1" i="1" dirty="0" err="1">
                <a:latin typeface="Tahoma" panose="020B0604030504040204" pitchFamily="34" charset="0"/>
                <a:ea typeface="Tahoma" panose="020B0604030504040204" pitchFamily="34" charset="0"/>
                <a:cs typeface="Tahoma" panose="020B0604030504040204" pitchFamily="34" charset="0"/>
              </a:rPr>
              <a:t>anglatadi</a:t>
            </a:r>
            <a:r>
              <a:rPr lang="en-US" altLang="en-US" sz="1400" b="1" i="1" dirty="0">
                <a:latin typeface="Tahoma" panose="020B0604030504040204" pitchFamily="34" charset="0"/>
                <a:ea typeface="Tahoma" panose="020B0604030504040204" pitchFamily="34" charset="0"/>
                <a:cs typeface="Tahoma" panose="020B0604030504040204" pitchFamily="34" charset="0"/>
              </a:rPr>
              <a:t>.</a:t>
            </a:r>
          </a:p>
          <a:p>
            <a:pPr lvl="0" algn="just" fontAlgn="base">
              <a:spcAft>
                <a:spcPts val="300"/>
              </a:spcAft>
              <a:buClr>
                <a:srgbClr val="000000"/>
              </a:buClr>
              <a:buSzPts val="1000"/>
            </a:pPr>
            <a:endParaRPr lang="en-US" altLang="en-US" sz="1400" b="1" i="1" dirty="0">
              <a:latin typeface="Tahoma" panose="020B0604030504040204" pitchFamily="34" charset="0"/>
              <a:ea typeface="Tahoma" panose="020B0604030504040204" pitchFamily="34" charset="0"/>
              <a:cs typeface="Tahoma" panose="020B0604030504040204" pitchFamily="34" charset="0"/>
            </a:endParaRPr>
          </a:p>
        </p:txBody>
      </p:sp>
      <p:sp>
        <p:nvSpPr>
          <p:cNvPr id="9" name="Нижний колонтитул 8">
            <a:extLst>
              <a:ext uri="{FF2B5EF4-FFF2-40B4-BE49-F238E27FC236}">
                <a16:creationId xmlns:a16="http://schemas.microsoft.com/office/drawing/2014/main" id="{C1679161-6703-4770-A23F-B0CDEF7B3825}"/>
              </a:ext>
            </a:extLst>
          </p:cNvPr>
          <p:cNvSpPr>
            <a:spLocks noGrp="1"/>
          </p:cNvSpPr>
          <p:nvPr>
            <p:ph type="ftr" sz="quarter" idx="11"/>
          </p:nvPr>
        </p:nvSpPr>
        <p:spPr>
          <a:xfrm>
            <a:off x="971600" y="4836242"/>
            <a:ext cx="7632848" cy="273844"/>
          </a:xfrm>
          <a:noFill/>
        </p:spPr>
        <p:txBody>
          <a:bodyPr/>
          <a:lstStyle/>
          <a:p>
            <a:r>
              <a:rPr lang="en-US" sz="1100" b="1" dirty="0">
                <a:solidFill>
                  <a:schemeClr val="bg1"/>
                </a:solidFill>
              </a:rPr>
              <a:t>Quality Assurance for Reform and Transformation of HEIs in Uzbekistan - QUARTZ</a:t>
            </a:r>
          </a:p>
        </p:txBody>
      </p:sp>
      <p:pic>
        <p:nvPicPr>
          <p:cNvPr id="8" name="Picture 2" descr="C:\Users\brani\Downloads\eu_funded_en.jpg">
            <a:extLst>
              <a:ext uri="{FF2B5EF4-FFF2-40B4-BE49-F238E27FC236}">
                <a16:creationId xmlns:a16="http://schemas.microsoft.com/office/drawing/2014/main" id="{7FCDA81D-B486-4CD1-A7A4-7C1690E92E68}"/>
              </a:ext>
            </a:extLst>
          </p:cNvPr>
          <p:cNvPicPr>
            <a:picLocks noChangeAspect="1" noChangeArrowheads="1"/>
          </p:cNvPicPr>
          <p:nvPr/>
        </p:nvPicPr>
        <p:blipFill>
          <a:blip r:embed="rId2" cstate="print"/>
          <a:srcRect/>
          <a:stretch>
            <a:fillRect/>
          </a:stretch>
        </p:blipFill>
        <p:spPr bwMode="auto">
          <a:xfrm>
            <a:off x="539552" y="162534"/>
            <a:ext cx="1726406" cy="362938"/>
          </a:xfrm>
          <a:prstGeom prst="rect">
            <a:avLst/>
          </a:prstGeom>
          <a:noFill/>
        </p:spPr>
      </p:pic>
      <p:pic>
        <p:nvPicPr>
          <p:cNvPr id="12" name="Picture 4" descr="Sustainable Development Goals SDGs Goal 4: Quality, 48% OFF">
            <a:extLst>
              <a:ext uri="{FF2B5EF4-FFF2-40B4-BE49-F238E27FC236}">
                <a16:creationId xmlns:a16="http://schemas.microsoft.com/office/drawing/2014/main" id="{A14ECD93-BB3C-4367-8518-7BE651268B1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22745" y="162534"/>
            <a:ext cx="481703" cy="481703"/>
          </a:xfrm>
          <a:prstGeom prst="rect">
            <a:avLst/>
          </a:prstGeom>
          <a:noFill/>
          <a:extLst>
            <a:ext uri="{909E8E84-426E-40DD-AFC4-6F175D3DCCD1}">
              <a14:hiddenFill xmlns:a14="http://schemas.microsoft.com/office/drawing/2010/main">
                <a:solidFill>
                  <a:srgbClr val="FFFFFF"/>
                </a:solidFill>
              </a14:hiddenFill>
            </a:ext>
          </a:extLst>
        </p:spPr>
      </p:pic>
      <p:pic>
        <p:nvPicPr>
          <p:cNvPr id="13" name="Рисунок 12">
            <a:extLst>
              <a:ext uri="{FF2B5EF4-FFF2-40B4-BE49-F238E27FC236}">
                <a16:creationId xmlns:a16="http://schemas.microsoft.com/office/drawing/2014/main" id="{64AFB28D-59C5-4299-9FBE-81AFD352E86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68104" y="117804"/>
            <a:ext cx="1407792" cy="407668"/>
          </a:xfrm>
          <a:prstGeom prst="rect">
            <a:avLst/>
          </a:prstGeom>
        </p:spPr>
      </p:pic>
      <p:sp>
        <p:nvSpPr>
          <p:cNvPr id="4" name="Rectangle 1">
            <a:extLst>
              <a:ext uri="{FF2B5EF4-FFF2-40B4-BE49-F238E27FC236}">
                <a16:creationId xmlns:a16="http://schemas.microsoft.com/office/drawing/2014/main" id="{18A3FE6E-846B-4DEB-BF2F-A96755F93D6D}"/>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1" name="Rectangle 4">
            <a:extLst>
              <a:ext uri="{FF2B5EF4-FFF2-40B4-BE49-F238E27FC236}">
                <a16:creationId xmlns:a16="http://schemas.microsoft.com/office/drawing/2014/main" id="{317D95BD-55AD-4692-B490-8B3408566E8B}"/>
              </a:ext>
            </a:extLst>
          </p:cNvPr>
          <p:cNvSpPr>
            <a:spLocks noChangeArrowheads="1"/>
          </p:cNvSpPr>
          <p:nvPr/>
        </p:nvSpPr>
        <p:spPr bwMode="auto">
          <a:xfrm>
            <a:off x="152400" y="152400"/>
            <a:ext cx="3987552" cy="37555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ru-RU"/>
          </a:p>
        </p:txBody>
      </p:sp>
      <p:sp>
        <p:nvSpPr>
          <p:cNvPr id="14" name="Rectangle 5">
            <a:extLst>
              <a:ext uri="{FF2B5EF4-FFF2-40B4-BE49-F238E27FC236}">
                <a16:creationId xmlns:a16="http://schemas.microsoft.com/office/drawing/2014/main" id="{F63FCD40-167E-4872-B75B-BD66E128B377}"/>
              </a:ext>
            </a:extLst>
          </p:cNvPr>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
        <p:nvSpPr>
          <p:cNvPr id="15" name="Title 1">
            <a:extLst>
              <a:ext uri="{FF2B5EF4-FFF2-40B4-BE49-F238E27FC236}">
                <a16:creationId xmlns:a16="http://schemas.microsoft.com/office/drawing/2014/main" id="{FC8294DB-35DB-432B-800F-C4C75462CF9C}"/>
              </a:ext>
            </a:extLst>
          </p:cNvPr>
          <p:cNvSpPr txBox="1">
            <a:spLocks/>
          </p:cNvSpPr>
          <p:nvPr/>
        </p:nvSpPr>
        <p:spPr>
          <a:xfrm>
            <a:off x="450163" y="496827"/>
            <a:ext cx="8229600" cy="29482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err="1">
                <a:latin typeface="Tahoma" panose="020B0604030504040204" pitchFamily="34" charset="0"/>
                <a:ea typeface="Tahoma" panose="020B0604030504040204" pitchFamily="34" charset="0"/>
                <a:cs typeface="Tahoma" panose="020B0604030504040204" pitchFamily="34" charset="0"/>
              </a:rPr>
              <a:t>Universitet</a:t>
            </a:r>
            <a:r>
              <a:rPr lang="en-US" sz="2000" b="1" dirty="0">
                <a:latin typeface="Tahoma" panose="020B0604030504040204" pitchFamily="34" charset="0"/>
                <a:ea typeface="Tahoma" panose="020B0604030504040204" pitchFamily="34" charset="0"/>
                <a:cs typeface="Tahoma" panose="020B0604030504040204" pitchFamily="34" charset="0"/>
              </a:rPr>
              <a:t> </a:t>
            </a:r>
            <a:r>
              <a:rPr lang="en-US" sz="2000" b="1" dirty="0" err="1">
                <a:latin typeface="Tahoma" panose="020B0604030504040204" pitchFamily="34" charset="0"/>
                <a:ea typeface="Tahoma" panose="020B0604030504040204" pitchFamily="34" charset="0"/>
                <a:cs typeface="Tahoma" panose="020B0604030504040204" pitchFamily="34" charset="0"/>
              </a:rPr>
              <a:t>boshqaruv</a:t>
            </a:r>
            <a:r>
              <a:rPr lang="en-US" sz="2000" b="1" dirty="0">
                <a:latin typeface="Tahoma" panose="020B0604030504040204" pitchFamily="34" charset="0"/>
                <a:ea typeface="Tahoma" panose="020B0604030504040204" pitchFamily="34" charset="0"/>
                <a:cs typeface="Tahoma" panose="020B0604030504040204" pitchFamily="34" charset="0"/>
              </a:rPr>
              <a:t> </a:t>
            </a:r>
            <a:r>
              <a:rPr lang="en-US" sz="2000" b="1" dirty="0" err="1">
                <a:latin typeface="Tahoma" panose="020B0604030504040204" pitchFamily="34" charset="0"/>
                <a:ea typeface="Tahoma" panose="020B0604030504040204" pitchFamily="34" charset="0"/>
                <a:cs typeface="Tahoma" panose="020B0604030504040204" pitchFamily="34" charset="0"/>
              </a:rPr>
              <a:t>tizimini</a:t>
            </a:r>
            <a:r>
              <a:rPr lang="en-US" sz="2000" b="1" dirty="0">
                <a:latin typeface="Tahoma" panose="020B0604030504040204" pitchFamily="34" charset="0"/>
                <a:ea typeface="Tahoma" panose="020B0604030504040204" pitchFamily="34" charset="0"/>
                <a:cs typeface="Tahoma" panose="020B0604030504040204" pitchFamily="34" charset="0"/>
              </a:rPr>
              <a:t> </a:t>
            </a:r>
            <a:r>
              <a:rPr lang="en-US" sz="2000" b="1" dirty="0" err="1">
                <a:latin typeface="Tahoma" panose="020B0604030504040204" pitchFamily="34" charset="0"/>
                <a:ea typeface="Tahoma" panose="020B0604030504040204" pitchFamily="34" charset="0"/>
                <a:cs typeface="Tahoma" panose="020B0604030504040204" pitchFamily="34" charset="0"/>
              </a:rPr>
              <a:t>tushunish</a:t>
            </a:r>
            <a:endParaRPr lang="en-US" sz="2000" b="1"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10" name="Схема 9">
            <a:extLst>
              <a:ext uri="{FF2B5EF4-FFF2-40B4-BE49-F238E27FC236}">
                <a16:creationId xmlns:a16="http://schemas.microsoft.com/office/drawing/2014/main" id="{C95BF7C7-FA1A-450B-952B-4145B15C44C7}"/>
              </a:ext>
            </a:extLst>
          </p:cNvPr>
          <p:cNvGraphicFramePr/>
          <p:nvPr>
            <p:extLst>
              <p:ext uri="{D42A27DB-BD31-4B8C-83A1-F6EECF244321}">
                <p14:modId xmlns:p14="http://schemas.microsoft.com/office/powerpoint/2010/main" val="2175012781"/>
              </p:ext>
            </p:extLst>
          </p:nvPr>
        </p:nvGraphicFramePr>
        <p:xfrm>
          <a:off x="152401" y="1338820"/>
          <a:ext cx="8633124" cy="345937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29711750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1982</TotalTime>
  <Words>2872</Words>
  <Application>Microsoft Office PowerPoint</Application>
  <PresentationFormat>On-screen Show (16:9)</PresentationFormat>
  <Paragraphs>299</Paragraphs>
  <Slides>18</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Arial MT</vt:lpstr>
      <vt:lpstr>Calibri</vt:lpstr>
      <vt:lpstr>Montserrat</vt:lpstr>
      <vt:lpstr>Segoe UI Symbol</vt:lpstr>
      <vt:lpstr>Tahoma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Milan</dc:creator>
  <cp:lastModifiedBy>Niyazov Farkhad Shamilevich</cp:lastModifiedBy>
  <cp:revision>116</cp:revision>
  <dcterms:created xsi:type="dcterms:W3CDTF">2006-08-16T00:00:00Z</dcterms:created>
  <dcterms:modified xsi:type="dcterms:W3CDTF">2025-09-25T06:24:47Z</dcterms:modified>
</cp:coreProperties>
</file>