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9" r:id="rId28"/>
    <p:sldId id="291" r:id="rId29"/>
    <p:sldId id="301" r:id="rId30"/>
    <p:sldId id="295" r:id="rId31"/>
    <p:sldId id="296" r:id="rId32"/>
    <p:sldId id="297" r:id="rId33"/>
    <p:sldId id="298" r:id="rId34"/>
    <p:sldId id="299" r:id="rId35"/>
    <p:sldId id="300" r:id="rId3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79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76990" y="1034288"/>
            <a:ext cx="9038018" cy="29027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826" y="363219"/>
            <a:ext cx="10134346" cy="119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812035"/>
            <a:ext cx="10357485" cy="3238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603" y="1474723"/>
            <a:ext cx="8126095" cy="232092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algn="ctr">
              <a:lnSpc>
                <a:spcPct val="89400"/>
              </a:lnSpc>
              <a:spcBef>
                <a:spcPts val="785"/>
              </a:spcBef>
            </a:pPr>
            <a:r>
              <a:rPr lang="en-US" sz="5400" spc="-35" dirty="0"/>
              <a:t>"</a:t>
            </a:r>
            <a:r>
              <a:rPr lang="en-US" sz="5400" spc="-35" dirty="0" err="1"/>
              <a:t>Sifatni</a:t>
            </a:r>
            <a:r>
              <a:rPr lang="en-US" sz="5400" spc="-35" dirty="0"/>
              <a:t> </a:t>
            </a:r>
            <a:r>
              <a:rPr lang="en-US" sz="5400" spc="-35" dirty="0" err="1"/>
              <a:t>ta'minlash</a:t>
            </a:r>
            <a:r>
              <a:rPr lang="en-US" sz="5400" spc="-35" dirty="0"/>
              <a:t> </a:t>
            </a:r>
            <a:r>
              <a:rPr lang="en-US" sz="5400" spc="-35" dirty="0" err="1"/>
              <a:t>tizimi</a:t>
            </a:r>
            <a:r>
              <a:rPr lang="en-US" sz="5400" spc="-35" dirty="0"/>
              <a:t>: </a:t>
            </a:r>
            <a:r>
              <a:rPr lang="en-US" sz="5400" spc="-35" dirty="0" err="1"/>
              <a:t>qadriyatlar</a:t>
            </a:r>
            <a:r>
              <a:rPr lang="en-US" sz="5400" spc="-35" dirty="0"/>
              <a:t> </a:t>
            </a:r>
            <a:r>
              <a:rPr lang="en-US" sz="5400" spc="-35" dirty="0" err="1"/>
              <a:t>va</a:t>
            </a:r>
            <a:r>
              <a:rPr lang="en-US" sz="5400" spc="-35" dirty="0"/>
              <a:t> </a:t>
            </a:r>
            <a:r>
              <a:rPr lang="en-US" sz="5400" spc="-35" dirty="0" err="1"/>
              <a:t>amaliyotlar</a:t>
            </a:r>
            <a:r>
              <a:rPr lang="en-US" sz="5400" spc="-35" dirty="0"/>
              <a:t> </a:t>
            </a:r>
            <a:r>
              <a:rPr lang="en-US" sz="5400" spc="-35" dirty="0" err="1"/>
              <a:t>ekotizimi</a:t>
            </a:r>
            <a:r>
              <a:rPr lang="en-US" sz="5400" spc="-35" dirty="0"/>
              <a:t>"</a:t>
            </a:r>
            <a:endParaRPr sz="54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0150" y="5070290"/>
            <a:ext cx="2126023" cy="529389"/>
          </a:xfrm>
          <a:prstGeom prst="rect">
            <a:avLst/>
          </a:prstGeom>
        </p:spPr>
      </p:pic>
      <p:pic>
        <p:nvPicPr>
          <p:cNvPr id="6" name="Picture 2" descr="C:\Users\brani\Downloads\eu_funded_en.jpg">
            <a:extLst>
              <a:ext uri="{FF2B5EF4-FFF2-40B4-BE49-F238E27FC236}">
                <a16:creationId xmlns:a16="http://schemas.microsoft.com/office/drawing/2014/main" id="{CF13A7ED-0167-49CE-A8EE-6993D641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74048"/>
            <a:ext cx="3219457" cy="676819"/>
          </a:xfrm>
          <a:prstGeom prst="rect">
            <a:avLst/>
          </a:prstGeom>
          <a:noFill/>
        </p:spPr>
      </p:pic>
      <p:pic>
        <p:nvPicPr>
          <p:cNvPr id="7" name="Picture 4" descr="Sustainable Development Goals SDGs Goal 4: Quality, 48% OFF">
            <a:extLst>
              <a:ext uri="{FF2B5EF4-FFF2-40B4-BE49-F238E27FC236}">
                <a16:creationId xmlns:a16="http://schemas.microsoft.com/office/drawing/2014/main" id="{068E2B3A-340E-425C-BCFB-4A487DCB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4998"/>
            <a:ext cx="967633" cy="96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6DECC3-1289-499A-9036-6097333A3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72" y="100661"/>
            <a:ext cx="3219457" cy="93228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790AF0D-CCAA-46F3-A7F5-3C5018F80AA8}"/>
              </a:ext>
            </a:extLst>
          </p:cNvPr>
          <p:cNvSpPr/>
          <p:nvPr/>
        </p:nvSpPr>
        <p:spPr>
          <a:xfrm>
            <a:off x="1523999" y="5820368"/>
            <a:ext cx="9753601" cy="809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rgbClr val="444444"/>
              </a:solidFill>
              <a:effectLst/>
              <a:latin typeface="Montserrat" panose="00000500000000000000" pitchFamily="2" charset="-52"/>
            </a:endParaRPr>
          </a:p>
        </p:txBody>
      </p:sp>
      <p:pic>
        <p:nvPicPr>
          <p:cNvPr id="12" name="Picture 6" descr="Home - KIUT">
            <a:extLst>
              <a:ext uri="{FF2B5EF4-FFF2-40B4-BE49-F238E27FC236}">
                <a16:creationId xmlns:a16="http://schemas.microsoft.com/office/drawing/2014/main" id="{2F598230-785C-4097-A06C-21D6F56E6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66"/>
          <a:stretch/>
        </p:blipFill>
        <p:spPr bwMode="auto">
          <a:xfrm>
            <a:off x="2332124" y="6010995"/>
            <a:ext cx="447306" cy="4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entral Asian University">
            <a:extLst>
              <a:ext uri="{FF2B5EF4-FFF2-40B4-BE49-F238E27FC236}">
                <a16:creationId xmlns:a16="http://schemas.microsoft.com/office/drawing/2014/main" id="{8D5368FD-68C1-446D-B214-BF2BDF8B7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4"/>
          <a:stretch/>
        </p:blipFill>
        <p:spPr bwMode="auto">
          <a:xfrm>
            <a:off x="9547030" y="6098392"/>
            <a:ext cx="825025" cy="3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University Of L'Aquila MSc in Civil Engineering">
            <a:extLst>
              <a:ext uri="{FF2B5EF4-FFF2-40B4-BE49-F238E27FC236}">
                <a16:creationId xmlns:a16="http://schemas.microsoft.com/office/drawing/2014/main" id="{0066DC85-C99F-450B-84FD-D463B8FFD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4" r="33894" b="11572"/>
          <a:stretch/>
        </p:blipFill>
        <p:spPr bwMode="auto">
          <a:xfrm>
            <a:off x="4878797" y="6012864"/>
            <a:ext cx="426798" cy="4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bout VUM - vum.bg">
            <a:extLst>
              <a:ext uri="{FF2B5EF4-FFF2-40B4-BE49-F238E27FC236}">
                <a16:creationId xmlns:a16="http://schemas.microsoft.com/office/drawing/2014/main" id="{8B528F4F-7429-4504-AF96-18EEBD8D7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6"/>
          <a:stretch/>
        </p:blipFill>
        <p:spPr bwMode="auto">
          <a:xfrm>
            <a:off x="3686553" y="5979923"/>
            <a:ext cx="407711" cy="4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9E90D4CB-6DBB-43DE-B2B5-1AA1A21C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52" y="5979923"/>
            <a:ext cx="486682" cy="48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ilk Road” International University of Tourism and Cultural Heritage -  ANNOUNCEMENT">
            <a:extLst>
              <a:ext uri="{FF2B5EF4-FFF2-40B4-BE49-F238E27FC236}">
                <a16:creationId xmlns:a16="http://schemas.microsoft.com/office/drawing/2014/main" id="{49DB53B3-71C5-4E93-93BC-D08156D42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25"/>
          <a:stretch/>
        </p:blipFill>
        <p:spPr bwMode="auto">
          <a:xfrm>
            <a:off x="7852268" y="5979923"/>
            <a:ext cx="533406" cy="4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FCC17-FDD4-40F3-9CC1-2E06C794F2E6}"/>
              </a:ext>
            </a:extLst>
          </p:cNvPr>
          <p:cNvSpPr txBox="1"/>
          <p:nvPr/>
        </p:nvSpPr>
        <p:spPr>
          <a:xfrm>
            <a:off x="4566790" y="4202136"/>
            <a:ext cx="378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Dr.Elmurodov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Shokhjahon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2752851"/>
            <a:ext cx="10358120" cy="174180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algn="just">
              <a:lnSpc>
                <a:spcPct val="90700"/>
              </a:lnSpc>
              <a:spcBef>
                <a:spcPts val="545"/>
              </a:spcBef>
            </a:pPr>
            <a:r>
              <a:rPr lang="en-US" dirty="0"/>
              <a:t>Sifat </a:t>
            </a:r>
            <a:r>
              <a:rPr lang="en-US" dirty="0" err="1"/>
              <a:t>menejmentida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—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mahsulot</a:t>
            </a:r>
            <a:r>
              <a:rPr lang="en-US" dirty="0"/>
              <a:t> </a:t>
            </a:r>
            <a:r>
              <a:rPr lang="en-US" dirty="0" err="1"/>
              <a:t>yoki</a:t>
            </a:r>
            <a:r>
              <a:rPr lang="en-US" dirty="0"/>
              <a:t> </a:t>
            </a:r>
            <a:r>
              <a:rPr lang="en-US" dirty="0" err="1"/>
              <a:t>xizmat</a:t>
            </a:r>
            <a:r>
              <a:rPr lang="en-US" dirty="0"/>
              <a:t> </a:t>
            </a:r>
            <a:r>
              <a:rPr lang="en-US" dirty="0" err="1"/>
              <a:t>belgilangan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talablar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kutilmalar</a:t>
            </a:r>
            <a:r>
              <a:rPr lang="en-US" dirty="0" err="1"/>
              <a:t>ga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qanchalik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darajada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javob</a:t>
            </a:r>
            <a:r>
              <a:rPr lang="en-US" dirty="0"/>
              <a:t> </a:t>
            </a:r>
            <a:r>
              <a:rPr lang="en-US" dirty="0" err="1"/>
              <a:t>berishini</a:t>
            </a:r>
            <a:r>
              <a:rPr lang="en-US" dirty="0"/>
              <a:t> </a:t>
            </a:r>
            <a:r>
              <a:rPr lang="en-US" dirty="0" err="1"/>
              <a:t>ifodalaydi</a:t>
            </a:r>
            <a:r>
              <a:rPr lang="en-US" dirty="0"/>
              <a:t>.</a:t>
            </a:r>
            <a:endParaRPr lang="en-US" spc="-1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2752851"/>
            <a:ext cx="10357485" cy="231050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algn="just">
              <a:lnSpc>
                <a:spcPct val="90700"/>
              </a:lnSpc>
              <a:spcBef>
                <a:spcPts val="545"/>
              </a:spcBef>
            </a:pPr>
            <a:r>
              <a:rPr lang="en-US" spc="-20" dirty="0"/>
              <a:t>Sifat — </a:t>
            </a:r>
            <a:r>
              <a:rPr lang="en-US" spc="-20" dirty="0" err="1"/>
              <a:t>bu</a:t>
            </a:r>
            <a:r>
              <a:rPr lang="en-US" spc="-20" dirty="0"/>
              <a:t> </a:t>
            </a:r>
            <a:r>
              <a:rPr lang="en-US" spc="-20" dirty="0" err="1"/>
              <a:t>mahsulotning</a:t>
            </a:r>
            <a:r>
              <a:rPr lang="en-US" spc="-20" dirty="0"/>
              <a:t> </a:t>
            </a:r>
            <a:r>
              <a:rPr lang="en-US" spc="-20" dirty="0" err="1"/>
              <a:t>o‘ziga</a:t>
            </a:r>
            <a:r>
              <a:rPr lang="en-US" spc="-20" dirty="0"/>
              <a:t> </a:t>
            </a:r>
            <a:r>
              <a:rPr lang="en-US" spc="-20" dirty="0" err="1"/>
              <a:t>xos</a:t>
            </a:r>
            <a:r>
              <a:rPr lang="en-US" spc="-20" dirty="0"/>
              <a:t> </a:t>
            </a:r>
            <a:r>
              <a:rPr lang="en-US" spc="-20" dirty="0" err="1">
                <a:solidFill>
                  <a:srgbClr val="FF0000"/>
                </a:solidFill>
              </a:rPr>
              <a:t>tabiiy</a:t>
            </a:r>
            <a:r>
              <a:rPr lang="en-US" spc="-20" dirty="0">
                <a:solidFill>
                  <a:srgbClr val="FF0000"/>
                </a:solidFill>
              </a:rPr>
              <a:t> </a:t>
            </a:r>
            <a:r>
              <a:rPr lang="en-US" spc="-20" dirty="0" err="1">
                <a:solidFill>
                  <a:srgbClr val="FF0000"/>
                </a:solidFill>
              </a:rPr>
              <a:t>xususiyati</a:t>
            </a:r>
            <a:r>
              <a:rPr lang="en-US" spc="-20" dirty="0">
                <a:solidFill>
                  <a:srgbClr val="FF0000"/>
                </a:solidFill>
              </a:rPr>
              <a:t> </a:t>
            </a:r>
            <a:r>
              <a:rPr lang="en-US" spc="-20" dirty="0" err="1">
                <a:solidFill>
                  <a:srgbClr val="FF0000"/>
                </a:solidFill>
              </a:rPr>
              <a:t>emas</a:t>
            </a:r>
            <a:r>
              <a:rPr lang="en-US" spc="-20" dirty="0"/>
              <a:t>, </a:t>
            </a:r>
            <a:r>
              <a:rPr lang="en-US" spc="-20" dirty="0" err="1"/>
              <a:t>balki</a:t>
            </a:r>
            <a:r>
              <a:rPr lang="en-US" spc="-20" dirty="0"/>
              <a:t> </a:t>
            </a:r>
            <a:r>
              <a:rPr lang="en-US" spc="-20" dirty="0" err="1"/>
              <a:t>uning</a:t>
            </a:r>
            <a:r>
              <a:rPr lang="en-US" spc="-20" dirty="0"/>
              <a:t> </a:t>
            </a:r>
            <a:r>
              <a:rPr lang="en-US" spc="-20" dirty="0" err="1"/>
              <a:t>foydalanuvchi</a:t>
            </a:r>
            <a:r>
              <a:rPr lang="en-US" spc="-20" dirty="0"/>
              <a:t> </a:t>
            </a:r>
            <a:r>
              <a:rPr lang="en-US" spc="-20" dirty="0" err="1">
                <a:solidFill>
                  <a:srgbClr val="FF0000"/>
                </a:solidFill>
              </a:rPr>
              <a:t>ehtiyojlari</a:t>
            </a:r>
            <a:r>
              <a:rPr lang="en-US" spc="-20" dirty="0">
                <a:solidFill>
                  <a:srgbClr val="FF0000"/>
                </a:solidFill>
              </a:rPr>
              <a:t> </a:t>
            </a:r>
            <a:r>
              <a:rPr lang="en-US" spc="-20" dirty="0" err="1">
                <a:solidFill>
                  <a:srgbClr val="FF0000"/>
                </a:solidFill>
              </a:rPr>
              <a:t>va</a:t>
            </a:r>
            <a:r>
              <a:rPr lang="en-US" spc="-20" dirty="0">
                <a:solidFill>
                  <a:srgbClr val="FF0000"/>
                </a:solidFill>
              </a:rPr>
              <a:t> </a:t>
            </a:r>
            <a:r>
              <a:rPr lang="en-US" spc="-20" dirty="0" err="1">
                <a:solidFill>
                  <a:srgbClr val="FF0000"/>
                </a:solidFill>
              </a:rPr>
              <a:t>kutilmalari</a:t>
            </a:r>
            <a:r>
              <a:rPr lang="en-US" spc="-20" dirty="0" err="1"/>
              <a:t>ga</a:t>
            </a:r>
            <a:r>
              <a:rPr lang="en-US" spc="-20" dirty="0"/>
              <a:t> </a:t>
            </a:r>
            <a:r>
              <a:rPr lang="en-US" spc="-20" dirty="0" err="1"/>
              <a:t>mos</a:t>
            </a:r>
            <a:r>
              <a:rPr lang="en-US" spc="-20" dirty="0"/>
              <a:t> </a:t>
            </a:r>
            <a:r>
              <a:rPr lang="en-US" spc="-20" dirty="0" err="1"/>
              <a:t>ravishda</a:t>
            </a:r>
            <a:r>
              <a:rPr lang="en-US" spc="-20" dirty="0"/>
              <a:t> </a:t>
            </a:r>
            <a:r>
              <a:rPr lang="en-US" spc="-20" dirty="0" err="1"/>
              <a:t>belgilangan</a:t>
            </a:r>
            <a:r>
              <a:rPr lang="en-US" spc="-20" dirty="0"/>
              <a:t> </a:t>
            </a:r>
            <a:r>
              <a:rPr lang="en-US" spc="-20" dirty="0" err="1"/>
              <a:t>maqsadni</a:t>
            </a:r>
            <a:r>
              <a:rPr lang="en-US" spc="-20" dirty="0"/>
              <a:t> </a:t>
            </a:r>
            <a:r>
              <a:rPr lang="en-US" spc="-20" dirty="0" err="1"/>
              <a:t>bajara</a:t>
            </a:r>
            <a:r>
              <a:rPr lang="en-US" spc="-20" dirty="0"/>
              <a:t> </a:t>
            </a:r>
            <a:r>
              <a:rPr lang="en-US" spc="-20" dirty="0" err="1"/>
              <a:t>olish</a:t>
            </a:r>
            <a:r>
              <a:rPr lang="en-US" spc="-20" dirty="0"/>
              <a:t> </a:t>
            </a:r>
            <a:r>
              <a:rPr lang="en-US" spc="-20" dirty="0" err="1">
                <a:solidFill>
                  <a:srgbClr val="FF0000"/>
                </a:solidFill>
              </a:rPr>
              <a:t>qobiliyati</a:t>
            </a:r>
            <a:r>
              <a:rPr lang="en-US" spc="-20" dirty="0" err="1"/>
              <a:t>dir</a:t>
            </a:r>
            <a:r>
              <a:rPr lang="en-US" spc="-20" dirty="0"/>
              <a:t>.</a:t>
            </a:r>
            <a:endParaRPr lang="en-US" spc="-1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pc="-40" dirty="0" err="1"/>
              <a:t>Asosiy</a:t>
            </a:r>
            <a:r>
              <a:rPr lang="en-US" spc="-40" dirty="0"/>
              <a:t> </a:t>
            </a:r>
            <a:r>
              <a:rPr lang="en-US" spc="-40" dirty="0" err="1"/>
              <a:t>nuqson</a:t>
            </a:r>
            <a:r>
              <a:rPr lang="en-US" spc="-40" dirty="0"/>
              <a:t> — </a:t>
            </a:r>
            <a:r>
              <a:rPr lang="en-US" spc="-40" dirty="0" err="1"/>
              <a:t>bu</a:t>
            </a:r>
            <a:r>
              <a:rPr lang="en-US" spc="-40" dirty="0"/>
              <a:t> "</a:t>
            </a:r>
            <a:r>
              <a:rPr lang="en-US" spc="-40" dirty="0" err="1"/>
              <a:t>sifat</a:t>
            </a:r>
            <a:r>
              <a:rPr lang="en-US" spc="-40" dirty="0"/>
              <a:t>" </a:t>
            </a:r>
            <a:r>
              <a:rPr lang="en-US" spc="-40" dirty="0" err="1"/>
              <a:t>atamasining</a:t>
            </a:r>
            <a:r>
              <a:rPr lang="en-US" spc="-40" dirty="0"/>
              <a:t> </a:t>
            </a:r>
            <a:r>
              <a:rPr lang="en-US" spc="-40" dirty="0" err="1"/>
              <a:t>o‘zidir</a:t>
            </a:r>
            <a:r>
              <a:rPr lang="en-US" spc="-40" dirty="0"/>
              <a:t>.</a:t>
            </a:r>
            <a:endParaRPr lang="en-US" spc="-105" dirty="0"/>
          </a:p>
        </p:txBody>
      </p:sp>
      <p:grpSp>
        <p:nvGrpSpPr>
          <p:cNvPr id="3" name="object 3"/>
          <p:cNvGrpSpPr/>
          <p:nvPr/>
        </p:nvGrpSpPr>
        <p:grpSpPr>
          <a:xfrm>
            <a:off x="5871209" y="4259997"/>
            <a:ext cx="449580" cy="981710"/>
            <a:chOff x="5871209" y="4259997"/>
            <a:chExt cx="449580" cy="981710"/>
          </a:xfrm>
        </p:grpSpPr>
        <p:sp>
          <p:nvSpPr>
            <p:cNvPr id="4" name="object 4"/>
            <p:cNvSpPr/>
            <p:nvPr/>
          </p:nvSpPr>
          <p:spPr>
            <a:xfrm>
              <a:off x="5880734" y="4269522"/>
              <a:ext cx="430530" cy="962660"/>
            </a:xfrm>
            <a:custGeom>
              <a:avLst/>
              <a:gdLst/>
              <a:ahLst/>
              <a:cxnLst/>
              <a:rect l="l" t="t" r="r" b="b"/>
              <a:pathLst>
                <a:path w="430529" h="962660">
                  <a:moveTo>
                    <a:pt x="322897" y="0"/>
                  </a:moveTo>
                  <a:lnTo>
                    <a:pt x="107632" y="0"/>
                  </a:lnTo>
                  <a:lnTo>
                    <a:pt x="107632" y="747078"/>
                  </a:lnTo>
                  <a:lnTo>
                    <a:pt x="0" y="747078"/>
                  </a:lnTo>
                  <a:lnTo>
                    <a:pt x="215264" y="962342"/>
                  </a:lnTo>
                  <a:lnTo>
                    <a:pt x="430529" y="747078"/>
                  </a:lnTo>
                  <a:lnTo>
                    <a:pt x="322897" y="747078"/>
                  </a:lnTo>
                  <a:lnTo>
                    <a:pt x="322897" y="0"/>
                  </a:lnTo>
                  <a:close/>
                </a:path>
              </a:pathLst>
            </a:custGeom>
            <a:solidFill>
              <a:srgbClr val="1560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80734" y="4269522"/>
              <a:ext cx="430530" cy="962660"/>
            </a:xfrm>
            <a:custGeom>
              <a:avLst/>
              <a:gdLst/>
              <a:ahLst/>
              <a:cxnLst/>
              <a:rect l="l" t="t" r="r" b="b"/>
              <a:pathLst>
                <a:path w="430529" h="962660">
                  <a:moveTo>
                    <a:pt x="0" y="747078"/>
                  </a:moveTo>
                  <a:lnTo>
                    <a:pt x="107632" y="747078"/>
                  </a:lnTo>
                  <a:lnTo>
                    <a:pt x="107632" y="0"/>
                  </a:lnTo>
                  <a:lnTo>
                    <a:pt x="322897" y="0"/>
                  </a:lnTo>
                  <a:lnTo>
                    <a:pt x="322897" y="747078"/>
                  </a:lnTo>
                  <a:lnTo>
                    <a:pt x="430530" y="747078"/>
                  </a:lnTo>
                  <a:lnTo>
                    <a:pt x="215265" y="962343"/>
                  </a:lnTo>
                  <a:lnTo>
                    <a:pt x="0" y="747078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871256" y="5591583"/>
            <a:ext cx="6449695" cy="647065"/>
          </a:xfrm>
          <a:custGeom>
            <a:avLst/>
            <a:gdLst/>
            <a:ahLst/>
            <a:cxnLst/>
            <a:rect l="l" t="t" r="r" b="b"/>
            <a:pathLst>
              <a:path w="6449695" h="647064">
                <a:moveTo>
                  <a:pt x="0" y="107831"/>
                </a:moveTo>
                <a:lnTo>
                  <a:pt x="8473" y="65858"/>
                </a:lnTo>
                <a:lnTo>
                  <a:pt x="31582" y="31582"/>
                </a:lnTo>
                <a:lnTo>
                  <a:pt x="65857" y="8473"/>
                </a:lnTo>
                <a:lnTo>
                  <a:pt x="107830" y="0"/>
                </a:lnTo>
                <a:lnTo>
                  <a:pt x="6341657" y="0"/>
                </a:lnTo>
                <a:lnTo>
                  <a:pt x="6383629" y="8473"/>
                </a:lnTo>
                <a:lnTo>
                  <a:pt x="6417904" y="31582"/>
                </a:lnTo>
                <a:lnTo>
                  <a:pt x="6441013" y="65858"/>
                </a:lnTo>
                <a:lnTo>
                  <a:pt x="6449487" y="107831"/>
                </a:lnTo>
                <a:lnTo>
                  <a:pt x="6449487" y="539155"/>
                </a:lnTo>
                <a:lnTo>
                  <a:pt x="6441013" y="581127"/>
                </a:lnTo>
                <a:lnTo>
                  <a:pt x="6417904" y="615403"/>
                </a:lnTo>
                <a:lnTo>
                  <a:pt x="6383629" y="638512"/>
                </a:lnTo>
                <a:lnTo>
                  <a:pt x="6341657" y="646986"/>
                </a:lnTo>
                <a:lnTo>
                  <a:pt x="107830" y="646986"/>
                </a:lnTo>
                <a:lnTo>
                  <a:pt x="65857" y="638512"/>
                </a:lnTo>
                <a:lnTo>
                  <a:pt x="31582" y="615403"/>
                </a:lnTo>
                <a:lnTo>
                  <a:pt x="8473" y="581127"/>
                </a:lnTo>
                <a:lnTo>
                  <a:pt x="0" y="539155"/>
                </a:lnTo>
                <a:lnTo>
                  <a:pt x="0" y="107831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11773" y="5631180"/>
            <a:ext cx="61683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170" dirty="0" err="1">
                <a:solidFill>
                  <a:srgbClr val="FF0000"/>
                </a:solidFill>
                <a:latin typeface="Calibri"/>
                <a:cs typeface="Calibri"/>
              </a:rPr>
              <a:t>Umumiy</a:t>
            </a:r>
            <a:r>
              <a:rPr lang="en-US" sz="3200" b="1" spc="1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170" dirty="0" err="1">
                <a:solidFill>
                  <a:srgbClr val="FF0000"/>
                </a:solidFill>
                <a:latin typeface="Calibri"/>
                <a:cs typeface="Calibri"/>
              </a:rPr>
              <a:t>tushunchani</a:t>
            </a:r>
            <a:r>
              <a:rPr lang="en-US" sz="3200" b="1" spc="1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170" dirty="0" err="1">
                <a:solidFill>
                  <a:srgbClr val="FF0000"/>
                </a:solidFill>
                <a:latin typeface="Calibri"/>
                <a:cs typeface="Calibri"/>
              </a:rPr>
              <a:t>hosil</a:t>
            </a:r>
            <a:r>
              <a:rPr lang="en-US" sz="3200" b="1" spc="1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170" dirty="0" err="1">
                <a:solidFill>
                  <a:srgbClr val="FF0000"/>
                </a:solidFill>
                <a:latin typeface="Calibri"/>
                <a:cs typeface="Calibri"/>
              </a:rPr>
              <a:t>qilish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939" y="1769364"/>
            <a:ext cx="10226675" cy="204081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600" dirty="0">
                <a:latin typeface="Calibri"/>
                <a:cs typeface="Calibri"/>
              </a:rPr>
              <a:t>"Sifat" </a:t>
            </a:r>
            <a:r>
              <a:rPr lang="en-US" sz="2600" dirty="0" err="1">
                <a:latin typeface="Calibri"/>
                <a:cs typeface="Calibri"/>
              </a:rPr>
              <a:t>so‘zi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lotincha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qualĭtas</a:t>
            </a:r>
            <a:r>
              <a:rPr lang="en-US" sz="2600" dirty="0">
                <a:latin typeface="Calibri"/>
                <a:cs typeface="Calibri"/>
              </a:rPr>
              <a:t>, -</a:t>
            </a:r>
            <a:r>
              <a:rPr lang="en-US" sz="2600" dirty="0" err="1">
                <a:latin typeface="Calibri"/>
                <a:cs typeface="Calibri"/>
              </a:rPr>
              <a:t>atis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so‘zidan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kelib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chiqqan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bo‘lib</a:t>
            </a:r>
            <a:r>
              <a:rPr lang="en-US" sz="2600" dirty="0">
                <a:latin typeface="Calibri"/>
                <a:cs typeface="Calibri"/>
              </a:rPr>
              <a:t>, u "</a:t>
            </a:r>
            <a:r>
              <a:rPr lang="en-US" sz="2600" dirty="0" err="1">
                <a:solidFill>
                  <a:srgbClr val="FF0000"/>
                </a:solidFill>
                <a:latin typeface="Calibri"/>
                <a:cs typeface="Calibri"/>
              </a:rPr>
              <a:t>nimanidir</a:t>
            </a:r>
            <a:r>
              <a:rPr lang="en-US" sz="2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libri"/>
                <a:cs typeface="Calibri"/>
              </a:rPr>
              <a:t>tabiati</a:t>
            </a:r>
            <a:r>
              <a:rPr lang="en-US" sz="2600" dirty="0">
                <a:latin typeface="Calibri"/>
                <a:cs typeface="Calibri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Calibri"/>
                <a:cs typeface="Calibri"/>
              </a:rPr>
              <a:t>xususiyati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yoki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libri"/>
                <a:cs typeface="Calibri"/>
              </a:rPr>
              <a:t>muhim</a:t>
            </a:r>
            <a:r>
              <a:rPr lang="en-US" sz="2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libri"/>
                <a:cs typeface="Calibri"/>
              </a:rPr>
              <a:t>belgisi</a:t>
            </a:r>
            <a:r>
              <a:rPr lang="en-US" sz="2600" dirty="0">
                <a:latin typeface="Calibri"/>
                <a:cs typeface="Calibri"/>
              </a:rPr>
              <a:t>" </a:t>
            </a:r>
            <a:r>
              <a:rPr lang="en-US" sz="2600" dirty="0" err="1">
                <a:latin typeface="Calibri"/>
                <a:cs typeface="Calibri"/>
              </a:rPr>
              <a:t>tushunchasini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ifodalaydi</a:t>
            </a:r>
            <a:r>
              <a:rPr lang="en-US" sz="2600" dirty="0">
                <a:latin typeface="Calibri"/>
                <a:cs typeface="Calibri"/>
              </a:rPr>
              <a:t>.</a:t>
            </a:r>
          </a:p>
          <a:p>
            <a:pPr marL="241300" marR="5080" indent="-2286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600" dirty="0" err="1">
                <a:latin typeface="Calibri"/>
                <a:cs typeface="Calibri"/>
              </a:rPr>
              <a:t>Aynan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shu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kelib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chiqishi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sababli</a:t>
            </a:r>
            <a:r>
              <a:rPr lang="en-US" sz="2600" dirty="0">
                <a:latin typeface="Calibri"/>
                <a:cs typeface="Calibri"/>
              </a:rPr>
              <a:t> "</a:t>
            </a:r>
            <a:r>
              <a:rPr lang="en-US" sz="2600" dirty="0" err="1">
                <a:latin typeface="Calibri"/>
                <a:cs typeface="Calibri"/>
              </a:rPr>
              <a:t>sifat</a:t>
            </a:r>
            <a:r>
              <a:rPr lang="en-US" sz="2600" dirty="0">
                <a:latin typeface="Calibri"/>
                <a:cs typeface="Calibri"/>
              </a:rPr>
              <a:t>" </a:t>
            </a:r>
            <a:r>
              <a:rPr lang="en-US" sz="2600" dirty="0" err="1">
                <a:latin typeface="Calibri"/>
                <a:cs typeface="Calibri"/>
              </a:rPr>
              <a:t>atamasi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bugungi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kunda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ikki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ma’noga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ega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bo‘lib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qolganini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err="1">
                <a:latin typeface="Calibri"/>
                <a:cs typeface="Calibri"/>
              </a:rPr>
              <a:t>tushuntiradi</a:t>
            </a:r>
            <a:r>
              <a:rPr lang="en-US" sz="2600" dirty="0">
                <a:latin typeface="Calibri"/>
                <a:cs typeface="Calibri"/>
              </a:rPr>
              <a:t>.</a:t>
            </a:r>
          </a:p>
          <a:p>
            <a:pPr marL="241300" marR="5080" lvl="8" indent="-2286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600" dirty="0" err="1"/>
              <a:t>ajralib</a:t>
            </a:r>
            <a:r>
              <a:rPr lang="en-US" sz="1600" dirty="0"/>
              <a:t> </a:t>
            </a:r>
            <a:r>
              <a:rPr lang="en-US" sz="1600" dirty="0" err="1"/>
              <a:t>turuvchi</a:t>
            </a:r>
            <a:r>
              <a:rPr lang="en-US" sz="1600" dirty="0"/>
              <a:t> </a:t>
            </a:r>
            <a:r>
              <a:rPr lang="en-US" sz="1600" dirty="0" err="1"/>
              <a:t>xususiyat</a:t>
            </a:r>
            <a:r>
              <a:rPr lang="en-US" sz="1600" dirty="0"/>
              <a:t> (</a:t>
            </a:r>
            <a:r>
              <a:rPr lang="en-US" sz="1600" dirty="0" err="1"/>
              <a:t>masalan</a:t>
            </a:r>
            <a:r>
              <a:rPr lang="en-US" sz="1600" dirty="0"/>
              <a:t>, </a:t>
            </a:r>
            <a:r>
              <a:rPr lang="en-US" sz="1600" dirty="0" err="1"/>
              <a:t>jismoniy</a:t>
            </a:r>
            <a:r>
              <a:rPr lang="en-US" sz="1600" dirty="0"/>
              <a:t> </a:t>
            </a:r>
            <a:r>
              <a:rPr lang="en-US" sz="1600" dirty="0" err="1"/>
              <a:t>sifatlar</a:t>
            </a:r>
            <a:r>
              <a:rPr lang="en-US" sz="1600" dirty="0"/>
              <a:t>, </a:t>
            </a:r>
            <a:r>
              <a:rPr lang="en-US" sz="1600" dirty="0" err="1"/>
              <a:t>shaxsiy</a:t>
            </a:r>
            <a:r>
              <a:rPr lang="en-US" sz="1600" dirty="0"/>
              <a:t> </a:t>
            </a:r>
            <a:r>
              <a:rPr lang="en-US" sz="1600" dirty="0" err="1"/>
              <a:t>sifatlar</a:t>
            </a:r>
            <a:r>
              <a:rPr lang="en-US" sz="1600" dirty="0"/>
              <a:t>);</a:t>
            </a:r>
          </a:p>
          <a:p>
            <a:pPr marL="241300" marR="5080" lvl="8" indent="-2286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narsaning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mukammallik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ijobiy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qadri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sifati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1897380">
              <a:lnSpc>
                <a:spcPct val="100000"/>
              </a:lnSpc>
              <a:spcBef>
                <a:spcPts val="100"/>
              </a:spcBef>
            </a:pPr>
            <a:r>
              <a:rPr lang="en-US" spc="-20" dirty="0"/>
              <a:t>Fundamental </a:t>
            </a:r>
            <a:r>
              <a:rPr lang="en-US" spc="-20" dirty="0" err="1"/>
              <a:t>tushunchalar</a:t>
            </a:r>
            <a:r>
              <a:rPr dirty="0"/>
              <a:t>:</a:t>
            </a:r>
            <a:r>
              <a:rPr spc="50" dirty="0"/>
              <a:t> </a:t>
            </a:r>
            <a:r>
              <a:rPr lang="en-US" spc="50" dirty="0" err="1"/>
              <a:t>sifat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609258" y="1760806"/>
            <a:ext cx="6779261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err="1"/>
              <a:t>Sifatga</a:t>
            </a:r>
            <a:r>
              <a:rPr lang="en-US" sz="2400" dirty="0"/>
              <a:t> </a:t>
            </a:r>
            <a:r>
              <a:rPr lang="en-US" sz="2400" dirty="0" err="1"/>
              <a:t>yo‘naltirilgan</a:t>
            </a:r>
            <a:r>
              <a:rPr lang="en-US" sz="2400" dirty="0"/>
              <a:t> </a:t>
            </a:r>
            <a:r>
              <a:rPr lang="en-US" sz="2400" dirty="0" err="1"/>
              <a:t>tashkilot</a:t>
            </a:r>
            <a:r>
              <a:rPr lang="en-US" sz="2400" dirty="0"/>
              <a:t> </a:t>
            </a:r>
            <a:r>
              <a:rPr lang="en-US" sz="2400" b="1" dirty="0" err="1"/>
              <a:t>madaniyatni</a:t>
            </a:r>
            <a:r>
              <a:rPr lang="en-US" sz="2400" dirty="0"/>
              <a:t> </a:t>
            </a:r>
            <a:r>
              <a:rPr lang="en-US" sz="2400" dirty="0" err="1"/>
              <a:t>targ‘ib</a:t>
            </a:r>
            <a:r>
              <a:rPr lang="en-US" sz="2400" dirty="0"/>
              <a:t> </a:t>
            </a:r>
            <a:r>
              <a:rPr lang="en-US" sz="2400" dirty="0" err="1"/>
              <a:t>qiladi</a:t>
            </a:r>
            <a:r>
              <a:rPr lang="en-US" sz="2400" dirty="0"/>
              <a:t>, </a:t>
            </a:r>
            <a:r>
              <a:rPr lang="en-US" sz="2400" dirty="0" err="1"/>
              <a:t>bu</a:t>
            </a:r>
            <a:r>
              <a:rPr lang="en-US" sz="2400" dirty="0"/>
              <a:t> </a:t>
            </a:r>
            <a:r>
              <a:rPr lang="en-US" sz="2400" dirty="0" err="1"/>
              <a:t>esa</a:t>
            </a:r>
            <a:r>
              <a:rPr lang="en-US" sz="2400" dirty="0"/>
              <a:t> </a:t>
            </a:r>
            <a:r>
              <a:rPr lang="en-US" sz="2400" b="1" dirty="0" err="1"/>
              <a:t>xulq-atvor</a:t>
            </a:r>
            <a:r>
              <a:rPr lang="en-US" sz="2400" dirty="0"/>
              <a:t>, </a:t>
            </a:r>
            <a:r>
              <a:rPr lang="en-US" sz="2400" b="1" dirty="0" err="1"/>
              <a:t>munosabatlar</a:t>
            </a:r>
            <a:r>
              <a:rPr lang="en-US" sz="2400" dirty="0"/>
              <a:t>, </a:t>
            </a:r>
            <a:r>
              <a:rPr lang="en-US" sz="2400" b="1" dirty="0" err="1"/>
              <a:t>faoliyatlar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b="1" dirty="0" err="1"/>
              <a:t>jarayonlar</a:t>
            </a:r>
            <a:r>
              <a:rPr lang="en-US" sz="2400" dirty="0"/>
              <a:t> </a:t>
            </a:r>
            <a:r>
              <a:rPr lang="en-US" sz="2400" dirty="0" err="1"/>
              <a:t>orqali</a:t>
            </a:r>
            <a:r>
              <a:rPr lang="en-US" sz="2400" dirty="0"/>
              <a:t> </a:t>
            </a:r>
            <a:r>
              <a:rPr lang="en-US" sz="2400" b="1" dirty="0" err="1"/>
              <a:t>qadr-qimmat</a:t>
            </a:r>
            <a:r>
              <a:rPr lang="en-US" sz="2400" dirty="0"/>
              <a:t> </a:t>
            </a:r>
            <a:r>
              <a:rPr lang="en-US" sz="2400" dirty="0" err="1"/>
              <a:t>yaratishga</a:t>
            </a:r>
            <a:r>
              <a:rPr lang="en-US" sz="2400" dirty="0"/>
              <a:t> </a:t>
            </a:r>
            <a:r>
              <a:rPr lang="en-US" sz="2400" dirty="0" err="1"/>
              <a:t>olib</a:t>
            </a:r>
            <a:r>
              <a:rPr lang="en-US" sz="2400" dirty="0"/>
              <a:t> </a:t>
            </a:r>
            <a:r>
              <a:rPr lang="en-US" sz="2400" dirty="0" err="1"/>
              <a:t>keladi</a:t>
            </a:r>
            <a:r>
              <a:rPr lang="en-US" sz="2400" dirty="0"/>
              <a:t>. Bu </a:t>
            </a:r>
            <a:r>
              <a:rPr lang="en-US" sz="2400" dirty="0" err="1"/>
              <a:t>esa</a:t>
            </a:r>
            <a:r>
              <a:rPr lang="en-US" sz="2400" dirty="0"/>
              <a:t> </a:t>
            </a:r>
            <a:r>
              <a:rPr lang="en-US" sz="2400" dirty="0" err="1"/>
              <a:t>mijozlarning</a:t>
            </a:r>
            <a:r>
              <a:rPr lang="en-US" sz="2400" dirty="0"/>
              <a:t> </a:t>
            </a:r>
            <a:r>
              <a:rPr lang="en-US" sz="2400" b="1" dirty="0" err="1"/>
              <a:t>ehtiyojlari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b="1" dirty="0" err="1"/>
              <a:t>kutilmalarini</a:t>
            </a:r>
            <a:r>
              <a:rPr lang="en-US" sz="2400" dirty="0"/>
              <a:t>, </a:t>
            </a:r>
            <a:r>
              <a:rPr lang="en-US" sz="2400" dirty="0" err="1"/>
              <a:t>shuningdek</a:t>
            </a:r>
            <a:r>
              <a:rPr lang="en-US" sz="2400" dirty="0"/>
              <a:t>, </a:t>
            </a:r>
            <a:r>
              <a:rPr lang="en-US" sz="2400" dirty="0" err="1"/>
              <a:t>boshqa</a:t>
            </a:r>
            <a:r>
              <a:rPr lang="en-US" sz="2400" dirty="0"/>
              <a:t> </a:t>
            </a:r>
            <a:r>
              <a:rPr lang="en-US" sz="2400" dirty="0" err="1"/>
              <a:t>tegishli</a:t>
            </a:r>
            <a:r>
              <a:rPr lang="en-US" sz="2400" dirty="0"/>
              <a:t> </a:t>
            </a:r>
            <a:r>
              <a:rPr lang="en-US" sz="2400" b="1" dirty="0" err="1"/>
              <a:t>manfaatdor</a:t>
            </a:r>
            <a:r>
              <a:rPr lang="en-US" sz="2400" b="1" dirty="0"/>
              <a:t> </a:t>
            </a:r>
            <a:r>
              <a:rPr lang="en-US" sz="2400" b="1" dirty="0" err="1"/>
              <a:t>tomonlar</a:t>
            </a:r>
            <a:r>
              <a:rPr lang="en-US" sz="2400" dirty="0" err="1"/>
              <a:t>ning</a:t>
            </a:r>
            <a:r>
              <a:rPr lang="en-US" sz="2400" dirty="0"/>
              <a:t> </a:t>
            </a:r>
            <a:r>
              <a:rPr lang="en-US" sz="2400" dirty="0" err="1"/>
              <a:t>talablarini</a:t>
            </a:r>
            <a:r>
              <a:rPr lang="en-US" sz="2400" dirty="0"/>
              <a:t> </a:t>
            </a:r>
            <a:r>
              <a:rPr lang="en-US" sz="2400" dirty="0" err="1"/>
              <a:t>qondirish</a:t>
            </a:r>
            <a:r>
              <a:rPr lang="en-US" sz="2400" dirty="0"/>
              <a:t> </a:t>
            </a:r>
            <a:r>
              <a:rPr lang="en-US" sz="2400" dirty="0" err="1"/>
              <a:t>orqali</a:t>
            </a:r>
            <a:r>
              <a:rPr lang="en-US" sz="2400" dirty="0"/>
              <a:t> </a:t>
            </a:r>
            <a:r>
              <a:rPr lang="en-US" sz="2400" dirty="0" err="1"/>
              <a:t>amalga</a:t>
            </a:r>
            <a:r>
              <a:rPr lang="en-US" sz="2400" dirty="0"/>
              <a:t> </a:t>
            </a:r>
            <a:r>
              <a:rPr lang="en-US" sz="2400" dirty="0" err="1"/>
              <a:t>oshiril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93112" y="1858653"/>
            <a:ext cx="3694088" cy="6578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050" spc="-95" dirty="0">
                <a:solidFill>
                  <a:srgbClr val="EE3124"/>
                </a:solidFill>
                <a:latin typeface="Arial"/>
                <a:cs typeface="Arial"/>
              </a:rPr>
              <a:t>Sifat </a:t>
            </a:r>
            <a:r>
              <a:rPr lang="en-US" sz="2050" spc="-95" dirty="0" err="1">
                <a:solidFill>
                  <a:srgbClr val="EE3124"/>
                </a:solidFill>
                <a:latin typeface="Arial"/>
                <a:cs typeface="Arial"/>
              </a:rPr>
              <a:t>menejmenti</a:t>
            </a:r>
            <a:r>
              <a:rPr lang="en-US" sz="2050" spc="-95" dirty="0">
                <a:solidFill>
                  <a:srgbClr val="EE3124"/>
                </a:solidFill>
                <a:latin typeface="Arial"/>
                <a:cs typeface="Arial"/>
              </a:rPr>
              <a:t> </a:t>
            </a:r>
            <a:r>
              <a:rPr lang="en-US" sz="2050" spc="-95" dirty="0" err="1">
                <a:solidFill>
                  <a:srgbClr val="EE3124"/>
                </a:solidFill>
                <a:latin typeface="Arial"/>
                <a:cs typeface="Arial"/>
              </a:rPr>
              <a:t>tizimlari</a:t>
            </a:r>
            <a:endParaRPr lang="en-US" sz="2050" spc="-95" dirty="0">
              <a:solidFill>
                <a:srgbClr val="EE3124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050" spc="-95" dirty="0" err="1">
                <a:solidFill>
                  <a:srgbClr val="EE3124"/>
                </a:solidFill>
                <a:latin typeface="Arial"/>
                <a:cs typeface="Arial"/>
              </a:rPr>
              <a:t>Asosiy</a:t>
            </a:r>
            <a:r>
              <a:rPr lang="en-US" sz="2050" spc="-95" dirty="0">
                <a:solidFill>
                  <a:srgbClr val="EE3124"/>
                </a:solidFill>
                <a:latin typeface="Arial"/>
                <a:cs typeface="Arial"/>
              </a:rPr>
              <a:t> </a:t>
            </a:r>
            <a:r>
              <a:rPr lang="en-US" sz="2050" spc="-95" dirty="0" err="1">
                <a:solidFill>
                  <a:srgbClr val="EE3124"/>
                </a:solidFill>
                <a:latin typeface="Arial"/>
                <a:cs typeface="Arial"/>
              </a:rPr>
              <a:t>tushunchalar</a:t>
            </a:r>
            <a:r>
              <a:rPr lang="en-US" sz="2050" spc="-95" dirty="0">
                <a:solidFill>
                  <a:srgbClr val="EE3124"/>
                </a:solidFill>
                <a:latin typeface="Arial"/>
                <a:cs typeface="Arial"/>
              </a:rPr>
              <a:t> </a:t>
            </a:r>
            <a:r>
              <a:rPr lang="en-US" sz="2050" spc="-95" dirty="0" err="1">
                <a:solidFill>
                  <a:srgbClr val="EE3124"/>
                </a:solidFill>
                <a:latin typeface="Arial"/>
                <a:cs typeface="Arial"/>
              </a:rPr>
              <a:t>va</a:t>
            </a:r>
            <a:r>
              <a:rPr lang="en-US" sz="2050" spc="-95" dirty="0">
                <a:solidFill>
                  <a:srgbClr val="EE3124"/>
                </a:solidFill>
                <a:latin typeface="Arial"/>
                <a:cs typeface="Arial"/>
              </a:rPr>
              <a:t> </a:t>
            </a:r>
            <a:r>
              <a:rPr lang="en-US" sz="2050" spc="-95" dirty="0" err="1">
                <a:solidFill>
                  <a:srgbClr val="EE3124"/>
                </a:solidFill>
                <a:latin typeface="Arial"/>
                <a:cs typeface="Arial"/>
              </a:rPr>
              <a:t>atamalar</a:t>
            </a:r>
            <a:endParaRPr lang="en-US" sz="2050" spc="-95" dirty="0">
              <a:solidFill>
                <a:srgbClr val="EE3124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01813" y="1649388"/>
            <a:ext cx="1503045" cy="2241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spc="-215" dirty="0">
                <a:solidFill>
                  <a:srgbClr val="231F20"/>
                </a:solidFill>
                <a:latin typeface="Arial"/>
                <a:cs typeface="Arial"/>
              </a:rPr>
              <a:t>BS</a:t>
            </a:r>
            <a:r>
              <a:rPr sz="13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4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40" dirty="0">
                <a:solidFill>
                  <a:srgbClr val="231F20"/>
                </a:solidFill>
                <a:latin typeface="Arial"/>
                <a:cs typeface="Arial"/>
              </a:rPr>
              <a:t>ISO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9000:2015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158" y="2794961"/>
            <a:ext cx="2132110" cy="31601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23489" y="6467347"/>
            <a:ext cx="6146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75" dirty="0">
                <a:solidFill>
                  <a:srgbClr val="767676"/>
                </a:solidFill>
                <a:latin typeface="Calibri"/>
                <a:cs typeface="Calibri"/>
              </a:rPr>
              <a:t>ISO</a:t>
            </a:r>
            <a:r>
              <a:rPr sz="1200" i="1" spc="5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20" dirty="0">
                <a:solidFill>
                  <a:srgbClr val="767676"/>
                </a:solidFill>
                <a:latin typeface="Calibri"/>
                <a:cs typeface="Calibri"/>
              </a:rPr>
              <a:t>9000:2015(E)</a:t>
            </a:r>
            <a:r>
              <a:rPr sz="1200" i="1" spc="60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20" dirty="0">
                <a:solidFill>
                  <a:srgbClr val="767676"/>
                </a:solidFill>
                <a:latin typeface="Calibri"/>
                <a:cs typeface="Calibri"/>
              </a:rPr>
              <a:t>Quality</a:t>
            </a:r>
            <a:r>
              <a:rPr sz="1200" i="1" spc="50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20" dirty="0">
                <a:solidFill>
                  <a:srgbClr val="767676"/>
                </a:solidFill>
                <a:latin typeface="Calibri"/>
                <a:cs typeface="Calibri"/>
              </a:rPr>
              <a:t>management</a:t>
            </a:r>
            <a:r>
              <a:rPr sz="1200" i="1" spc="5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50" dirty="0">
                <a:solidFill>
                  <a:srgbClr val="767676"/>
                </a:solidFill>
                <a:latin typeface="Calibri"/>
                <a:cs typeface="Calibri"/>
              </a:rPr>
              <a:t>systems:</a:t>
            </a:r>
            <a:r>
              <a:rPr sz="1200" i="1" spc="6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20" dirty="0">
                <a:solidFill>
                  <a:srgbClr val="767676"/>
                </a:solidFill>
                <a:latin typeface="Calibri"/>
                <a:cs typeface="Calibri"/>
              </a:rPr>
              <a:t>fundamentals</a:t>
            </a:r>
            <a:r>
              <a:rPr sz="1200" i="1" spc="6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20" dirty="0">
                <a:solidFill>
                  <a:srgbClr val="767676"/>
                </a:solidFill>
                <a:latin typeface="Calibri"/>
                <a:cs typeface="Calibri"/>
              </a:rPr>
              <a:t>and</a:t>
            </a:r>
            <a:r>
              <a:rPr sz="1200" i="1" spc="6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20" dirty="0">
                <a:solidFill>
                  <a:srgbClr val="767676"/>
                </a:solidFill>
                <a:latin typeface="Calibri"/>
                <a:cs typeface="Calibri"/>
              </a:rPr>
              <a:t>vocabulary</a:t>
            </a:r>
            <a:r>
              <a:rPr sz="1200" i="1" spc="50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20" dirty="0">
                <a:solidFill>
                  <a:srgbClr val="767676"/>
                </a:solidFill>
                <a:latin typeface="Calibri"/>
                <a:cs typeface="Calibri"/>
              </a:rPr>
              <a:t>[section</a:t>
            </a:r>
            <a:r>
              <a:rPr sz="1200" i="1" spc="6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767676"/>
                </a:solidFill>
                <a:latin typeface="Calibri"/>
                <a:cs typeface="Calibri"/>
              </a:rPr>
              <a:t>2.2.1]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1127125">
              <a:lnSpc>
                <a:spcPct val="100000"/>
              </a:lnSpc>
              <a:spcBef>
                <a:spcPts val="100"/>
              </a:spcBef>
            </a:pPr>
            <a:r>
              <a:rPr lang="en-US" spc="-30" dirty="0"/>
              <a:t>Sifat </a:t>
            </a:r>
            <a:r>
              <a:rPr lang="en-US" spc="-30" dirty="0" err="1"/>
              <a:t>ta’rifining</a:t>
            </a:r>
            <a:r>
              <a:rPr lang="en-US" spc="-30" dirty="0"/>
              <a:t> </a:t>
            </a:r>
            <a:r>
              <a:rPr lang="en-US" spc="-30" dirty="0" err="1"/>
              <a:t>tuzilishi</a:t>
            </a:r>
            <a:r>
              <a:rPr lang="en-US" spc="-30" dirty="0"/>
              <a:t> (</a:t>
            </a:r>
            <a:r>
              <a:rPr lang="en-US" spc="-30" dirty="0" err="1"/>
              <a:t>yoki</a:t>
            </a:r>
            <a:r>
              <a:rPr lang="en-US" spc="-30" dirty="0"/>
              <a:t> </a:t>
            </a:r>
            <a:r>
              <a:rPr lang="en-US" spc="-30" dirty="0" err="1"/>
              <a:t>anatomiyasi</a:t>
            </a:r>
            <a:r>
              <a:rPr lang="en-US" spc="-30" dirty="0"/>
              <a:t>)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530484" y="2025827"/>
            <a:ext cx="4517390" cy="3955415"/>
          </a:xfrm>
          <a:custGeom>
            <a:avLst/>
            <a:gdLst/>
            <a:ahLst/>
            <a:cxnLst/>
            <a:rect l="l" t="t" r="r" b="b"/>
            <a:pathLst>
              <a:path w="4517390" h="3955415">
                <a:moveTo>
                  <a:pt x="0" y="659242"/>
                </a:moveTo>
                <a:lnTo>
                  <a:pt x="1655" y="612162"/>
                </a:lnTo>
                <a:lnTo>
                  <a:pt x="6546" y="565975"/>
                </a:lnTo>
                <a:lnTo>
                  <a:pt x="14562" y="520793"/>
                </a:lnTo>
                <a:lnTo>
                  <a:pt x="25591" y="476727"/>
                </a:lnTo>
                <a:lnTo>
                  <a:pt x="39521" y="433890"/>
                </a:lnTo>
                <a:lnTo>
                  <a:pt x="56241" y="392392"/>
                </a:lnTo>
                <a:lnTo>
                  <a:pt x="75640" y="352346"/>
                </a:lnTo>
                <a:lnTo>
                  <a:pt x="97605" y="313862"/>
                </a:lnTo>
                <a:lnTo>
                  <a:pt x="122026" y="277053"/>
                </a:lnTo>
                <a:lnTo>
                  <a:pt x="148790" y="242030"/>
                </a:lnTo>
                <a:lnTo>
                  <a:pt x="177787" y="208904"/>
                </a:lnTo>
                <a:lnTo>
                  <a:pt x="208903" y="177787"/>
                </a:lnTo>
                <a:lnTo>
                  <a:pt x="242029" y="148790"/>
                </a:lnTo>
                <a:lnTo>
                  <a:pt x="277053" y="122026"/>
                </a:lnTo>
                <a:lnTo>
                  <a:pt x="313862" y="97606"/>
                </a:lnTo>
                <a:lnTo>
                  <a:pt x="352346" y="75640"/>
                </a:lnTo>
                <a:lnTo>
                  <a:pt x="392392" y="56242"/>
                </a:lnTo>
                <a:lnTo>
                  <a:pt x="433889" y="39521"/>
                </a:lnTo>
                <a:lnTo>
                  <a:pt x="476727" y="25591"/>
                </a:lnTo>
                <a:lnTo>
                  <a:pt x="520792" y="14562"/>
                </a:lnTo>
                <a:lnTo>
                  <a:pt x="565974" y="6546"/>
                </a:lnTo>
                <a:lnTo>
                  <a:pt x="612161" y="1655"/>
                </a:lnTo>
                <a:lnTo>
                  <a:pt x="659241" y="0"/>
                </a:lnTo>
                <a:lnTo>
                  <a:pt x="3857716" y="0"/>
                </a:lnTo>
                <a:lnTo>
                  <a:pt x="3904796" y="1655"/>
                </a:lnTo>
                <a:lnTo>
                  <a:pt x="3950983" y="6546"/>
                </a:lnTo>
                <a:lnTo>
                  <a:pt x="3996165" y="14562"/>
                </a:lnTo>
                <a:lnTo>
                  <a:pt x="4040230" y="25591"/>
                </a:lnTo>
                <a:lnTo>
                  <a:pt x="4083068" y="39521"/>
                </a:lnTo>
                <a:lnTo>
                  <a:pt x="4124565" y="56242"/>
                </a:lnTo>
                <a:lnTo>
                  <a:pt x="4164612" y="75640"/>
                </a:lnTo>
                <a:lnTo>
                  <a:pt x="4203095" y="97606"/>
                </a:lnTo>
                <a:lnTo>
                  <a:pt x="4239905" y="122026"/>
                </a:lnTo>
                <a:lnTo>
                  <a:pt x="4274928" y="148790"/>
                </a:lnTo>
                <a:lnTo>
                  <a:pt x="4308054" y="177787"/>
                </a:lnTo>
                <a:lnTo>
                  <a:pt x="4339171" y="208904"/>
                </a:lnTo>
                <a:lnTo>
                  <a:pt x="4368167" y="242030"/>
                </a:lnTo>
                <a:lnTo>
                  <a:pt x="4394931" y="277053"/>
                </a:lnTo>
                <a:lnTo>
                  <a:pt x="4419352" y="313862"/>
                </a:lnTo>
                <a:lnTo>
                  <a:pt x="4441317" y="352346"/>
                </a:lnTo>
                <a:lnTo>
                  <a:pt x="4460716" y="392392"/>
                </a:lnTo>
                <a:lnTo>
                  <a:pt x="4477436" y="433890"/>
                </a:lnTo>
                <a:lnTo>
                  <a:pt x="4491366" y="476727"/>
                </a:lnTo>
                <a:lnTo>
                  <a:pt x="4502395" y="520793"/>
                </a:lnTo>
                <a:lnTo>
                  <a:pt x="4510411" y="565975"/>
                </a:lnTo>
                <a:lnTo>
                  <a:pt x="4515302" y="612162"/>
                </a:lnTo>
                <a:lnTo>
                  <a:pt x="4516958" y="659242"/>
                </a:lnTo>
                <a:lnTo>
                  <a:pt x="4516958" y="3296124"/>
                </a:lnTo>
                <a:lnTo>
                  <a:pt x="4515302" y="3343204"/>
                </a:lnTo>
                <a:lnTo>
                  <a:pt x="4510411" y="3389391"/>
                </a:lnTo>
                <a:lnTo>
                  <a:pt x="4502395" y="3434573"/>
                </a:lnTo>
                <a:lnTo>
                  <a:pt x="4491366" y="3478638"/>
                </a:lnTo>
                <a:lnTo>
                  <a:pt x="4477436" y="3521475"/>
                </a:lnTo>
                <a:lnTo>
                  <a:pt x="4460716" y="3562973"/>
                </a:lnTo>
                <a:lnTo>
                  <a:pt x="4441317" y="3603019"/>
                </a:lnTo>
                <a:lnTo>
                  <a:pt x="4419352" y="3641503"/>
                </a:lnTo>
                <a:lnTo>
                  <a:pt x="4394931" y="3678312"/>
                </a:lnTo>
                <a:lnTo>
                  <a:pt x="4368167" y="3713335"/>
                </a:lnTo>
                <a:lnTo>
                  <a:pt x="4339171" y="3746461"/>
                </a:lnTo>
                <a:lnTo>
                  <a:pt x="4308054" y="3777578"/>
                </a:lnTo>
                <a:lnTo>
                  <a:pt x="4274928" y="3806575"/>
                </a:lnTo>
                <a:lnTo>
                  <a:pt x="4239905" y="3833339"/>
                </a:lnTo>
                <a:lnTo>
                  <a:pt x="4203095" y="3857760"/>
                </a:lnTo>
                <a:lnTo>
                  <a:pt x="4164612" y="3879725"/>
                </a:lnTo>
                <a:lnTo>
                  <a:pt x="4124565" y="3899123"/>
                </a:lnTo>
                <a:lnTo>
                  <a:pt x="4083068" y="3915844"/>
                </a:lnTo>
                <a:lnTo>
                  <a:pt x="4040230" y="3929774"/>
                </a:lnTo>
                <a:lnTo>
                  <a:pt x="3996165" y="3940803"/>
                </a:lnTo>
                <a:lnTo>
                  <a:pt x="3950983" y="3948819"/>
                </a:lnTo>
                <a:lnTo>
                  <a:pt x="3904796" y="3953710"/>
                </a:lnTo>
                <a:lnTo>
                  <a:pt x="3857716" y="3955366"/>
                </a:lnTo>
                <a:lnTo>
                  <a:pt x="659241" y="3955366"/>
                </a:lnTo>
                <a:lnTo>
                  <a:pt x="612161" y="3953710"/>
                </a:lnTo>
                <a:lnTo>
                  <a:pt x="565974" y="3948819"/>
                </a:lnTo>
                <a:lnTo>
                  <a:pt x="520792" y="3940803"/>
                </a:lnTo>
                <a:lnTo>
                  <a:pt x="476727" y="3929774"/>
                </a:lnTo>
                <a:lnTo>
                  <a:pt x="433889" y="3915844"/>
                </a:lnTo>
                <a:lnTo>
                  <a:pt x="392392" y="3899123"/>
                </a:lnTo>
                <a:lnTo>
                  <a:pt x="352346" y="3879725"/>
                </a:lnTo>
                <a:lnTo>
                  <a:pt x="313862" y="3857760"/>
                </a:lnTo>
                <a:lnTo>
                  <a:pt x="277053" y="3833339"/>
                </a:lnTo>
                <a:lnTo>
                  <a:pt x="242029" y="3806575"/>
                </a:lnTo>
                <a:lnTo>
                  <a:pt x="208903" y="3777578"/>
                </a:lnTo>
                <a:lnTo>
                  <a:pt x="177787" y="3746461"/>
                </a:lnTo>
                <a:lnTo>
                  <a:pt x="148790" y="3713335"/>
                </a:lnTo>
                <a:lnTo>
                  <a:pt x="122026" y="3678312"/>
                </a:lnTo>
                <a:lnTo>
                  <a:pt x="97605" y="3641503"/>
                </a:lnTo>
                <a:lnTo>
                  <a:pt x="75640" y="3603019"/>
                </a:lnTo>
                <a:lnTo>
                  <a:pt x="56241" y="3562973"/>
                </a:lnTo>
                <a:lnTo>
                  <a:pt x="39521" y="3521475"/>
                </a:lnTo>
                <a:lnTo>
                  <a:pt x="25591" y="3478638"/>
                </a:lnTo>
                <a:lnTo>
                  <a:pt x="14562" y="3434573"/>
                </a:lnTo>
                <a:lnTo>
                  <a:pt x="6546" y="3389391"/>
                </a:lnTo>
                <a:lnTo>
                  <a:pt x="1655" y="3343204"/>
                </a:lnTo>
                <a:lnTo>
                  <a:pt x="0" y="3296124"/>
                </a:lnTo>
                <a:lnTo>
                  <a:pt x="0" y="659242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8466" y="3441700"/>
            <a:ext cx="38963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200" b="1" spc="70" dirty="0">
                <a:solidFill>
                  <a:srgbClr val="FF0000"/>
                </a:solidFill>
                <a:latin typeface="Calibri"/>
                <a:cs typeface="Calibri"/>
              </a:rPr>
              <a:t>Sifat</a:t>
            </a:r>
            <a:r>
              <a:rPr sz="22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i="1" spc="65" dirty="0">
                <a:latin typeface="Calibri"/>
                <a:cs typeface="Calibri"/>
              </a:rPr>
              <a:t>(</a:t>
            </a:r>
            <a:r>
              <a:rPr lang="en-US" sz="2200" i="1" spc="65" dirty="0">
                <a:latin typeface="Calibri"/>
                <a:cs typeface="Calibri"/>
              </a:rPr>
              <a:t>fundamental </a:t>
            </a:r>
            <a:r>
              <a:rPr lang="en-US" sz="2200" i="1" spc="65" dirty="0" err="1">
                <a:latin typeface="Calibri"/>
                <a:cs typeface="Calibri"/>
              </a:rPr>
              <a:t>tamoyillar</a:t>
            </a:r>
            <a:r>
              <a:rPr sz="2200" i="1" spc="55" dirty="0">
                <a:latin typeface="Calibri"/>
                <a:cs typeface="Calibri"/>
              </a:rPr>
              <a:t>)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466" y="3874008"/>
            <a:ext cx="4116070" cy="147578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89400"/>
              </a:lnSpc>
              <a:spcBef>
                <a:spcPts val="315"/>
              </a:spcBef>
            </a:pPr>
            <a:r>
              <a:rPr lang="en-US" sz="1700" dirty="0" err="1">
                <a:latin typeface="Calibri"/>
                <a:cs typeface="Calibri"/>
              </a:rPr>
              <a:t>Barcha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boshqa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elementlarni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birlashtiruvchi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asosiy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maqsad</a:t>
            </a:r>
            <a:r>
              <a:rPr lang="en-US" sz="1700" dirty="0">
                <a:latin typeface="Calibri"/>
                <a:cs typeface="Calibri"/>
              </a:rPr>
              <a:t>.</a:t>
            </a:r>
          </a:p>
          <a:p>
            <a:pPr marL="12700" marR="5080">
              <a:lnSpc>
                <a:spcPct val="89400"/>
              </a:lnSpc>
              <a:spcBef>
                <a:spcPts val="315"/>
              </a:spcBef>
            </a:pPr>
            <a:r>
              <a:rPr lang="en-US" sz="1700" dirty="0">
                <a:latin typeface="Calibri"/>
                <a:cs typeface="Calibri"/>
              </a:rPr>
              <a:t>Sifat — </a:t>
            </a:r>
            <a:r>
              <a:rPr lang="en-US" sz="1700" dirty="0" err="1">
                <a:latin typeface="Calibri"/>
                <a:cs typeface="Calibri"/>
              </a:rPr>
              <a:t>bu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shunchaki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me’yorlarga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rioya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qilish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emas</a:t>
            </a:r>
            <a:r>
              <a:rPr lang="en-US" sz="1700" dirty="0">
                <a:latin typeface="Calibri"/>
                <a:cs typeface="Calibri"/>
              </a:rPr>
              <a:t>, </a:t>
            </a:r>
            <a:r>
              <a:rPr lang="en-US" sz="1700" dirty="0" err="1">
                <a:latin typeface="Calibri"/>
                <a:cs typeface="Calibri"/>
              </a:rPr>
              <a:t>balki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uzluksiz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takomillashuv</a:t>
            </a:r>
            <a:r>
              <a:rPr lang="en-US" sz="1700" dirty="0">
                <a:latin typeface="Calibri"/>
                <a:cs typeface="Calibri"/>
              </a:rPr>
              <a:t>, </a:t>
            </a:r>
            <a:r>
              <a:rPr lang="en-US" sz="1700" dirty="0" err="1">
                <a:latin typeface="Calibri"/>
                <a:cs typeface="Calibri"/>
              </a:rPr>
              <a:t>samaradorlik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va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uzoq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muddatli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muvaffaqiyatni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ta’minlaydigan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strategik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lang="en-US" sz="1700" dirty="0" err="1">
                <a:latin typeface="Calibri"/>
                <a:cs typeface="Calibri"/>
              </a:rPr>
              <a:t>qadriyatdir</a:t>
            </a:r>
            <a:r>
              <a:rPr lang="en-US" sz="1700" dirty="0">
                <a:latin typeface="Calibri"/>
                <a:cs typeface="Calibri"/>
              </a:rPr>
              <a:t>.</a:t>
            </a:r>
            <a:endParaRPr sz="17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05239" y="1828059"/>
            <a:ext cx="629920" cy="3603156"/>
            <a:chOff x="4705239" y="1828059"/>
            <a:chExt cx="629920" cy="3603156"/>
          </a:xfrm>
        </p:grpSpPr>
        <p:sp>
          <p:nvSpPr>
            <p:cNvPr id="7" name="object 7"/>
            <p:cNvSpPr/>
            <p:nvPr/>
          </p:nvSpPr>
          <p:spPr>
            <a:xfrm>
              <a:off x="4705239" y="1828059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19">
                  <a:moveTo>
                    <a:pt x="314961" y="0"/>
                  </a:moveTo>
                  <a:lnTo>
                    <a:pt x="268418" y="3414"/>
                  </a:lnTo>
                  <a:lnTo>
                    <a:pt x="223996" y="13335"/>
                  </a:lnTo>
                  <a:lnTo>
                    <a:pt x="182181" y="29273"/>
                  </a:lnTo>
                  <a:lnTo>
                    <a:pt x="143461" y="50741"/>
                  </a:lnTo>
                  <a:lnTo>
                    <a:pt x="108323" y="77254"/>
                  </a:lnTo>
                  <a:lnTo>
                    <a:pt x="77254" y="108322"/>
                  </a:lnTo>
                  <a:lnTo>
                    <a:pt x="50742" y="143460"/>
                  </a:lnTo>
                  <a:lnTo>
                    <a:pt x="29273" y="182180"/>
                  </a:lnTo>
                  <a:lnTo>
                    <a:pt x="13335" y="223995"/>
                  </a:lnTo>
                  <a:lnTo>
                    <a:pt x="3414" y="268417"/>
                  </a:lnTo>
                  <a:lnTo>
                    <a:pt x="0" y="314959"/>
                  </a:lnTo>
                  <a:lnTo>
                    <a:pt x="3414" y="361502"/>
                  </a:lnTo>
                  <a:lnTo>
                    <a:pt x="13335" y="405924"/>
                  </a:lnTo>
                  <a:lnTo>
                    <a:pt x="29273" y="447739"/>
                  </a:lnTo>
                  <a:lnTo>
                    <a:pt x="50742" y="486459"/>
                  </a:lnTo>
                  <a:lnTo>
                    <a:pt x="77254" y="521597"/>
                  </a:lnTo>
                  <a:lnTo>
                    <a:pt x="108323" y="552666"/>
                  </a:lnTo>
                  <a:lnTo>
                    <a:pt x="143461" y="579179"/>
                  </a:lnTo>
                  <a:lnTo>
                    <a:pt x="182181" y="600647"/>
                  </a:lnTo>
                  <a:lnTo>
                    <a:pt x="223996" y="616586"/>
                  </a:lnTo>
                  <a:lnTo>
                    <a:pt x="268418" y="626506"/>
                  </a:lnTo>
                  <a:lnTo>
                    <a:pt x="314961" y="629921"/>
                  </a:lnTo>
                  <a:lnTo>
                    <a:pt x="361503" y="626506"/>
                  </a:lnTo>
                  <a:lnTo>
                    <a:pt x="405926" y="616586"/>
                  </a:lnTo>
                  <a:lnTo>
                    <a:pt x="447740" y="600647"/>
                  </a:lnTo>
                  <a:lnTo>
                    <a:pt x="486460" y="579179"/>
                  </a:lnTo>
                  <a:lnTo>
                    <a:pt x="521598" y="552666"/>
                  </a:lnTo>
                  <a:lnTo>
                    <a:pt x="552667" y="521597"/>
                  </a:lnTo>
                  <a:lnTo>
                    <a:pt x="579180" y="486459"/>
                  </a:lnTo>
                  <a:lnTo>
                    <a:pt x="600649" y="447739"/>
                  </a:lnTo>
                  <a:lnTo>
                    <a:pt x="616587" y="405924"/>
                  </a:lnTo>
                  <a:lnTo>
                    <a:pt x="626507" y="361502"/>
                  </a:lnTo>
                  <a:lnTo>
                    <a:pt x="629922" y="314959"/>
                  </a:lnTo>
                  <a:lnTo>
                    <a:pt x="626507" y="268417"/>
                  </a:lnTo>
                  <a:lnTo>
                    <a:pt x="616587" y="223995"/>
                  </a:lnTo>
                  <a:lnTo>
                    <a:pt x="600649" y="182180"/>
                  </a:lnTo>
                  <a:lnTo>
                    <a:pt x="579180" y="143460"/>
                  </a:lnTo>
                  <a:lnTo>
                    <a:pt x="552667" y="108322"/>
                  </a:lnTo>
                  <a:lnTo>
                    <a:pt x="521598" y="77254"/>
                  </a:lnTo>
                  <a:lnTo>
                    <a:pt x="486460" y="50741"/>
                  </a:lnTo>
                  <a:lnTo>
                    <a:pt x="447740" y="29273"/>
                  </a:lnTo>
                  <a:lnTo>
                    <a:pt x="405926" y="13335"/>
                  </a:lnTo>
                  <a:lnTo>
                    <a:pt x="361503" y="3414"/>
                  </a:lnTo>
                  <a:lnTo>
                    <a:pt x="3149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05239" y="1828059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19">
                  <a:moveTo>
                    <a:pt x="0" y="314961"/>
                  </a:moveTo>
                  <a:lnTo>
                    <a:pt x="3414" y="268418"/>
                  </a:lnTo>
                  <a:lnTo>
                    <a:pt x="13335" y="223996"/>
                  </a:lnTo>
                  <a:lnTo>
                    <a:pt x="29273" y="182181"/>
                  </a:lnTo>
                  <a:lnTo>
                    <a:pt x="50742" y="143461"/>
                  </a:lnTo>
                  <a:lnTo>
                    <a:pt x="77254" y="108323"/>
                  </a:lnTo>
                  <a:lnTo>
                    <a:pt x="108323" y="77254"/>
                  </a:lnTo>
                  <a:lnTo>
                    <a:pt x="143461" y="50742"/>
                  </a:lnTo>
                  <a:lnTo>
                    <a:pt x="182181" y="29273"/>
                  </a:lnTo>
                  <a:lnTo>
                    <a:pt x="223996" y="13335"/>
                  </a:lnTo>
                  <a:lnTo>
                    <a:pt x="268418" y="3414"/>
                  </a:lnTo>
                  <a:lnTo>
                    <a:pt x="314961" y="0"/>
                  </a:lnTo>
                  <a:lnTo>
                    <a:pt x="361503" y="3414"/>
                  </a:lnTo>
                  <a:lnTo>
                    <a:pt x="405925" y="13335"/>
                  </a:lnTo>
                  <a:lnTo>
                    <a:pt x="447740" y="29273"/>
                  </a:lnTo>
                  <a:lnTo>
                    <a:pt x="486460" y="50742"/>
                  </a:lnTo>
                  <a:lnTo>
                    <a:pt x="521598" y="77254"/>
                  </a:lnTo>
                  <a:lnTo>
                    <a:pt x="552667" y="108323"/>
                  </a:lnTo>
                  <a:lnTo>
                    <a:pt x="579179" y="143461"/>
                  </a:lnTo>
                  <a:lnTo>
                    <a:pt x="600648" y="182181"/>
                  </a:lnTo>
                  <a:lnTo>
                    <a:pt x="616586" y="223996"/>
                  </a:lnTo>
                  <a:lnTo>
                    <a:pt x="626507" y="268418"/>
                  </a:lnTo>
                  <a:lnTo>
                    <a:pt x="629922" y="314961"/>
                  </a:lnTo>
                  <a:lnTo>
                    <a:pt x="626507" y="361503"/>
                  </a:lnTo>
                  <a:lnTo>
                    <a:pt x="616586" y="405925"/>
                  </a:lnTo>
                  <a:lnTo>
                    <a:pt x="600648" y="447740"/>
                  </a:lnTo>
                  <a:lnTo>
                    <a:pt x="579179" y="486460"/>
                  </a:lnTo>
                  <a:lnTo>
                    <a:pt x="552667" y="521598"/>
                  </a:lnTo>
                  <a:lnTo>
                    <a:pt x="521598" y="552667"/>
                  </a:lnTo>
                  <a:lnTo>
                    <a:pt x="486460" y="579179"/>
                  </a:lnTo>
                  <a:lnTo>
                    <a:pt x="447740" y="600648"/>
                  </a:lnTo>
                  <a:lnTo>
                    <a:pt x="405925" y="616586"/>
                  </a:lnTo>
                  <a:lnTo>
                    <a:pt x="361503" y="626507"/>
                  </a:lnTo>
                  <a:lnTo>
                    <a:pt x="314961" y="629922"/>
                  </a:lnTo>
                  <a:lnTo>
                    <a:pt x="268418" y="626507"/>
                  </a:lnTo>
                  <a:lnTo>
                    <a:pt x="223996" y="616586"/>
                  </a:lnTo>
                  <a:lnTo>
                    <a:pt x="182181" y="600648"/>
                  </a:lnTo>
                  <a:lnTo>
                    <a:pt x="143461" y="579179"/>
                  </a:lnTo>
                  <a:lnTo>
                    <a:pt x="108323" y="552667"/>
                  </a:lnTo>
                  <a:lnTo>
                    <a:pt x="77254" y="521598"/>
                  </a:lnTo>
                  <a:lnTo>
                    <a:pt x="50742" y="486460"/>
                  </a:lnTo>
                  <a:lnTo>
                    <a:pt x="29273" y="447740"/>
                  </a:lnTo>
                  <a:lnTo>
                    <a:pt x="13335" y="405925"/>
                  </a:lnTo>
                  <a:lnTo>
                    <a:pt x="3414" y="361503"/>
                  </a:lnTo>
                  <a:lnTo>
                    <a:pt x="0" y="31496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05239" y="2571367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19">
                  <a:moveTo>
                    <a:pt x="314961" y="0"/>
                  </a:moveTo>
                  <a:lnTo>
                    <a:pt x="268418" y="3414"/>
                  </a:lnTo>
                  <a:lnTo>
                    <a:pt x="223996" y="13335"/>
                  </a:lnTo>
                  <a:lnTo>
                    <a:pt x="182181" y="29273"/>
                  </a:lnTo>
                  <a:lnTo>
                    <a:pt x="143461" y="50742"/>
                  </a:lnTo>
                  <a:lnTo>
                    <a:pt x="108323" y="77254"/>
                  </a:lnTo>
                  <a:lnTo>
                    <a:pt x="77254" y="108323"/>
                  </a:lnTo>
                  <a:lnTo>
                    <a:pt x="50742" y="143461"/>
                  </a:lnTo>
                  <a:lnTo>
                    <a:pt x="29273" y="182181"/>
                  </a:lnTo>
                  <a:lnTo>
                    <a:pt x="13335" y="223996"/>
                  </a:lnTo>
                  <a:lnTo>
                    <a:pt x="3414" y="268418"/>
                  </a:lnTo>
                  <a:lnTo>
                    <a:pt x="0" y="314961"/>
                  </a:lnTo>
                  <a:lnTo>
                    <a:pt x="3414" y="361503"/>
                  </a:lnTo>
                  <a:lnTo>
                    <a:pt x="13335" y="405926"/>
                  </a:lnTo>
                  <a:lnTo>
                    <a:pt x="29273" y="447740"/>
                  </a:lnTo>
                  <a:lnTo>
                    <a:pt x="50742" y="486460"/>
                  </a:lnTo>
                  <a:lnTo>
                    <a:pt x="77254" y="521598"/>
                  </a:lnTo>
                  <a:lnTo>
                    <a:pt x="108323" y="552667"/>
                  </a:lnTo>
                  <a:lnTo>
                    <a:pt x="143461" y="579180"/>
                  </a:lnTo>
                  <a:lnTo>
                    <a:pt x="182181" y="600649"/>
                  </a:lnTo>
                  <a:lnTo>
                    <a:pt x="223996" y="616587"/>
                  </a:lnTo>
                  <a:lnTo>
                    <a:pt x="268418" y="626507"/>
                  </a:lnTo>
                  <a:lnTo>
                    <a:pt x="314961" y="629922"/>
                  </a:lnTo>
                  <a:lnTo>
                    <a:pt x="361503" y="626507"/>
                  </a:lnTo>
                  <a:lnTo>
                    <a:pt x="405926" y="616587"/>
                  </a:lnTo>
                  <a:lnTo>
                    <a:pt x="447740" y="600649"/>
                  </a:lnTo>
                  <a:lnTo>
                    <a:pt x="486460" y="579180"/>
                  </a:lnTo>
                  <a:lnTo>
                    <a:pt x="521598" y="552667"/>
                  </a:lnTo>
                  <a:lnTo>
                    <a:pt x="552667" y="521598"/>
                  </a:lnTo>
                  <a:lnTo>
                    <a:pt x="579180" y="486460"/>
                  </a:lnTo>
                  <a:lnTo>
                    <a:pt x="600649" y="447740"/>
                  </a:lnTo>
                  <a:lnTo>
                    <a:pt x="616587" y="405926"/>
                  </a:lnTo>
                  <a:lnTo>
                    <a:pt x="626507" y="361503"/>
                  </a:lnTo>
                  <a:lnTo>
                    <a:pt x="629922" y="314961"/>
                  </a:lnTo>
                  <a:lnTo>
                    <a:pt x="626507" y="268418"/>
                  </a:lnTo>
                  <a:lnTo>
                    <a:pt x="616587" y="223996"/>
                  </a:lnTo>
                  <a:lnTo>
                    <a:pt x="600649" y="182181"/>
                  </a:lnTo>
                  <a:lnTo>
                    <a:pt x="579180" y="143461"/>
                  </a:lnTo>
                  <a:lnTo>
                    <a:pt x="552667" y="108323"/>
                  </a:lnTo>
                  <a:lnTo>
                    <a:pt x="521598" y="77254"/>
                  </a:lnTo>
                  <a:lnTo>
                    <a:pt x="486460" y="50742"/>
                  </a:lnTo>
                  <a:lnTo>
                    <a:pt x="447740" y="29273"/>
                  </a:lnTo>
                  <a:lnTo>
                    <a:pt x="405926" y="13335"/>
                  </a:lnTo>
                  <a:lnTo>
                    <a:pt x="361503" y="3414"/>
                  </a:lnTo>
                  <a:lnTo>
                    <a:pt x="3149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5239" y="2571367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19">
                  <a:moveTo>
                    <a:pt x="0" y="314961"/>
                  </a:moveTo>
                  <a:lnTo>
                    <a:pt x="3414" y="268418"/>
                  </a:lnTo>
                  <a:lnTo>
                    <a:pt x="13335" y="223996"/>
                  </a:lnTo>
                  <a:lnTo>
                    <a:pt x="29273" y="182181"/>
                  </a:lnTo>
                  <a:lnTo>
                    <a:pt x="50742" y="143461"/>
                  </a:lnTo>
                  <a:lnTo>
                    <a:pt x="77254" y="108323"/>
                  </a:lnTo>
                  <a:lnTo>
                    <a:pt x="108323" y="77254"/>
                  </a:lnTo>
                  <a:lnTo>
                    <a:pt x="143461" y="50742"/>
                  </a:lnTo>
                  <a:lnTo>
                    <a:pt x="182181" y="29273"/>
                  </a:lnTo>
                  <a:lnTo>
                    <a:pt x="223996" y="13335"/>
                  </a:lnTo>
                  <a:lnTo>
                    <a:pt x="268418" y="3414"/>
                  </a:lnTo>
                  <a:lnTo>
                    <a:pt x="314961" y="0"/>
                  </a:lnTo>
                  <a:lnTo>
                    <a:pt x="361503" y="3414"/>
                  </a:lnTo>
                  <a:lnTo>
                    <a:pt x="405925" y="13335"/>
                  </a:lnTo>
                  <a:lnTo>
                    <a:pt x="447740" y="29273"/>
                  </a:lnTo>
                  <a:lnTo>
                    <a:pt x="486460" y="50742"/>
                  </a:lnTo>
                  <a:lnTo>
                    <a:pt x="521598" y="77254"/>
                  </a:lnTo>
                  <a:lnTo>
                    <a:pt x="552667" y="108323"/>
                  </a:lnTo>
                  <a:lnTo>
                    <a:pt x="579179" y="143461"/>
                  </a:lnTo>
                  <a:lnTo>
                    <a:pt x="600648" y="182181"/>
                  </a:lnTo>
                  <a:lnTo>
                    <a:pt x="616586" y="223996"/>
                  </a:lnTo>
                  <a:lnTo>
                    <a:pt x="626507" y="268418"/>
                  </a:lnTo>
                  <a:lnTo>
                    <a:pt x="629922" y="314961"/>
                  </a:lnTo>
                  <a:lnTo>
                    <a:pt x="626507" y="361503"/>
                  </a:lnTo>
                  <a:lnTo>
                    <a:pt x="616586" y="405925"/>
                  </a:lnTo>
                  <a:lnTo>
                    <a:pt x="600648" y="447740"/>
                  </a:lnTo>
                  <a:lnTo>
                    <a:pt x="579179" y="486460"/>
                  </a:lnTo>
                  <a:lnTo>
                    <a:pt x="552667" y="521598"/>
                  </a:lnTo>
                  <a:lnTo>
                    <a:pt x="521598" y="552667"/>
                  </a:lnTo>
                  <a:lnTo>
                    <a:pt x="486460" y="579179"/>
                  </a:lnTo>
                  <a:lnTo>
                    <a:pt x="447740" y="600648"/>
                  </a:lnTo>
                  <a:lnTo>
                    <a:pt x="405925" y="616586"/>
                  </a:lnTo>
                  <a:lnTo>
                    <a:pt x="361503" y="626507"/>
                  </a:lnTo>
                  <a:lnTo>
                    <a:pt x="314961" y="629922"/>
                  </a:lnTo>
                  <a:lnTo>
                    <a:pt x="268418" y="626507"/>
                  </a:lnTo>
                  <a:lnTo>
                    <a:pt x="223996" y="616586"/>
                  </a:lnTo>
                  <a:lnTo>
                    <a:pt x="182181" y="600648"/>
                  </a:lnTo>
                  <a:lnTo>
                    <a:pt x="143461" y="579179"/>
                  </a:lnTo>
                  <a:lnTo>
                    <a:pt x="108323" y="552667"/>
                  </a:lnTo>
                  <a:lnTo>
                    <a:pt x="77254" y="521598"/>
                  </a:lnTo>
                  <a:lnTo>
                    <a:pt x="50742" y="486460"/>
                  </a:lnTo>
                  <a:lnTo>
                    <a:pt x="29273" y="447740"/>
                  </a:lnTo>
                  <a:lnTo>
                    <a:pt x="13335" y="405925"/>
                  </a:lnTo>
                  <a:lnTo>
                    <a:pt x="3414" y="361503"/>
                  </a:lnTo>
                  <a:lnTo>
                    <a:pt x="0" y="31496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05239" y="3314677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20">
                  <a:moveTo>
                    <a:pt x="314961" y="0"/>
                  </a:moveTo>
                  <a:lnTo>
                    <a:pt x="268418" y="3414"/>
                  </a:lnTo>
                  <a:lnTo>
                    <a:pt x="223996" y="13335"/>
                  </a:lnTo>
                  <a:lnTo>
                    <a:pt x="182181" y="29273"/>
                  </a:lnTo>
                  <a:lnTo>
                    <a:pt x="143461" y="50742"/>
                  </a:lnTo>
                  <a:lnTo>
                    <a:pt x="108323" y="77254"/>
                  </a:lnTo>
                  <a:lnTo>
                    <a:pt x="77254" y="108323"/>
                  </a:lnTo>
                  <a:lnTo>
                    <a:pt x="50742" y="143461"/>
                  </a:lnTo>
                  <a:lnTo>
                    <a:pt x="29273" y="182181"/>
                  </a:lnTo>
                  <a:lnTo>
                    <a:pt x="13335" y="223996"/>
                  </a:lnTo>
                  <a:lnTo>
                    <a:pt x="3414" y="268418"/>
                  </a:lnTo>
                  <a:lnTo>
                    <a:pt x="0" y="314961"/>
                  </a:lnTo>
                  <a:lnTo>
                    <a:pt x="3414" y="361503"/>
                  </a:lnTo>
                  <a:lnTo>
                    <a:pt x="13335" y="405926"/>
                  </a:lnTo>
                  <a:lnTo>
                    <a:pt x="29273" y="447740"/>
                  </a:lnTo>
                  <a:lnTo>
                    <a:pt x="50742" y="486460"/>
                  </a:lnTo>
                  <a:lnTo>
                    <a:pt x="77254" y="521598"/>
                  </a:lnTo>
                  <a:lnTo>
                    <a:pt x="108323" y="552667"/>
                  </a:lnTo>
                  <a:lnTo>
                    <a:pt x="143461" y="579179"/>
                  </a:lnTo>
                  <a:lnTo>
                    <a:pt x="182181" y="600648"/>
                  </a:lnTo>
                  <a:lnTo>
                    <a:pt x="223996" y="616586"/>
                  </a:lnTo>
                  <a:lnTo>
                    <a:pt x="268418" y="626506"/>
                  </a:lnTo>
                  <a:lnTo>
                    <a:pt x="314961" y="629921"/>
                  </a:lnTo>
                  <a:lnTo>
                    <a:pt x="361503" y="626506"/>
                  </a:lnTo>
                  <a:lnTo>
                    <a:pt x="405926" y="616586"/>
                  </a:lnTo>
                  <a:lnTo>
                    <a:pt x="447740" y="600648"/>
                  </a:lnTo>
                  <a:lnTo>
                    <a:pt x="486460" y="579179"/>
                  </a:lnTo>
                  <a:lnTo>
                    <a:pt x="521598" y="552667"/>
                  </a:lnTo>
                  <a:lnTo>
                    <a:pt x="552667" y="521598"/>
                  </a:lnTo>
                  <a:lnTo>
                    <a:pt x="579180" y="486460"/>
                  </a:lnTo>
                  <a:lnTo>
                    <a:pt x="600649" y="447740"/>
                  </a:lnTo>
                  <a:lnTo>
                    <a:pt x="616587" y="405926"/>
                  </a:lnTo>
                  <a:lnTo>
                    <a:pt x="626507" y="361503"/>
                  </a:lnTo>
                  <a:lnTo>
                    <a:pt x="629922" y="314961"/>
                  </a:lnTo>
                  <a:lnTo>
                    <a:pt x="626507" y="268418"/>
                  </a:lnTo>
                  <a:lnTo>
                    <a:pt x="616587" y="223996"/>
                  </a:lnTo>
                  <a:lnTo>
                    <a:pt x="600649" y="182181"/>
                  </a:lnTo>
                  <a:lnTo>
                    <a:pt x="579180" y="143461"/>
                  </a:lnTo>
                  <a:lnTo>
                    <a:pt x="552667" y="108323"/>
                  </a:lnTo>
                  <a:lnTo>
                    <a:pt x="521598" y="77254"/>
                  </a:lnTo>
                  <a:lnTo>
                    <a:pt x="486460" y="50742"/>
                  </a:lnTo>
                  <a:lnTo>
                    <a:pt x="447740" y="29273"/>
                  </a:lnTo>
                  <a:lnTo>
                    <a:pt x="405926" y="13335"/>
                  </a:lnTo>
                  <a:lnTo>
                    <a:pt x="361503" y="3414"/>
                  </a:lnTo>
                  <a:lnTo>
                    <a:pt x="3149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5239" y="3314677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20">
                  <a:moveTo>
                    <a:pt x="0" y="314961"/>
                  </a:moveTo>
                  <a:lnTo>
                    <a:pt x="3414" y="268418"/>
                  </a:lnTo>
                  <a:lnTo>
                    <a:pt x="13335" y="223996"/>
                  </a:lnTo>
                  <a:lnTo>
                    <a:pt x="29273" y="182181"/>
                  </a:lnTo>
                  <a:lnTo>
                    <a:pt x="50742" y="143461"/>
                  </a:lnTo>
                  <a:lnTo>
                    <a:pt x="77254" y="108323"/>
                  </a:lnTo>
                  <a:lnTo>
                    <a:pt x="108323" y="77254"/>
                  </a:lnTo>
                  <a:lnTo>
                    <a:pt x="143461" y="50742"/>
                  </a:lnTo>
                  <a:lnTo>
                    <a:pt x="182181" y="29273"/>
                  </a:lnTo>
                  <a:lnTo>
                    <a:pt x="223996" y="13335"/>
                  </a:lnTo>
                  <a:lnTo>
                    <a:pt x="268418" y="3414"/>
                  </a:lnTo>
                  <a:lnTo>
                    <a:pt x="314961" y="0"/>
                  </a:lnTo>
                  <a:lnTo>
                    <a:pt x="361503" y="3414"/>
                  </a:lnTo>
                  <a:lnTo>
                    <a:pt x="405925" y="13335"/>
                  </a:lnTo>
                  <a:lnTo>
                    <a:pt x="447740" y="29273"/>
                  </a:lnTo>
                  <a:lnTo>
                    <a:pt x="486460" y="50742"/>
                  </a:lnTo>
                  <a:lnTo>
                    <a:pt x="521598" y="77254"/>
                  </a:lnTo>
                  <a:lnTo>
                    <a:pt x="552667" y="108323"/>
                  </a:lnTo>
                  <a:lnTo>
                    <a:pt x="579179" y="143461"/>
                  </a:lnTo>
                  <a:lnTo>
                    <a:pt x="600648" y="182181"/>
                  </a:lnTo>
                  <a:lnTo>
                    <a:pt x="616586" y="223996"/>
                  </a:lnTo>
                  <a:lnTo>
                    <a:pt x="626507" y="268418"/>
                  </a:lnTo>
                  <a:lnTo>
                    <a:pt x="629922" y="314961"/>
                  </a:lnTo>
                  <a:lnTo>
                    <a:pt x="626507" y="361503"/>
                  </a:lnTo>
                  <a:lnTo>
                    <a:pt x="616586" y="405925"/>
                  </a:lnTo>
                  <a:lnTo>
                    <a:pt x="600648" y="447740"/>
                  </a:lnTo>
                  <a:lnTo>
                    <a:pt x="579179" y="486460"/>
                  </a:lnTo>
                  <a:lnTo>
                    <a:pt x="552667" y="521598"/>
                  </a:lnTo>
                  <a:lnTo>
                    <a:pt x="521598" y="552667"/>
                  </a:lnTo>
                  <a:lnTo>
                    <a:pt x="486460" y="579179"/>
                  </a:lnTo>
                  <a:lnTo>
                    <a:pt x="447740" y="600648"/>
                  </a:lnTo>
                  <a:lnTo>
                    <a:pt x="405925" y="616586"/>
                  </a:lnTo>
                  <a:lnTo>
                    <a:pt x="361503" y="626507"/>
                  </a:lnTo>
                  <a:lnTo>
                    <a:pt x="314961" y="629922"/>
                  </a:lnTo>
                  <a:lnTo>
                    <a:pt x="268418" y="626507"/>
                  </a:lnTo>
                  <a:lnTo>
                    <a:pt x="223996" y="616586"/>
                  </a:lnTo>
                  <a:lnTo>
                    <a:pt x="182181" y="600648"/>
                  </a:lnTo>
                  <a:lnTo>
                    <a:pt x="143461" y="579179"/>
                  </a:lnTo>
                  <a:lnTo>
                    <a:pt x="108323" y="552667"/>
                  </a:lnTo>
                  <a:lnTo>
                    <a:pt x="77254" y="521598"/>
                  </a:lnTo>
                  <a:lnTo>
                    <a:pt x="50742" y="486460"/>
                  </a:lnTo>
                  <a:lnTo>
                    <a:pt x="29273" y="447740"/>
                  </a:lnTo>
                  <a:lnTo>
                    <a:pt x="13335" y="405925"/>
                  </a:lnTo>
                  <a:lnTo>
                    <a:pt x="3414" y="361503"/>
                  </a:lnTo>
                  <a:lnTo>
                    <a:pt x="0" y="31496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05239" y="4057986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20">
                  <a:moveTo>
                    <a:pt x="314961" y="0"/>
                  </a:moveTo>
                  <a:lnTo>
                    <a:pt x="268418" y="3414"/>
                  </a:lnTo>
                  <a:lnTo>
                    <a:pt x="223996" y="13335"/>
                  </a:lnTo>
                  <a:lnTo>
                    <a:pt x="182181" y="29273"/>
                  </a:lnTo>
                  <a:lnTo>
                    <a:pt x="143461" y="50742"/>
                  </a:lnTo>
                  <a:lnTo>
                    <a:pt x="108323" y="77254"/>
                  </a:lnTo>
                  <a:lnTo>
                    <a:pt x="77254" y="108323"/>
                  </a:lnTo>
                  <a:lnTo>
                    <a:pt x="50742" y="143461"/>
                  </a:lnTo>
                  <a:lnTo>
                    <a:pt x="29273" y="182181"/>
                  </a:lnTo>
                  <a:lnTo>
                    <a:pt x="13335" y="223996"/>
                  </a:lnTo>
                  <a:lnTo>
                    <a:pt x="3414" y="268418"/>
                  </a:lnTo>
                  <a:lnTo>
                    <a:pt x="0" y="314961"/>
                  </a:lnTo>
                  <a:lnTo>
                    <a:pt x="3414" y="361503"/>
                  </a:lnTo>
                  <a:lnTo>
                    <a:pt x="13335" y="405926"/>
                  </a:lnTo>
                  <a:lnTo>
                    <a:pt x="29273" y="447740"/>
                  </a:lnTo>
                  <a:lnTo>
                    <a:pt x="50742" y="486460"/>
                  </a:lnTo>
                  <a:lnTo>
                    <a:pt x="77254" y="521598"/>
                  </a:lnTo>
                  <a:lnTo>
                    <a:pt x="108323" y="552667"/>
                  </a:lnTo>
                  <a:lnTo>
                    <a:pt x="143461" y="579180"/>
                  </a:lnTo>
                  <a:lnTo>
                    <a:pt x="182181" y="600649"/>
                  </a:lnTo>
                  <a:lnTo>
                    <a:pt x="223996" y="616587"/>
                  </a:lnTo>
                  <a:lnTo>
                    <a:pt x="268418" y="626507"/>
                  </a:lnTo>
                  <a:lnTo>
                    <a:pt x="314961" y="629922"/>
                  </a:lnTo>
                  <a:lnTo>
                    <a:pt x="361503" y="626507"/>
                  </a:lnTo>
                  <a:lnTo>
                    <a:pt x="405926" y="616587"/>
                  </a:lnTo>
                  <a:lnTo>
                    <a:pt x="447740" y="600649"/>
                  </a:lnTo>
                  <a:lnTo>
                    <a:pt x="486460" y="579180"/>
                  </a:lnTo>
                  <a:lnTo>
                    <a:pt x="521598" y="552667"/>
                  </a:lnTo>
                  <a:lnTo>
                    <a:pt x="552667" y="521598"/>
                  </a:lnTo>
                  <a:lnTo>
                    <a:pt x="579180" y="486460"/>
                  </a:lnTo>
                  <a:lnTo>
                    <a:pt x="600649" y="447740"/>
                  </a:lnTo>
                  <a:lnTo>
                    <a:pt x="616587" y="405926"/>
                  </a:lnTo>
                  <a:lnTo>
                    <a:pt x="626507" y="361503"/>
                  </a:lnTo>
                  <a:lnTo>
                    <a:pt x="629922" y="314961"/>
                  </a:lnTo>
                  <a:lnTo>
                    <a:pt x="626507" y="268418"/>
                  </a:lnTo>
                  <a:lnTo>
                    <a:pt x="616587" y="223996"/>
                  </a:lnTo>
                  <a:lnTo>
                    <a:pt x="600649" y="182181"/>
                  </a:lnTo>
                  <a:lnTo>
                    <a:pt x="579180" y="143461"/>
                  </a:lnTo>
                  <a:lnTo>
                    <a:pt x="552667" y="108323"/>
                  </a:lnTo>
                  <a:lnTo>
                    <a:pt x="521598" y="77254"/>
                  </a:lnTo>
                  <a:lnTo>
                    <a:pt x="486460" y="50742"/>
                  </a:lnTo>
                  <a:lnTo>
                    <a:pt x="447740" y="29273"/>
                  </a:lnTo>
                  <a:lnTo>
                    <a:pt x="405926" y="13335"/>
                  </a:lnTo>
                  <a:lnTo>
                    <a:pt x="361503" y="3414"/>
                  </a:lnTo>
                  <a:lnTo>
                    <a:pt x="3149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05239" y="4057986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20">
                  <a:moveTo>
                    <a:pt x="0" y="314961"/>
                  </a:moveTo>
                  <a:lnTo>
                    <a:pt x="3414" y="268418"/>
                  </a:lnTo>
                  <a:lnTo>
                    <a:pt x="13335" y="223996"/>
                  </a:lnTo>
                  <a:lnTo>
                    <a:pt x="29273" y="182181"/>
                  </a:lnTo>
                  <a:lnTo>
                    <a:pt x="50742" y="143461"/>
                  </a:lnTo>
                  <a:lnTo>
                    <a:pt x="77254" y="108323"/>
                  </a:lnTo>
                  <a:lnTo>
                    <a:pt x="108323" y="77254"/>
                  </a:lnTo>
                  <a:lnTo>
                    <a:pt x="143461" y="50742"/>
                  </a:lnTo>
                  <a:lnTo>
                    <a:pt x="182181" y="29273"/>
                  </a:lnTo>
                  <a:lnTo>
                    <a:pt x="223996" y="13335"/>
                  </a:lnTo>
                  <a:lnTo>
                    <a:pt x="268418" y="3414"/>
                  </a:lnTo>
                  <a:lnTo>
                    <a:pt x="314961" y="0"/>
                  </a:lnTo>
                  <a:lnTo>
                    <a:pt x="361503" y="3414"/>
                  </a:lnTo>
                  <a:lnTo>
                    <a:pt x="405925" y="13335"/>
                  </a:lnTo>
                  <a:lnTo>
                    <a:pt x="447740" y="29273"/>
                  </a:lnTo>
                  <a:lnTo>
                    <a:pt x="486460" y="50742"/>
                  </a:lnTo>
                  <a:lnTo>
                    <a:pt x="521598" y="77254"/>
                  </a:lnTo>
                  <a:lnTo>
                    <a:pt x="552667" y="108323"/>
                  </a:lnTo>
                  <a:lnTo>
                    <a:pt x="579179" y="143461"/>
                  </a:lnTo>
                  <a:lnTo>
                    <a:pt x="600648" y="182181"/>
                  </a:lnTo>
                  <a:lnTo>
                    <a:pt x="616586" y="223996"/>
                  </a:lnTo>
                  <a:lnTo>
                    <a:pt x="626507" y="268418"/>
                  </a:lnTo>
                  <a:lnTo>
                    <a:pt x="629922" y="314961"/>
                  </a:lnTo>
                  <a:lnTo>
                    <a:pt x="626507" y="361503"/>
                  </a:lnTo>
                  <a:lnTo>
                    <a:pt x="616586" y="405925"/>
                  </a:lnTo>
                  <a:lnTo>
                    <a:pt x="600648" y="447740"/>
                  </a:lnTo>
                  <a:lnTo>
                    <a:pt x="579179" y="486460"/>
                  </a:lnTo>
                  <a:lnTo>
                    <a:pt x="552667" y="521598"/>
                  </a:lnTo>
                  <a:lnTo>
                    <a:pt x="521598" y="552667"/>
                  </a:lnTo>
                  <a:lnTo>
                    <a:pt x="486460" y="579179"/>
                  </a:lnTo>
                  <a:lnTo>
                    <a:pt x="447740" y="600648"/>
                  </a:lnTo>
                  <a:lnTo>
                    <a:pt x="405925" y="616586"/>
                  </a:lnTo>
                  <a:lnTo>
                    <a:pt x="361503" y="626507"/>
                  </a:lnTo>
                  <a:lnTo>
                    <a:pt x="314961" y="629922"/>
                  </a:lnTo>
                  <a:lnTo>
                    <a:pt x="268418" y="626507"/>
                  </a:lnTo>
                  <a:lnTo>
                    <a:pt x="223996" y="616586"/>
                  </a:lnTo>
                  <a:lnTo>
                    <a:pt x="182181" y="600648"/>
                  </a:lnTo>
                  <a:lnTo>
                    <a:pt x="143461" y="579179"/>
                  </a:lnTo>
                  <a:lnTo>
                    <a:pt x="108323" y="552667"/>
                  </a:lnTo>
                  <a:lnTo>
                    <a:pt x="77254" y="521598"/>
                  </a:lnTo>
                  <a:lnTo>
                    <a:pt x="50742" y="486460"/>
                  </a:lnTo>
                  <a:lnTo>
                    <a:pt x="29273" y="447740"/>
                  </a:lnTo>
                  <a:lnTo>
                    <a:pt x="13335" y="405925"/>
                  </a:lnTo>
                  <a:lnTo>
                    <a:pt x="3414" y="361503"/>
                  </a:lnTo>
                  <a:lnTo>
                    <a:pt x="0" y="31496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05239" y="4801295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20">
                  <a:moveTo>
                    <a:pt x="314961" y="0"/>
                  </a:moveTo>
                  <a:lnTo>
                    <a:pt x="268418" y="3414"/>
                  </a:lnTo>
                  <a:lnTo>
                    <a:pt x="223996" y="13335"/>
                  </a:lnTo>
                  <a:lnTo>
                    <a:pt x="182181" y="29273"/>
                  </a:lnTo>
                  <a:lnTo>
                    <a:pt x="143461" y="50742"/>
                  </a:lnTo>
                  <a:lnTo>
                    <a:pt x="108323" y="77254"/>
                  </a:lnTo>
                  <a:lnTo>
                    <a:pt x="77254" y="108323"/>
                  </a:lnTo>
                  <a:lnTo>
                    <a:pt x="50742" y="143461"/>
                  </a:lnTo>
                  <a:lnTo>
                    <a:pt x="29273" y="182181"/>
                  </a:lnTo>
                  <a:lnTo>
                    <a:pt x="13335" y="223996"/>
                  </a:lnTo>
                  <a:lnTo>
                    <a:pt x="3414" y="268418"/>
                  </a:lnTo>
                  <a:lnTo>
                    <a:pt x="0" y="314961"/>
                  </a:lnTo>
                  <a:lnTo>
                    <a:pt x="3414" y="361503"/>
                  </a:lnTo>
                  <a:lnTo>
                    <a:pt x="13335" y="405926"/>
                  </a:lnTo>
                  <a:lnTo>
                    <a:pt x="29273" y="447740"/>
                  </a:lnTo>
                  <a:lnTo>
                    <a:pt x="50742" y="486460"/>
                  </a:lnTo>
                  <a:lnTo>
                    <a:pt x="77254" y="521598"/>
                  </a:lnTo>
                  <a:lnTo>
                    <a:pt x="108323" y="552667"/>
                  </a:lnTo>
                  <a:lnTo>
                    <a:pt x="143461" y="579180"/>
                  </a:lnTo>
                  <a:lnTo>
                    <a:pt x="182181" y="600649"/>
                  </a:lnTo>
                  <a:lnTo>
                    <a:pt x="223996" y="616587"/>
                  </a:lnTo>
                  <a:lnTo>
                    <a:pt x="268418" y="626507"/>
                  </a:lnTo>
                  <a:lnTo>
                    <a:pt x="314961" y="629922"/>
                  </a:lnTo>
                  <a:lnTo>
                    <a:pt x="361503" y="626507"/>
                  </a:lnTo>
                  <a:lnTo>
                    <a:pt x="405926" y="616587"/>
                  </a:lnTo>
                  <a:lnTo>
                    <a:pt x="447740" y="600649"/>
                  </a:lnTo>
                  <a:lnTo>
                    <a:pt x="486460" y="579180"/>
                  </a:lnTo>
                  <a:lnTo>
                    <a:pt x="521598" y="552667"/>
                  </a:lnTo>
                  <a:lnTo>
                    <a:pt x="552667" y="521598"/>
                  </a:lnTo>
                  <a:lnTo>
                    <a:pt x="579180" y="486460"/>
                  </a:lnTo>
                  <a:lnTo>
                    <a:pt x="600649" y="447740"/>
                  </a:lnTo>
                  <a:lnTo>
                    <a:pt x="616587" y="405926"/>
                  </a:lnTo>
                  <a:lnTo>
                    <a:pt x="626507" y="361503"/>
                  </a:lnTo>
                  <a:lnTo>
                    <a:pt x="629922" y="314961"/>
                  </a:lnTo>
                  <a:lnTo>
                    <a:pt x="626507" y="268418"/>
                  </a:lnTo>
                  <a:lnTo>
                    <a:pt x="616587" y="223996"/>
                  </a:lnTo>
                  <a:lnTo>
                    <a:pt x="600649" y="182181"/>
                  </a:lnTo>
                  <a:lnTo>
                    <a:pt x="579180" y="143461"/>
                  </a:lnTo>
                  <a:lnTo>
                    <a:pt x="552667" y="108323"/>
                  </a:lnTo>
                  <a:lnTo>
                    <a:pt x="521598" y="77254"/>
                  </a:lnTo>
                  <a:lnTo>
                    <a:pt x="486460" y="50742"/>
                  </a:lnTo>
                  <a:lnTo>
                    <a:pt x="447740" y="29273"/>
                  </a:lnTo>
                  <a:lnTo>
                    <a:pt x="405926" y="13335"/>
                  </a:lnTo>
                  <a:lnTo>
                    <a:pt x="361503" y="3414"/>
                  </a:lnTo>
                  <a:lnTo>
                    <a:pt x="3149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05239" y="4801295"/>
              <a:ext cx="629920" cy="629920"/>
            </a:xfrm>
            <a:custGeom>
              <a:avLst/>
              <a:gdLst/>
              <a:ahLst/>
              <a:cxnLst/>
              <a:rect l="l" t="t" r="r" b="b"/>
              <a:pathLst>
                <a:path w="629920" h="629920">
                  <a:moveTo>
                    <a:pt x="0" y="314961"/>
                  </a:moveTo>
                  <a:lnTo>
                    <a:pt x="3414" y="268418"/>
                  </a:lnTo>
                  <a:lnTo>
                    <a:pt x="13335" y="223996"/>
                  </a:lnTo>
                  <a:lnTo>
                    <a:pt x="29273" y="182181"/>
                  </a:lnTo>
                  <a:lnTo>
                    <a:pt x="50742" y="143461"/>
                  </a:lnTo>
                  <a:lnTo>
                    <a:pt x="77254" y="108323"/>
                  </a:lnTo>
                  <a:lnTo>
                    <a:pt x="108323" y="77254"/>
                  </a:lnTo>
                  <a:lnTo>
                    <a:pt x="143461" y="50742"/>
                  </a:lnTo>
                  <a:lnTo>
                    <a:pt x="182181" y="29273"/>
                  </a:lnTo>
                  <a:lnTo>
                    <a:pt x="223996" y="13335"/>
                  </a:lnTo>
                  <a:lnTo>
                    <a:pt x="268418" y="3414"/>
                  </a:lnTo>
                  <a:lnTo>
                    <a:pt x="314961" y="0"/>
                  </a:lnTo>
                  <a:lnTo>
                    <a:pt x="361503" y="3414"/>
                  </a:lnTo>
                  <a:lnTo>
                    <a:pt x="405925" y="13335"/>
                  </a:lnTo>
                  <a:lnTo>
                    <a:pt x="447740" y="29273"/>
                  </a:lnTo>
                  <a:lnTo>
                    <a:pt x="486460" y="50742"/>
                  </a:lnTo>
                  <a:lnTo>
                    <a:pt x="521598" y="77254"/>
                  </a:lnTo>
                  <a:lnTo>
                    <a:pt x="552667" y="108323"/>
                  </a:lnTo>
                  <a:lnTo>
                    <a:pt x="579179" y="143461"/>
                  </a:lnTo>
                  <a:lnTo>
                    <a:pt x="600648" y="182181"/>
                  </a:lnTo>
                  <a:lnTo>
                    <a:pt x="616586" y="223996"/>
                  </a:lnTo>
                  <a:lnTo>
                    <a:pt x="626507" y="268418"/>
                  </a:lnTo>
                  <a:lnTo>
                    <a:pt x="629922" y="314961"/>
                  </a:lnTo>
                  <a:lnTo>
                    <a:pt x="626507" y="361503"/>
                  </a:lnTo>
                  <a:lnTo>
                    <a:pt x="616586" y="405925"/>
                  </a:lnTo>
                  <a:lnTo>
                    <a:pt x="600648" y="447740"/>
                  </a:lnTo>
                  <a:lnTo>
                    <a:pt x="579179" y="486460"/>
                  </a:lnTo>
                  <a:lnTo>
                    <a:pt x="552667" y="521598"/>
                  </a:lnTo>
                  <a:lnTo>
                    <a:pt x="521598" y="552667"/>
                  </a:lnTo>
                  <a:lnTo>
                    <a:pt x="486460" y="579179"/>
                  </a:lnTo>
                  <a:lnTo>
                    <a:pt x="447740" y="600648"/>
                  </a:lnTo>
                  <a:lnTo>
                    <a:pt x="405925" y="616586"/>
                  </a:lnTo>
                  <a:lnTo>
                    <a:pt x="361503" y="626507"/>
                  </a:lnTo>
                  <a:lnTo>
                    <a:pt x="314961" y="629922"/>
                  </a:lnTo>
                  <a:lnTo>
                    <a:pt x="268418" y="626507"/>
                  </a:lnTo>
                  <a:lnTo>
                    <a:pt x="223996" y="616586"/>
                  </a:lnTo>
                  <a:lnTo>
                    <a:pt x="182181" y="600648"/>
                  </a:lnTo>
                  <a:lnTo>
                    <a:pt x="143461" y="579179"/>
                  </a:lnTo>
                  <a:lnTo>
                    <a:pt x="108323" y="552667"/>
                  </a:lnTo>
                  <a:lnTo>
                    <a:pt x="77254" y="521598"/>
                  </a:lnTo>
                  <a:lnTo>
                    <a:pt x="50742" y="486460"/>
                  </a:lnTo>
                  <a:lnTo>
                    <a:pt x="29273" y="447740"/>
                  </a:lnTo>
                  <a:lnTo>
                    <a:pt x="13335" y="405925"/>
                  </a:lnTo>
                  <a:lnTo>
                    <a:pt x="3414" y="361503"/>
                  </a:lnTo>
                  <a:lnTo>
                    <a:pt x="0" y="31496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358023" y="1706464"/>
            <a:ext cx="5674995" cy="1929374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lang="en-US" sz="1400" b="1" dirty="0" err="1">
                <a:solidFill>
                  <a:srgbClr val="FF0000"/>
                </a:solidFill>
                <a:latin typeface="Calibri"/>
                <a:cs typeface="Calibri"/>
              </a:rPr>
              <a:t>Qiymat</a:t>
            </a:r>
            <a:r>
              <a:rPr lang="en-US" sz="1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i="1" spc="50" dirty="0">
                <a:latin typeface="Calibri"/>
                <a:cs typeface="Calibri"/>
              </a:rPr>
              <a:t>(</a:t>
            </a:r>
            <a:r>
              <a:rPr lang="en-US" sz="1400" i="1" spc="50" dirty="0" err="1">
                <a:latin typeface="Calibri"/>
                <a:cs typeface="Calibri"/>
              </a:rPr>
              <a:t>natija</a:t>
            </a:r>
            <a:r>
              <a:rPr lang="en-US" sz="1400" i="1" spc="50" dirty="0">
                <a:latin typeface="Calibri"/>
                <a:cs typeface="Calibri"/>
              </a:rPr>
              <a:t> </a:t>
            </a:r>
            <a:r>
              <a:rPr lang="en-US" sz="1400" i="1" spc="50" dirty="0" err="1">
                <a:latin typeface="Calibri"/>
                <a:cs typeface="Calibri"/>
              </a:rPr>
              <a:t>va</a:t>
            </a:r>
            <a:r>
              <a:rPr lang="en-US" sz="1400" i="1" spc="50" dirty="0">
                <a:latin typeface="Calibri"/>
                <a:cs typeface="Calibri"/>
              </a:rPr>
              <a:t> </a:t>
            </a:r>
            <a:r>
              <a:rPr lang="en-US" sz="1400" i="1" spc="50" dirty="0" err="1">
                <a:latin typeface="Calibri"/>
                <a:cs typeface="Calibri"/>
              </a:rPr>
              <a:t>sifat</a:t>
            </a:r>
            <a:r>
              <a:rPr lang="en-US" sz="1400" i="1" spc="50" dirty="0">
                <a:latin typeface="Calibri"/>
                <a:cs typeface="Calibri"/>
              </a:rPr>
              <a:t> </a:t>
            </a:r>
            <a:r>
              <a:rPr lang="en-US" sz="1400" i="1" spc="50" dirty="0" err="1">
                <a:latin typeface="Calibri"/>
                <a:cs typeface="Calibri"/>
              </a:rPr>
              <a:t>urinishlari</a:t>
            </a:r>
            <a:r>
              <a:rPr sz="1400" i="1" spc="-10" dirty="0"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680"/>
              </a:spcBef>
            </a:pPr>
            <a:r>
              <a:rPr lang="en-US" sz="1100" spc="20" dirty="0">
                <a:latin typeface="Calibri"/>
                <a:cs typeface="Calibri"/>
              </a:rPr>
              <a:t>Sifat — </a:t>
            </a:r>
            <a:r>
              <a:rPr lang="en-US" sz="1100" spc="20" dirty="0" err="1">
                <a:latin typeface="Calibri"/>
                <a:cs typeface="Calibri"/>
              </a:rPr>
              <a:t>bu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qiymat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yaratish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uchun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mavjud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bo‘lgan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tushunchadir</a:t>
            </a:r>
            <a:r>
              <a:rPr lang="en-US" sz="1100" spc="20" dirty="0">
                <a:latin typeface="Calibri"/>
                <a:cs typeface="Calibri"/>
              </a:rPr>
              <a:t>, </a:t>
            </a:r>
            <a:r>
              <a:rPr lang="en-US" sz="1100" spc="20" dirty="0" err="1">
                <a:latin typeface="Calibri"/>
                <a:cs typeface="Calibri"/>
              </a:rPr>
              <a:t>ya’ni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mahsulotlar</a:t>
            </a:r>
            <a:r>
              <a:rPr lang="en-US" sz="1100" spc="20" dirty="0">
                <a:latin typeface="Calibri"/>
                <a:cs typeface="Calibri"/>
              </a:rPr>
              <a:t>, </a:t>
            </a:r>
            <a:r>
              <a:rPr lang="en-US" sz="1100" spc="20" dirty="0" err="1">
                <a:latin typeface="Calibri"/>
                <a:cs typeface="Calibri"/>
              </a:rPr>
              <a:t>xizmatlar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va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jarayonlar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mijozlar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hamda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manfaatdor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tomonlarning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kutilmalariga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javob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berishini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yoki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undan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oshishini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ta’minlaydi</a:t>
            </a:r>
            <a:r>
              <a:rPr lang="en-US" sz="1100" spc="20" dirty="0">
                <a:latin typeface="Calibri"/>
                <a:cs typeface="Calibri"/>
              </a:rPr>
              <a:t>.</a:t>
            </a:r>
          </a:p>
          <a:p>
            <a:pPr marL="12700" marR="5080">
              <a:lnSpc>
                <a:spcPts val="1200"/>
              </a:lnSpc>
              <a:spcBef>
                <a:spcPts val="680"/>
              </a:spcBef>
            </a:pPr>
            <a:r>
              <a:rPr lang="en-US" sz="1400" b="1" spc="90" dirty="0" err="1">
                <a:solidFill>
                  <a:srgbClr val="FF0000"/>
                </a:solidFill>
                <a:latin typeface="Calibri"/>
                <a:cs typeface="Calibri"/>
              </a:rPr>
              <a:t>Xohish</a:t>
            </a:r>
            <a:r>
              <a:rPr lang="en-US" sz="140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90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40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90" dirty="0" err="1">
                <a:solidFill>
                  <a:srgbClr val="FF0000"/>
                </a:solidFill>
                <a:latin typeface="Calibri"/>
                <a:cs typeface="Calibri"/>
              </a:rPr>
              <a:t>kutilmalar</a:t>
            </a:r>
            <a:r>
              <a:rPr lang="en-US" sz="140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i="1" spc="55" dirty="0">
                <a:latin typeface="Calibri"/>
                <a:cs typeface="Calibri"/>
              </a:rPr>
              <a:t>(</a:t>
            </a:r>
            <a:r>
              <a:rPr lang="en-US" sz="1400" i="1" spc="55" dirty="0" err="1">
                <a:latin typeface="Calibri"/>
                <a:cs typeface="Calibri"/>
              </a:rPr>
              <a:t>Mijoz</a:t>
            </a:r>
            <a:r>
              <a:rPr lang="en-US" sz="1400" i="1" spc="55" dirty="0">
                <a:latin typeface="Calibri"/>
                <a:cs typeface="Calibri"/>
              </a:rPr>
              <a:t> </a:t>
            </a:r>
            <a:r>
              <a:rPr lang="en-US" sz="1400" i="1" spc="55" dirty="0" err="1">
                <a:latin typeface="Calibri"/>
                <a:cs typeface="Calibri"/>
              </a:rPr>
              <a:t>va</a:t>
            </a:r>
            <a:r>
              <a:rPr lang="en-US" sz="1400" i="1" spc="55" dirty="0">
                <a:latin typeface="Calibri"/>
                <a:cs typeface="Calibri"/>
              </a:rPr>
              <a:t> </a:t>
            </a:r>
            <a:r>
              <a:rPr lang="en-US" sz="1400" i="1" spc="55" dirty="0" err="1">
                <a:latin typeface="Calibri"/>
                <a:cs typeface="Calibri"/>
              </a:rPr>
              <a:t>manfaatdor</a:t>
            </a:r>
            <a:r>
              <a:rPr lang="en-US" sz="1400" i="1" spc="55" dirty="0">
                <a:latin typeface="Calibri"/>
                <a:cs typeface="Calibri"/>
              </a:rPr>
              <a:t> </a:t>
            </a:r>
            <a:r>
              <a:rPr lang="en-US" sz="1400" i="1" spc="55" dirty="0" err="1">
                <a:latin typeface="Calibri"/>
                <a:cs typeface="Calibri"/>
              </a:rPr>
              <a:t>tomonlarga</a:t>
            </a:r>
            <a:r>
              <a:rPr lang="en-US" sz="1400" i="1" spc="55" dirty="0">
                <a:latin typeface="Calibri"/>
                <a:cs typeface="Calibri"/>
              </a:rPr>
              <a:t> </a:t>
            </a:r>
            <a:r>
              <a:rPr lang="en-US" sz="1400" i="1" spc="55" dirty="0" err="1">
                <a:latin typeface="Calibri"/>
                <a:cs typeface="Calibri"/>
              </a:rPr>
              <a:t>yo‘naltirilgan</a:t>
            </a:r>
            <a:r>
              <a:rPr lang="en-US" sz="1400" i="1" spc="55" dirty="0">
                <a:latin typeface="Calibri"/>
                <a:cs typeface="Calibri"/>
              </a:rPr>
              <a:t> </a:t>
            </a:r>
            <a:r>
              <a:rPr lang="en-US" sz="1400" i="1" spc="55" dirty="0" err="1">
                <a:latin typeface="Calibri"/>
                <a:cs typeface="Calibri"/>
              </a:rPr>
              <a:t>e’tibor</a:t>
            </a:r>
            <a:r>
              <a:rPr sz="1400" i="1" spc="-10" dirty="0">
                <a:latin typeface="Calibri"/>
                <a:cs typeface="Calibri"/>
              </a:rPr>
              <a:t>)</a:t>
            </a:r>
            <a:r>
              <a:rPr lang="en-US" sz="1400" i="1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Mijozlar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va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boshqa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tegishli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manfaatdor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tomonlarning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ehtiyojlari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hamda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kutilmalarini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tushunish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va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ularni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qondirish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har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qanday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sifatga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yo‘naltirilgan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tizimning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markazida</a:t>
            </a:r>
            <a:r>
              <a:rPr lang="en-US" sz="1200" spc="-10" dirty="0">
                <a:latin typeface="Calibri"/>
                <a:cs typeface="Calibri"/>
              </a:rPr>
              <a:t> </a:t>
            </a:r>
            <a:r>
              <a:rPr lang="en-US" sz="1200" spc="-10" dirty="0" err="1">
                <a:latin typeface="Calibri"/>
                <a:cs typeface="Calibri"/>
              </a:rPr>
              <a:t>turadi</a:t>
            </a:r>
            <a:r>
              <a:rPr lang="en-US" sz="1200" spc="-10" dirty="0">
                <a:latin typeface="Calibri"/>
                <a:cs typeface="Calibri"/>
              </a:rPr>
              <a:t>.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lang="en-US" sz="1400" b="1" spc="65" dirty="0" err="1">
                <a:solidFill>
                  <a:srgbClr val="FF0000"/>
                </a:solidFill>
                <a:latin typeface="Calibri"/>
                <a:cs typeface="Calibri"/>
              </a:rPr>
              <a:t>Madaniyat</a:t>
            </a:r>
            <a:r>
              <a:rPr sz="14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i="1" spc="20" dirty="0">
                <a:latin typeface="Calibri"/>
                <a:cs typeface="Calibri"/>
              </a:rPr>
              <a:t>(</a:t>
            </a:r>
            <a:r>
              <a:rPr lang="en-US" sz="1400" i="1" spc="20" dirty="0" err="1">
                <a:latin typeface="Calibri"/>
                <a:cs typeface="Calibri"/>
              </a:rPr>
              <a:t>barqaror</a:t>
            </a:r>
            <a:r>
              <a:rPr lang="en-US" sz="1400" i="1" spc="20" dirty="0">
                <a:latin typeface="Calibri"/>
                <a:cs typeface="Calibri"/>
              </a:rPr>
              <a:t> </a:t>
            </a:r>
            <a:r>
              <a:rPr lang="en-US" sz="1400" i="1" spc="20" dirty="0" err="1">
                <a:latin typeface="Calibri"/>
                <a:cs typeface="Calibri"/>
              </a:rPr>
              <a:t>sifat</a:t>
            </a:r>
            <a:r>
              <a:rPr lang="en-US" sz="1400" i="1" spc="20" dirty="0">
                <a:latin typeface="Calibri"/>
                <a:cs typeface="Calibri"/>
              </a:rPr>
              <a:t> </a:t>
            </a:r>
            <a:r>
              <a:rPr lang="en-US" sz="1400" i="1" spc="20" dirty="0" err="1">
                <a:latin typeface="Calibri"/>
                <a:cs typeface="Calibri"/>
              </a:rPr>
              <a:t>uchun</a:t>
            </a:r>
            <a:r>
              <a:rPr lang="en-US" sz="1400" i="1" spc="20" dirty="0">
                <a:latin typeface="Calibri"/>
                <a:cs typeface="Calibri"/>
              </a:rPr>
              <a:t> </a:t>
            </a:r>
            <a:r>
              <a:rPr lang="en-US" sz="1400" i="1" spc="20" dirty="0" err="1">
                <a:latin typeface="Calibri"/>
                <a:cs typeface="Calibri"/>
              </a:rPr>
              <a:t>asos</a:t>
            </a:r>
            <a:r>
              <a:rPr sz="1400" i="1" spc="-10" dirty="0"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64243" y="3598535"/>
            <a:ext cx="6195511" cy="33855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lang="en-US" sz="1100" spc="20" dirty="0" err="1">
                <a:latin typeface="Calibri"/>
                <a:cs typeface="Calibri"/>
              </a:rPr>
              <a:t>Sifatga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yo‘naltirilgan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madaniyat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tashkilot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bo‘ylab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sadoqat</a:t>
            </a:r>
            <a:r>
              <a:rPr lang="en-US" sz="1100" spc="20" dirty="0">
                <a:latin typeface="Calibri"/>
                <a:cs typeface="Calibri"/>
              </a:rPr>
              <a:t>, </a:t>
            </a:r>
            <a:r>
              <a:rPr lang="en-US" sz="1100" spc="20" dirty="0" err="1">
                <a:latin typeface="Calibri"/>
                <a:cs typeface="Calibri"/>
              </a:rPr>
              <a:t>izchillik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va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muvofiqlikni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rivojlantiradi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hamda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sifatning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xatti-harakatlar</a:t>
            </a:r>
            <a:r>
              <a:rPr lang="en-US" sz="1100" spc="20" dirty="0">
                <a:latin typeface="Calibri"/>
                <a:cs typeface="Calibri"/>
              </a:rPr>
              <a:t>, </a:t>
            </a:r>
            <a:r>
              <a:rPr lang="en-US" sz="1100" spc="20" dirty="0" err="1">
                <a:latin typeface="Calibri"/>
                <a:cs typeface="Calibri"/>
              </a:rPr>
              <a:t>munosabatlar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va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qaror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qabul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qilish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jarayonlariga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singdirilishini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ta’minlaydi</a:t>
            </a:r>
            <a:r>
              <a:rPr lang="en-US" sz="1100" spc="20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8023" y="3941479"/>
            <a:ext cx="5409565" cy="1581843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lang="en-US" sz="1400" b="1" spc="45" dirty="0" err="1">
                <a:solidFill>
                  <a:srgbClr val="FF0000"/>
                </a:solidFill>
                <a:latin typeface="Calibri"/>
                <a:cs typeface="Calibri"/>
              </a:rPr>
              <a:t>O’zini</a:t>
            </a:r>
            <a:r>
              <a:rPr lang="en-US" sz="14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45" dirty="0" err="1">
                <a:solidFill>
                  <a:srgbClr val="FF0000"/>
                </a:solidFill>
                <a:latin typeface="Calibri"/>
                <a:cs typeface="Calibri"/>
              </a:rPr>
              <a:t>boshqarish</a:t>
            </a:r>
            <a:r>
              <a:rPr lang="en-US" sz="1400" b="1" spc="45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US" sz="1400" b="1" spc="45" dirty="0" err="1">
                <a:solidFill>
                  <a:srgbClr val="FF0000"/>
                </a:solidFill>
                <a:latin typeface="Calibri"/>
                <a:cs typeface="Calibri"/>
              </a:rPr>
              <a:t>xulq-atvor</a:t>
            </a:r>
            <a:r>
              <a:rPr lang="en-US" sz="14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i="1" spc="45" dirty="0">
                <a:latin typeface="Calibri"/>
                <a:cs typeface="Calibri"/>
              </a:rPr>
              <a:t>(</a:t>
            </a:r>
            <a:r>
              <a:rPr lang="en-US" sz="1400" i="1" spc="45" dirty="0" err="1">
                <a:latin typeface="Calibri"/>
                <a:cs typeface="Calibri"/>
              </a:rPr>
              <a:t>Odamlar</a:t>
            </a:r>
            <a:r>
              <a:rPr lang="en-US" sz="1400" i="1" spc="45" dirty="0">
                <a:latin typeface="Calibri"/>
                <a:cs typeface="Calibri"/>
              </a:rPr>
              <a:t> </a:t>
            </a:r>
            <a:r>
              <a:rPr lang="en-US" sz="1400" i="1" spc="45" dirty="0" err="1">
                <a:latin typeface="Calibri"/>
                <a:cs typeface="Calibri"/>
              </a:rPr>
              <a:t>sifatning</a:t>
            </a:r>
            <a:r>
              <a:rPr lang="en-US" sz="1400" i="1" spc="45" dirty="0">
                <a:latin typeface="Calibri"/>
                <a:cs typeface="Calibri"/>
              </a:rPr>
              <a:t> </a:t>
            </a:r>
            <a:r>
              <a:rPr lang="en-US" sz="1400" i="1" spc="45" dirty="0" err="1">
                <a:latin typeface="Calibri"/>
                <a:cs typeface="Calibri"/>
              </a:rPr>
              <a:t>asosiy</a:t>
            </a:r>
            <a:r>
              <a:rPr lang="en-US" sz="1400" i="1" spc="45" dirty="0">
                <a:latin typeface="Calibri"/>
                <a:cs typeface="Calibri"/>
              </a:rPr>
              <a:t> </a:t>
            </a:r>
            <a:r>
              <a:rPr lang="en-US" sz="1400" i="1" spc="45" dirty="0" err="1">
                <a:latin typeface="Calibri"/>
                <a:cs typeface="Calibri"/>
              </a:rPr>
              <a:t>harakatlantiruvchi</a:t>
            </a:r>
            <a:r>
              <a:rPr lang="en-US" sz="1400" i="1" spc="45" dirty="0">
                <a:latin typeface="Calibri"/>
                <a:cs typeface="Calibri"/>
              </a:rPr>
              <a:t> </a:t>
            </a:r>
            <a:r>
              <a:rPr lang="en-US" sz="1400" i="1" spc="45" dirty="0" err="1">
                <a:latin typeface="Calibri"/>
                <a:cs typeface="Calibri"/>
              </a:rPr>
              <a:t>kuchi</a:t>
            </a:r>
            <a:r>
              <a:rPr lang="en-US" sz="1400" i="1" spc="45" dirty="0">
                <a:latin typeface="Calibri"/>
                <a:cs typeface="Calibri"/>
              </a:rPr>
              <a:t> </a:t>
            </a:r>
            <a:r>
              <a:rPr lang="en-US" sz="1400" i="1" spc="45" dirty="0" err="1">
                <a:latin typeface="Calibri"/>
                <a:cs typeface="Calibri"/>
              </a:rPr>
              <a:t>sifatida</a:t>
            </a:r>
            <a:r>
              <a:rPr sz="1400" i="1" spc="-10" dirty="0">
                <a:latin typeface="Calibri"/>
                <a:cs typeface="Calibri"/>
              </a:rPr>
              <a:t>)</a:t>
            </a:r>
            <a:r>
              <a:rPr lang="en-US" sz="1400" i="1" spc="-10" dirty="0">
                <a:latin typeface="Calibri"/>
                <a:cs typeface="Calibri"/>
              </a:rPr>
              <a:t> </a:t>
            </a:r>
            <a:r>
              <a:rPr lang="en-US" sz="1100" spc="20" dirty="0">
                <a:latin typeface="Calibri"/>
                <a:cs typeface="Calibri"/>
              </a:rPr>
              <a:t>Sifat </a:t>
            </a:r>
            <a:r>
              <a:rPr lang="en-US" sz="1100" spc="20" dirty="0" err="1">
                <a:latin typeface="Calibri"/>
                <a:cs typeface="Calibri"/>
              </a:rPr>
              <a:t>axloqiy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mas’uliyat</a:t>
            </a:r>
            <a:r>
              <a:rPr lang="en-US" sz="1100" spc="20" dirty="0">
                <a:latin typeface="Calibri"/>
                <a:cs typeface="Calibri"/>
              </a:rPr>
              <a:t>, </a:t>
            </a:r>
            <a:r>
              <a:rPr lang="en-US" sz="1100" spc="20" dirty="0" err="1">
                <a:latin typeface="Calibri"/>
                <a:cs typeface="Calibri"/>
              </a:rPr>
              <a:t>ishtirok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va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yetakchilik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orqali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qo‘llab-quvvatlanadi</a:t>
            </a:r>
            <a:r>
              <a:rPr lang="en-US" sz="1100" spc="20" dirty="0">
                <a:latin typeface="Calibri"/>
                <a:cs typeface="Calibri"/>
              </a:rPr>
              <a:t>. </a:t>
            </a:r>
            <a:r>
              <a:rPr lang="en-US" sz="1100" spc="20" dirty="0" err="1">
                <a:latin typeface="Calibri"/>
                <a:cs typeface="Calibri"/>
              </a:rPr>
              <a:t>Xodimlarning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ishtiroki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va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rahbariyatning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sadoqati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sifat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qanday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joriy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etilishini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belgilaydi</a:t>
            </a:r>
            <a:r>
              <a:rPr lang="en-US" sz="1100" spc="20" dirty="0">
                <a:latin typeface="Calibri"/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Jarayonlar</a:t>
            </a: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vazifalar</a:t>
            </a:r>
            <a:r>
              <a:rPr sz="140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(</a:t>
            </a:r>
            <a:r>
              <a:rPr lang="en-US" sz="1400" i="1" dirty="0" err="1">
                <a:latin typeface="Calibri"/>
                <a:cs typeface="Calibri"/>
              </a:rPr>
              <a:t>Sifatning</a:t>
            </a:r>
            <a:r>
              <a:rPr lang="en-US" sz="1400" i="1" dirty="0">
                <a:latin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cs typeface="Calibri"/>
              </a:rPr>
              <a:t>amaliy</a:t>
            </a:r>
            <a:r>
              <a:rPr lang="en-US" sz="1400" i="1" dirty="0">
                <a:latin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cs typeface="Calibri"/>
              </a:rPr>
              <a:t>bajarilishi</a:t>
            </a:r>
            <a:r>
              <a:rPr sz="1400" i="1" spc="-10" dirty="0"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655"/>
              </a:spcBef>
            </a:pPr>
            <a:r>
              <a:rPr lang="en-US" sz="1100" spc="20" dirty="0" err="1">
                <a:latin typeface="Calibri"/>
                <a:cs typeface="Calibri"/>
              </a:rPr>
              <a:t>Tuzilgan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metodologiyalar</a:t>
            </a:r>
            <a:r>
              <a:rPr lang="en-US" sz="1100" spc="20" dirty="0">
                <a:latin typeface="Calibri"/>
                <a:cs typeface="Calibri"/>
              </a:rPr>
              <a:t>, </a:t>
            </a:r>
            <a:r>
              <a:rPr lang="en-US" sz="1100" spc="20" dirty="0" err="1">
                <a:latin typeface="Calibri"/>
                <a:cs typeface="Calibri"/>
              </a:rPr>
              <a:t>ish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jarayonlari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va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eng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yaxshi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amaliyotlar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sifatning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shunchaki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mavhum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maqsad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emas</a:t>
            </a:r>
            <a:r>
              <a:rPr lang="en-US" sz="1100" spc="20" dirty="0">
                <a:latin typeface="Calibri"/>
                <a:cs typeface="Calibri"/>
              </a:rPr>
              <a:t>, </a:t>
            </a:r>
            <a:r>
              <a:rPr lang="en-US" sz="1100" spc="20" dirty="0" err="1">
                <a:latin typeface="Calibri"/>
                <a:cs typeface="Calibri"/>
              </a:rPr>
              <a:t>balki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amaliy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haqiqat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bo‘lishini</a:t>
            </a:r>
            <a:r>
              <a:rPr lang="en-US" sz="1100" spc="20" dirty="0">
                <a:latin typeface="Calibri"/>
                <a:cs typeface="Calibri"/>
              </a:rPr>
              <a:t> </a:t>
            </a:r>
            <a:r>
              <a:rPr lang="en-US" sz="1100" spc="20" dirty="0" err="1">
                <a:latin typeface="Calibri"/>
                <a:cs typeface="Calibri"/>
              </a:rPr>
              <a:t>ta’minlaydi</a:t>
            </a:r>
            <a:r>
              <a:rPr lang="en-US" sz="1100" spc="20" dirty="0">
                <a:latin typeface="Calibri"/>
                <a:cs typeface="Calibri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0589" y="1410715"/>
            <a:ext cx="10126980" cy="233923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745"/>
              </a:spcBef>
            </a:pPr>
            <a:r>
              <a:rPr lang="en-US" sz="5400" spc="-75" dirty="0" err="1">
                <a:latin typeface="Calibri"/>
                <a:cs typeface="Calibri"/>
              </a:rPr>
              <a:t>Sifatni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ta'minlash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tizimini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yaratishda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asos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bo‘lishi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kerak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bo‘lgan</a:t>
            </a:r>
            <a:r>
              <a:rPr lang="en-US" sz="5400" spc="-75" dirty="0">
                <a:latin typeface="Calibri"/>
                <a:cs typeface="Calibri"/>
              </a:rPr>
              <a:t> fundamental </a:t>
            </a:r>
            <a:r>
              <a:rPr lang="en-US" sz="5400" spc="-75" dirty="0" err="1">
                <a:latin typeface="Calibri"/>
                <a:cs typeface="Calibri"/>
              </a:rPr>
              <a:t>tamoyillar</a:t>
            </a:r>
            <a:r>
              <a:rPr lang="en-US" sz="5400" spc="-75" dirty="0">
                <a:latin typeface="Calibri"/>
                <a:cs typeface="Calibri"/>
              </a:rPr>
              <a:t> </a:t>
            </a:r>
            <a:r>
              <a:rPr lang="en-US" sz="5400" spc="-75" dirty="0" err="1">
                <a:latin typeface="Calibri"/>
                <a:cs typeface="Calibri"/>
              </a:rPr>
              <a:t>qanday</a:t>
            </a:r>
            <a:r>
              <a:rPr lang="en-US" sz="5400" spc="-75" dirty="0">
                <a:latin typeface="Calibri"/>
                <a:cs typeface="Calibri"/>
              </a:rPr>
              <a:t>?</a:t>
            </a:r>
            <a:endParaRPr sz="5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09026" y="1097787"/>
            <a:ext cx="3011374" cy="1767792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66370" marR="5080" indent="-154305" algn="ctr">
              <a:lnSpc>
                <a:spcPts val="4390"/>
              </a:lnSpc>
              <a:spcBef>
                <a:spcPts val="585"/>
              </a:spcBef>
            </a:pPr>
            <a:r>
              <a:rPr lang="en-US" spc="-25" dirty="0" err="1"/>
              <a:t>Shaxslarning</a:t>
            </a:r>
            <a:r>
              <a:rPr lang="en-US" spc="-25" dirty="0"/>
              <a:t> </a:t>
            </a:r>
            <a:r>
              <a:rPr lang="en-US" spc="-25" dirty="0" err="1"/>
              <a:t>markaziy</a:t>
            </a:r>
            <a:r>
              <a:rPr lang="en-US" spc="-25" dirty="0"/>
              <a:t> </a:t>
            </a:r>
            <a:r>
              <a:rPr lang="en-US" spc="-25" dirty="0" err="1"/>
              <a:t>o‘rni</a:t>
            </a:r>
            <a:endParaRPr lang="en-US"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274435" cy="6858000"/>
            <a:chOff x="0" y="0"/>
            <a:chExt cx="627443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3361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39184"/>
              <a:ext cx="124968" cy="2718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210" y="10"/>
              <a:ext cx="6120000" cy="685798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617" y="3305555"/>
            <a:ext cx="4114165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>
                <a:latin typeface="Calibri"/>
                <a:cs typeface="Calibri"/>
              </a:rPr>
              <a:t>Sifatni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ta'minlash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tizimlari</a:t>
            </a:r>
            <a:r>
              <a:rPr lang="en-US" sz="2000" dirty="0">
                <a:latin typeface="Calibri"/>
                <a:cs typeface="Calibri"/>
              </a:rPr>
              <a:t> individual </a:t>
            </a:r>
            <a:r>
              <a:rPr lang="en-US" sz="2000" dirty="0" err="1">
                <a:latin typeface="Calibri"/>
                <a:cs typeface="Calibri"/>
              </a:rPr>
              <a:t>rivojlanishni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ustuvor</a:t>
            </a:r>
            <a:r>
              <a:rPr lang="en-US" sz="2000" dirty="0">
                <a:latin typeface="Calibri"/>
                <a:cs typeface="Calibri"/>
              </a:rPr>
              <a:t> deb </a:t>
            </a:r>
            <a:r>
              <a:rPr lang="en-US" sz="2000" dirty="0" err="1">
                <a:latin typeface="Calibri"/>
                <a:cs typeface="Calibri"/>
              </a:rPr>
              <a:t>biladi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hamda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shaxslarni</a:t>
            </a:r>
            <a:r>
              <a:rPr lang="en-US" sz="2000" dirty="0">
                <a:latin typeface="Calibri"/>
                <a:cs typeface="Calibri"/>
              </a:rPr>
              <a:t> (</a:t>
            </a:r>
            <a:r>
              <a:rPr lang="en-US" sz="2000" dirty="0" err="1">
                <a:latin typeface="Calibri"/>
                <a:cs typeface="Calibri"/>
              </a:rPr>
              <a:t>talabalar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ilmiy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xodimlar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xodimlar</a:t>
            </a:r>
            <a:r>
              <a:rPr lang="en-US" sz="2000" dirty="0">
                <a:latin typeface="Calibri"/>
                <a:cs typeface="Calibri"/>
              </a:rPr>
              <a:t>) </a:t>
            </a:r>
            <a:r>
              <a:rPr lang="en-US" sz="2000" dirty="0" err="1">
                <a:latin typeface="Calibri"/>
                <a:cs typeface="Calibri"/>
              </a:rPr>
              <a:t>baholash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jarayonlarining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passiv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qabul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qiluvchilari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emas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balki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faol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ishtirokchilari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hamkor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yaratuvchilari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sifatida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e’tirof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etadi</a:t>
            </a:r>
            <a:r>
              <a:rPr lang="en-US" sz="200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3806" y="1646427"/>
            <a:ext cx="27724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30" dirty="0" err="1"/>
              <a:t>Shaffoflik</a:t>
            </a:r>
            <a:endParaRPr spc="-3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268720" cy="6858000"/>
            <a:chOff x="0" y="0"/>
            <a:chExt cx="626872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609" y="11440"/>
              <a:ext cx="6120000" cy="6844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3361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139184"/>
              <a:ext cx="124968" cy="271881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617" y="3241547"/>
            <a:ext cx="4001770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/>
              <a:t>Samarali</a:t>
            </a:r>
            <a:r>
              <a:rPr lang="en-US" sz="2000" dirty="0"/>
              <a:t> </a:t>
            </a:r>
            <a:r>
              <a:rPr lang="en-US" sz="2000" dirty="0" err="1"/>
              <a:t>sifatni</a:t>
            </a:r>
            <a:r>
              <a:rPr lang="en-US" sz="2000" dirty="0"/>
              <a:t> </a:t>
            </a:r>
            <a:r>
              <a:rPr lang="en-US" sz="2000" dirty="0" err="1"/>
              <a:t>ta’minlash</a:t>
            </a:r>
            <a:r>
              <a:rPr lang="en-US" sz="2000" dirty="0"/>
              <a:t> </a:t>
            </a:r>
            <a:r>
              <a:rPr lang="en-US" sz="2000" dirty="0" err="1"/>
              <a:t>tizimlari</a:t>
            </a:r>
            <a:r>
              <a:rPr lang="en-US" sz="2000" dirty="0"/>
              <a:t> </a:t>
            </a:r>
            <a:r>
              <a:rPr lang="en-US" sz="2000" dirty="0" err="1"/>
              <a:t>maqsadlar</a:t>
            </a:r>
            <a:r>
              <a:rPr lang="en-US" sz="2000" dirty="0"/>
              <a:t>, </a:t>
            </a:r>
            <a:r>
              <a:rPr lang="en-US" sz="2000" dirty="0" err="1"/>
              <a:t>tartib-taomillar</a:t>
            </a:r>
            <a:r>
              <a:rPr lang="en-US" sz="2000" dirty="0"/>
              <a:t>, </a:t>
            </a:r>
            <a:r>
              <a:rPr lang="en-US" sz="2000" dirty="0" err="1"/>
              <a:t>rollar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natijalar</a:t>
            </a:r>
            <a:r>
              <a:rPr lang="en-US" sz="2000" dirty="0"/>
              <a:t> </a:t>
            </a:r>
            <a:r>
              <a:rPr lang="en-US" sz="2000" dirty="0" err="1"/>
              <a:t>bo‘yicha</a:t>
            </a:r>
            <a:r>
              <a:rPr lang="en-US" sz="2000" dirty="0"/>
              <a:t> </a:t>
            </a:r>
            <a:r>
              <a:rPr lang="en-US" sz="2000" dirty="0" err="1"/>
              <a:t>aniq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ochiq</a:t>
            </a:r>
            <a:r>
              <a:rPr lang="en-US" sz="2000" dirty="0"/>
              <a:t> </a:t>
            </a:r>
            <a:r>
              <a:rPr lang="en-US" sz="2000" dirty="0" err="1"/>
              <a:t>muloqotni</a:t>
            </a:r>
            <a:r>
              <a:rPr lang="en-US" sz="2000" dirty="0"/>
              <a:t> </a:t>
            </a:r>
            <a:r>
              <a:rPr lang="en-US" sz="2000" dirty="0" err="1"/>
              <a:t>ustuvor</a:t>
            </a:r>
            <a:r>
              <a:rPr lang="en-US" sz="2000" dirty="0"/>
              <a:t> deb </a:t>
            </a:r>
            <a:r>
              <a:rPr lang="en-US" sz="2000" dirty="0" err="1"/>
              <a:t>biladi</a:t>
            </a:r>
            <a:r>
              <a:rPr lang="en-US" sz="2000" dirty="0"/>
              <a:t>, </a:t>
            </a:r>
            <a:r>
              <a:rPr lang="en-US" sz="2000" dirty="0" err="1"/>
              <a:t>bu</a:t>
            </a:r>
            <a:r>
              <a:rPr lang="en-US" sz="2000" dirty="0"/>
              <a:t> </a:t>
            </a:r>
            <a:r>
              <a:rPr lang="en-US" sz="2000" dirty="0" err="1"/>
              <a:t>esa</a:t>
            </a:r>
            <a:r>
              <a:rPr lang="en-US" sz="2000" dirty="0"/>
              <a:t> </a:t>
            </a:r>
            <a:r>
              <a:rPr lang="en-US" sz="2000" dirty="0" err="1"/>
              <a:t>ishonch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manfaatdor</a:t>
            </a:r>
            <a:r>
              <a:rPr lang="en-US" sz="2000" dirty="0"/>
              <a:t> </a:t>
            </a:r>
            <a:r>
              <a:rPr lang="en-US" sz="2000" dirty="0" err="1"/>
              <a:t>tomonlarning</a:t>
            </a:r>
            <a:r>
              <a:rPr lang="en-US" sz="2000" dirty="0"/>
              <a:t> </a:t>
            </a:r>
            <a:r>
              <a:rPr lang="en-US" sz="2000" dirty="0" err="1"/>
              <a:t>faolligini</a:t>
            </a:r>
            <a:r>
              <a:rPr lang="en-US" sz="2000" dirty="0"/>
              <a:t> </a:t>
            </a:r>
            <a:r>
              <a:rPr lang="en-US" sz="2000" dirty="0" err="1"/>
              <a:t>mustahkamlaydi</a:t>
            </a:r>
            <a:r>
              <a:rPr lang="en-US" sz="2000" dirty="0"/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4078" y="1646427"/>
            <a:ext cx="2971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 err="1"/>
              <a:t>Mas'uliyat</a:t>
            </a:r>
            <a:endParaRPr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252210" cy="6858000"/>
            <a:chOff x="0" y="0"/>
            <a:chExt cx="625221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3361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39184"/>
              <a:ext cx="124968" cy="2718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21" y="67"/>
              <a:ext cx="6105988" cy="68578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617" y="3153155"/>
            <a:ext cx="423164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000" dirty="0" err="1"/>
              <a:t>Sifatni</a:t>
            </a:r>
            <a:r>
              <a:rPr lang="en-US" sz="2000" dirty="0"/>
              <a:t> </a:t>
            </a:r>
            <a:r>
              <a:rPr lang="en-US" sz="2000" dirty="0" err="1"/>
              <a:t>ta’minlash</a:t>
            </a:r>
            <a:r>
              <a:rPr lang="en-US" sz="2000" dirty="0"/>
              <a:t> </a:t>
            </a:r>
            <a:r>
              <a:rPr lang="en-US" sz="2000" dirty="0" err="1"/>
              <a:t>jarayonlari</a:t>
            </a:r>
            <a:r>
              <a:rPr lang="en-US" sz="2000" dirty="0"/>
              <a:t> </a:t>
            </a:r>
            <a:r>
              <a:rPr lang="en-US" sz="2000" dirty="0" err="1"/>
              <a:t>institut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shaxsiy</a:t>
            </a:r>
            <a:r>
              <a:rPr lang="en-US" sz="2000" dirty="0"/>
              <a:t> </a:t>
            </a:r>
            <a:r>
              <a:rPr lang="en-US" sz="2000" dirty="0" err="1"/>
              <a:t>ma’suliyatni</a:t>
            </a:r>
            <a:r>
              <a:rPr lang="en-US" sz="2000" dirty="0"/>
              <a:t> </a:t>
            </a:r>
            <a:r>
              <a:rPr lang="en-US" sz="2000" dirty="0" err="1"/>
              <a:t>mustahkamlaydi</a:t>
            </a:r>
            <a:r>
              <a:rPr lang="en-US" sz="2000" dirty="0"/>
              <a:t>, </a:t>
            </a:r>
            <a:r>
              <a:rPr lang="en-US" sz="2000" dirty="0" err="1"/>
              <a:t>manfaatdor</a:t>
            </a:r>
            <a:r>
              <a:rPr lang="en-US" sz="2000" dirty="0"/>
              <a:t> </a:t>
            </a:r>
            <a:r>
              <a:rPr lang="en-US" sz="2000" dirty="0" err="1"/>
              <a:t>tomonlarning</a:t>
            </a:r>
            <a:r>
              <a:rPr lang="en-US" sz="2000" dirty="0"/>
              <a:t> </a:t>
            </a:r>
            <a:r>
              <a:rPr lang="en-US" sz="2000" dirty="0" err="1"/>
              <a:t>o‘z</a:t>
            </a:r>
            <a:r>
              <a:rPr lang="en-US" sz="2000" dirty="0"/>
              <a:t> </a:t>
            </a:r>
            <a:r>
              <a:rPr lang="en-US" sz="2000" dirty="0" err="1"/>
              <a:t>harakatlari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qarorlariga</a:t>
            </a:r>
            <a:r>
              <a:rPr lang="en-US" sz="2000" dirty="0"/>
              <a:t> </a:t>
            </a:r>
            <a:r>
              <a:rPr lang="en-US" sz="2000" dirty="0" err="1"/>
              <a:t>tizimli</a:t>
            </a:r>
            <a:r>
              <a:rPr lang="en-US" sz="2000" dirty="0"/>
              <a:t> </a:t>
            </a:r>
            <a:r>
              <a:rPr lang="en-US" sz="2000" dirty="0" err="1"/>
              <a:t>ravishda</a:t>
            </a:r>
            <a:r>
              <a:rPr lang="en-US" sz="2000" dirty="0"/>
              <a:t> </a:t>
            </a:r>
            <a:r>
              <a:rPr lang="en-US" sz="2000" dirty="0" err="1"/>
              <a:t>javobgarlik</a:t>
            </a:r>
            <a:r>
              <a:rPr lang="en-US" sz="2000" dirty="0"/>
              <a:t> </a:t>
            </a:r>
            <a:r>
              <a:rPr lang="en-US" sz="2000" dirty="0" err="1"/>
              <a:t>olishini</a:t>
            </a:r>
            <a:r>
              <a:rPr lang="en-US" sz="2000" dirty="0"/>
              <a:t> </a:t>
            </a:r>
            <a:r>
              <a:rPr lang="en-US" sz="2000" dirty="0" err="1"/>
              <a:t>ta'minlaydi</a:t>
            </a:r>
            <a:r>
              <a:rPr lang="en-US" sz="2000" dirty="0"/>
              <a:t>, </a:t>
            </a:r>
            <a:r>
              <a:rPr lang="en-US" sz="2000" dirty="0" err="1"/>
              <a:t>bu</a:t>
            </a:r>
            <a:r>
              <a:rPr lang="en-US" sz="2000" dirty="0"/>
              <a:t> </a:t>
            </a:r>
            <a:r>
              <a:rPr lang="en-US" sz="2000" dirty="0" err="1"/>
              <a:t>esa</a:t>
            </a:r>
            <a:r>
              <a:rPr lang="en-US" sz="2000" dirty="0"/>
              <a:t> </a:t>
            </a:r>
            <a:r>
              <a:rPr lang="en-US" sz="2000" dirty="0" err="1"/>
              <a:t>tuzilgan</a:t>
            </a:r>
            <a:r>
              <a:rPr lang="en-US" sz="2000" dirty="0"/>
              <a:t> </a:t>
            </a:r>
            <a:r>
              <a:rPr lang="en-US" sz="2000" dirty="0" err="1"/>
              <a:t>hisobotlar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uzluksiz</a:t>
            </a:r>
            <a:r>
              <a:rPr lang="en-US" sz="2000" dirty="0"/>
              <a:t> </a:t>
            </a:r>
            <a:r>
              <a:rPr lang="en-US" sz="2000" dirty="0" err="1"/>
              <a:t>o'zini</a:t>
            </a:r>
            <a:r>
              <a:rPr lang="en-US" sz="2000" dirty="0"/>
              <a:t> </a:t>
            </a:r>
            <a:r>
              <a:rPr lang="en-US" sz="2000" dirty="0" err="1"/>
              <a:t>baholash</a:t>
            </a:r>
            <a:r>
              <a:rPr lang="en-US" sz="2000" dirty="0"/>
              <a:t> </a:t>
            </a:r>
            <a:r>
              <a:rPr lang="en-US" sz="2000" dirty="0" err="1"/>
              <a:t>orqali</a:t>
            </a:r>
            <a:r>
              <a:rPr lang="en-US" sz="2000" dirty="0"/>
              <a:t> </a:t>
            </a:r>
            <a:r>
              <a:rPr lang="en-US" sz="2000" dirty="0" err="1"/>
              <a:t>qo‘llab-quvvatlanadi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31812" y="1097787"/>
            <a:ext cx="3675379" cy="606576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R="5080" indent="12700">
              <a:lnSpc>
                <a:spcPts val="4390"/>
              </a:lnSpc>
              <a:spcBef>
                <a:spcPts val="585"/>
              </a:spcBef>
            </a:pPr>
            <a:r>
              <a:rPr lang="en-US" sz="3200" dirty="0" err="1"/>
              <a:t>Hamkorlik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ishtirok</a:t>
            </a:r>
            <a:endParaRPr sz="3200"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6229350" cy="6858000"/>
            <a:chOff x="0" y="-1"/>
            <a:chExt cx="622935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3361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39183"/>
              <a:ext cx="124968" cy="2718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908" y="-1"/>
              <a:ext cx="6094441" cy="68578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617" y="3305555"/>
            <a:ext cx="4187825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000" dirty="0"/>
              <a:t>Sifat </a:t>
            </a:r>
            <a:r>
              <a:rPr lang="en-US" sz="2000" dirty="0" err="1"/>
              <a:t>faqat</a:t>
            </a:r>
            <a:r>
              <a:rPr lang="en-US" sz="2000" dirty="0"/>
              <a:t> </a:t>
            </a:r>
            <a:r>
              <a:rPr lang="en-US" sz="2000" dirty="0" err="1"/>
              <a:t>yuqoridan</a:t>
            </a:r>
            <a:r>
              <a:rPr lang="en-US" sz="2000" dirty="0"/>
              <a:t> </a:t>
            </a:r>
            <a:r>
              <a:rPr lang="en-US" sz="2000" dirty="0" err="1"/>
              <a:t>pastga</a:t>
            </a:r>
            <a:r>
              <a:rPr lang="en-US" sz="2000" dirty="0"/>
              <a:t> </a:t>
            </a:r>
            <a:r>
              <a:rPr lang="en-US" sz="2000" dirty="0" err="1"/>
              <a:t>boshqaruv</a:t>
            </a:r>
            <a:r>
              <a:rPr lang="en-US" sz="2000" dirty="0"/>
              <a:t> </a:t>
            </a:r>
            <a:r>
              <a:rPr lang="en-US" sz="2000" dirty="0" err="1"/>
              <a:t>orqali</a:t>
            </a:r>
            <a:r>
              <a:rPr lang="en-US" sz="2000" dirty="0"/>
              <a:t> </a:t>
            </a:r>
            <a:r>
              <a:rPr lang="en-US" sz="2000" dirty="0" err="1"/>
              <a:t>emas</a:t>
            </a:r>
            <a:r>
              <a:rPr lang="en-US" sz="2000" dirty="0"/>
              <a:t>, </a:t>
            </a:r>
            <a:r>
              <a:rPr lang="en-US" sz="2000" dirty="0" err="1"/>
              <a:t>balki</a:t>
            </a:r>
            <a:r>
              <a:rPr lang="en-US" sz="2000" dirty="0"/>
              <a:t> </a:t>
            </a:r>
            <a:r>
              <a:rPr lang="en-US" sz="2000" dirty="0" err="1"/>
              <a:t>manfaatdor</a:t>
            </a:r>
            <a:r>
              <a:rPr lang="en-US" sz="2000" dirty="0"/>
              <a:t> </a:t>
            </a:r>
            <a:r>
              <a:rPr lang="en-US" sz="2000" dirty="0" err="1"/>
              <a:t>tomonlarning</a:t>
            </a:r>
            <a:r>
              <a:rPr lang="en-US" sz="2000" dirty="0"/>
              <a:t> </a:t>
            </a:r>
            <a:r>
              <a:rPr lang="en-US" sz="2000" dirty="0" err="1"/>
              <a:t>faol</a:t>
            </a:r>
            <a:r>
              <a:rPr lang="en-US" sz="2000" dirty="0"/>
              <a:t> </a:t>
            </a:r>
            <a:r>
              <a:rPr lang="en-US" sz="2000" dirty="0" err="1"/>
              <a:t>ishtiroki</a:t>
            </a:r>
            <a:r>
              <a:rPr lang="en-US" sz="2000" dirty="0"/>
              <a:t> </a:t>
            </a:r>
            <a:r>
              <a:rPr lang="en-US" sz="2000" dirty="0" err="1"/>
              <a:t>orqali</a:t>
            </a:r>
            <a:r>
              <a:rPr lang="en-US" sz="2000" dirty="0"/>
              <a:t> </a:t>
            </a:r>
            <a:r>
              <a:rPr lang="en-US" sz="2000" dirty="0" err="1"/>
              <a:t>shakllanadi</a:t>
            </a:r>
            <a:r>
              <a:rPr lang="en-US" sz="2000" dirty="0"/>
              <a:t>. Shu </a:t>
            </a:r>
            <a:r>
              <a:rPr lang="en-US" sz="2000" dirty="0" err="1"/>
              <a:t>sababli</a:t>
            </a:r>
            <a:r>
              <a:rPr lang="en-US" sz="2000" dirty="0"/>
              <a:t>, </a:t>
            </a:r>
            <a:r>
              <a:rPr lang="en-US" sz="2000" dirty="0" err="1"/>
              <a:t>sifatni</a:t>
            </a:r>
            <a:r>
              <a:rPr lang="en-US" sz="2000" dirty="0"/>
              <a:t> </a:t>
            </a:r>
            <a:r>
              <a:rPr lang="en-US" sz="2000" dirty="0" err="1"/>
              <a:t>ta'minlash</a:t>
            </a:r>
            <a:r>
              <a:rPr lang="en-US" sz="2000" dirty="0"/>
              <a:t> </a:t>
            </a:r>
            <a:r>
              <a:rPr lang="en-US" sz="2000" dirty="0" err="1"/>
              <a:t>jarayonlari</a:t>
            </a:r>
            <a:r>
              <a:rPr lang="en-US" sz="2000" dirty="0"/>
              <a:t> </a:t>
            </a:r>
            <a:r>
              <a:rPr lang="en-US" sz="2000" dirty="0" err="1"/>
              <a:t>natijalar</a:t>
            </a:r>
            <a:r>
              <a:rPr lang="en-US" sz="2000" dirty="0"/>
              <a:t> </a:t>
            </a:r>
            <a:r>
              <a:rPr lang="en-US" sz="2000" dirty="0" err="1"/>
              <a:t>uchun</a:t>
            </a:r>
            <a:r>
              <a:rPr lang="en-US" sz="2000" dirty="0"/>
              <a:t> </a:t>
            </a:r>
            <a:r>
              <a:rPr lang="en-US" sz="2000" dirty="0" err="1"/>
              <a:t>umumiy</a:t>
            </a:r>
            <a:r>
              <a:rPr lang="en-US" sz="2000" dirty="0"/>
              <a:t> </a:t>
            </a:r>
            <a:r>
              <a:rPr lang="en-US" sz="2000" dirty="0" err="1"/>
              <a:t>egalik</a:t>
            </a:r>
            <a:r>
              <a:rPr lang="en-US" sz="2000" dirty="0"/>
              <a:t>, </a:t>
            </a:r>
            <a:r>
              <a:rPr lang="en-US" sz="2000" dirty="0" err="1"/>
              <a:t>muloqot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birgalikdagi</a:t>
            </a:r>
            <a:r>
              <a:rPr lang="en-US" sz="2000" dirty="0"/>
              <a:t> </a:t>
            </a:r>
            <a:r>
              <a:rPr lang="en-US" sz="2000" dirty="0" err="1"/>
              <a:t>mas'uliyatni</a:t>
            </a:r>
            <a:r>
              <a:rPr lang="en-US" sz="2000" dirty="0"/>
              <a:t> </a:t>
            </a:r>
            <a:r>
              <a:rPr lang="en-US" sz="2000" dirty="0" err="1"/>
              <a:t>rag‘batlantiradi</a:t>
            </a:r>
            <a:r>
              <a:rPr lang="en-US" sz="2000" dirty="0"/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3442" y="1737866"/>
            <a:ext cx="456565" cy="4116704"/>
            <a:chOff x="3213442" y="1737866"/>
            <a:chExt cx="456565" cy="41167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3442" y="1737866"/>
              <a:ext cx="456476" cy="41162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69316" y="2194862"/>
              <a:ext cx="121920" cy="306705"/>
            </a:xfrm>
            <a:custGeom>
              <a:avLst/>
              <a:gdLst/>
              <a:ahLst/>
              <a:cxnLst/>
              <a:rect l="l" t="t" r="r" b="b"/>
              <a:pathLst>
                <a:path w="121920" h="306705">
                  <a:moveTo>
                    <a:pt x="121619" y="0"/>
                  </a:moveTo>
                  <a:lnTo>
                    <a:pt x="0" y="0"/>
                  </a:lnTo>
                  <a:lnTo>
                    <a:pt x="0" y="306301"/>
                  </a:lnTo>
                  <a:lnTo>
                    <a:pt x="121619" y="306301"/>
                  </a:lnTo>
                  <a:lnTo>
                    <a:pt x="1216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9316" y="2194862"/>
              <a:ext cx="121920" cy="306705"/>
            </a:xfrm>
            <a:custGeom>
              <a:avLst/>
              <a:gdLst/>
              <a:ahLst/>
              <a:cxnLst/>
              <a:rect l="l" t="t" r="r" b="b"/>
              <a:pathLst>
                <a:path w="121920" h="306705">
                  <a:moveTo>
                    <a:pt x="0" y="0"/>
                  </a:moveTo>
                  <a:lnTo>
                    <a:pt x="121620" y="0"/>
                  </a:lnTo>
                  <a:lnTo>
                    <a:pt x="121620" y="306301"/>
                  </a:lnTo>
                  <a:lnTo>
                    <a:pt x="0" y="30630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0518" y="1897340"/>
              <a:ext cx="306705" cy="121920"/>
            </a:xfrm>
            <a:custGeom>
              <a:avLst/>
              <a:gdLst/>
              <a:ahLst/>
              <a:cxnLst/>
              <a:rect l="l" t="t" r="r" b="b"/>
              <a:pathLst>
                <a:path w="306704" h="121919">
                  <a:moveTo>
                    <a:pt x="306301" y="0"/>
                  </a:moveTo>
                  <a:lnTo>
                    <a:pt x="0" y="0"/>
                  </a:lnTo>
                  <a:lnTo>
                    <a:pt x="0" y="121620"/>
                  </a:lnTo>
                  <a:lnTo>
                    <a:pt x="306301" y="121620"/>
                  </a:lnTo>
                  <a:lnTo>
                    <a:pt x="3063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0518" y="1897340"/>
              <a:ext cx="306705" cy="121920"/>
            </a:xfrm>
            <a:custGeom>
              <a:avLst/>
              <a:gdLst/>
              <a:ahLst/>
              <a:cxnLst/>
              <a:rect l="l" t="t" r="r" b="b"/>
              <a:pathLst>
                <a:path w="306704" h="121919">
                  <a:moveTo>
                    <a:pt x="306301" y="0"/>
                  </a:moveTo>
                  <a:lnTo>
                    <a:pt x="306301" y="121620"/>
                  </a:lnTo>
                  <a:lnTo>
                    <a:pt x="0" y="121620"/>
                  </a:lnTo>
                  <a:lnTo>
                    <a:pt x="0" y="0"/>
                  </a:lnTo>
                  <a:lnTo>
                    <a:pt x="306301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58937" y="363219"/>
            <a:ext cx="8874760" cy="119316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626485" marR="5080" indent="-3614420">
              <a:lnSpc>
                <a:spcPts val="4390"/>
              </a:lnSpc>
              <a:spcBef>
                <a:spcPts val="585"/>
              </a:spcBef>
            </a:pPr>
            <a:r>
              <a:rPr lang="en-US" spc="-75" dirty="0"/>
              <a:t>"</a:t>
            </a:r>
            <a:r>
              <a:rPr lang="en-US" spc="-75" dirty="0" err="1"/>
              <a:t>Sizningcha</a:t>
            </a:r>
            <a:r>
              <a:rPr lang="en-US" spc="-75" dirty="0"/>
              <a:t>, </a:t>
            </a:r>
            <a:r>
              <a:rPr lang="en-US" spc="-75" dirty="0" err="1"/>
              <a:t>bu</a:t>
            </a:r>
            <a:r>
              <a:rPr lang="en-US" spc="-75" dirty="0"/>
              <a:t> </a:t>
            </a:r>
            <a:r>
              <a:rPr lang="en-US" spc="-75" dirty="0" err="1"/>
              <a:t>ruchkalardan</a:t>
            </a:r>
            <a:r>
              <a:rPr lang="en-US" spc="-75" dirty="0"/>
              <a:t> </a:t>
            </a:r>
            <a:r>
              <a:rPr lang="en-US" spc="-75" dirty="0" err="1"/>
              <a:t>qaysi</a:t>
            </a:r>
            <a:r>
              <a:rPr lang="en-US" spc="-75" dirty="0"/>
              <a:t> </a:t>
            </a:r>
            <a:r>
              <a:rPr lang="en-US" spc="-75" dirty="0" err="1"/>
              <a:t>biri</a:t>
            </a:r>
            <a:r>
              <a:rPr lang="en-US" spc="-75" dirty="0"/>
              <a:t> </a:t>
            </a:r>
            <a:r>
              <a:rPr lang="en-US" spc="-75" dirty="0" err="1"/>
              <a:t>sifatliroq</a:t>
            </a:r>
            <a:r>
              <a:rPr lang="en-US" spc="-75" dirty="0"/>
              <a:t>?"</a:t>
            </a:r>
            <a:endParaRPr spc="-10" dirty="0"/>
          </a:p>
        </p:txBody>
      </p:sp>
      <p:grpSp>
        <p:nvGrpSpPr>
          <p:cNvPr id="9" name="object 9"/>
          <p:cNvGrpSpPr/>
          <p:nvPr/>
        </p:nvGrpSpPr>
        <p:grpSpPr>
          <a:xfrm>
            <a:off x="8610767" y="1640033"/>
            <a:ext cx="304800" cy="4161154"/>
            <a:chOff x="8610767" y="1640033"/>
            <a:chExt cx="304800" cy="4161154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767" y="1640033"/>
              <a:ext cx="304466" cy="416104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02190" y="4317866"/>
              <a:ext cx="121920" cy="306705"/>
            </a:xfrm>
            <a:custGeom>
              <a:avLst/>
              <a:gdLst/>
              <a:ahLst/>
              <a:cxnLst/>
              <a:rect l="l" t="t" r="r" b="b"/>
              <a:pathLst>
                <a:path w="121920" h="306704">
                  <a:moveTo>
                    <a:pt x="121620" y="0"/>
                  </a:moveTo>
                  <a:lnTo>
                    <a:pt x="0" y="0"/>
                  </a:lnTo>
                  <a:lnTo>
                    <a:pt x="0" y="306301"/>
                  </a:lnTo>
                  <a:lnTo>
                    <a:pt x="121620" y="306301"/>
                  </a:lnTo>
                  <a:lnTo>
                    <a:pt x="1216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02190" y="4317866"/>
              <a:ext cx="121920" cy="306705"/>
            </a:xfrm>
            <a:custGeom>
              <a:avLst/>
              <a:gdLst/>
              <a:ahLst/>
              <a:cxnLst/>
              <a:rect l="l" t="t" r="r" b="b"/>
              <a:pathLst>
                <a:path w="121920" h="306704">
                  <a:moveTo>
                    <a:pt x="0" y="0"/>
                  </a:moveTo>
                  <a:lnTo>
                    <a:pt x="121620" y="0"/>
                  </a:lnTo>
                  <a:lnTo>
                    <a:pt x="121620" y="306301"/>
                  </a:lnTo>
                  <a:lnTo>
                    <a:pt x="0" y="30630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14936" y="3830828"/>
            <a:ext cx="560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100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€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5101" y="3830828"/>
            <a:ext cx="626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0.50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€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6182" y="2723895"/>
            <a:ext cx="1016000" cy="10159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47808" y="2626360"/>
            <a:ext cx="1016000" cy="10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9236" y="1097787"/>
            <a:ext cx="2741930" cy="120353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-12700">
              <a:lnSpc>
                <a:spcPts val="4390"/>
              </a:lnSpc>
              <a:spcBef>
                <a:spcPts val="585"/>
              </a:spcBef>
            </a:pPr>
            <a:r>
              <a:rPr lang="en-US" spc="-10" dirty="0" err="1"/>
              <a:t>Uzluksiz</a:t>
            </a:r>
            <a:r>
              <a:rPr lang="en-US" spc="-10" dirty="0"/>
              <a:t> </a:t>
            </a:r>
            <a:r>
              <a:rPr lang="en-US" spc="-10" dirty="0" err="1"/>
              <a:t>rivojlanish</a:t>
            </a:r>
            <a:endParaRPr spc="-8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-2"/>
            <a:ext cx="6242685" cy="6858000"/>
            <a:chOff x="0" y="-2"/>
            <a:chExt cx="624268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3361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39184"/>
              <a:ext cx="124968" cy="2718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338" y="-2"/>
              <a:ext cx="6096000" cy="685800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617" y="3305555"/>
            <a:ext cx="432054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/>
              <a:t>Sifatni</a:t>
            </a:r>
            <a:r>
              <a:rPr lang="en-US" sz="2000" dirty="0"/>
              <a:t> </a:t>
            </a:r>
            <a:r>
              <a:rPr lang="en-US" sz="2000" dirty="0" err="1"/>
              <a:t>ta’minlash</a:t>
            </a:r>
            <a:r>
              <a:rPr lang="en-US" sz="2000" dirty="0"/>
              <a:t> </a:t>
            </a:r>
            <a:r>
              <a:rPr lang="en-US" sz="2000" dirty="0" err="1"/>
              <a:t>tizimlari</a:t>
            </a:r>
            <a:r>
              <a:rPr lang="en-US" sz="2000" dirty="0"/>
              <a:t> </a:t>
            </a:r>
            <a:r>
              <a:rPr lang="en-US" sz="2000" dirty="0" err="1"/>
              <a:t>doimiy</a:t>
            </a:r>
            <a:r>
              <a:rPr lang="en-US" sz="2000" dirty="0"/>
              <a:t> </a:t>
            </a:r>
            <a:r>
              <a:rPr lang="en-US" sz="2000" dirty="0" err="1"/>
              <a:t>takomillashtirishga</a:t>
            </a:r>
            <a:r>
              <a:rPr lang="en-US" sz="2000" dirty="0"/>
              <a:t> </a:t>
            </a:r>
            <a:r>
              <a:rPr lang="en-US" sz="2000" dirty="0" err="1"/>
              <a:t>sodiqlikni</a:t>
            </a:r>
            <a:r>
              <a:rPr lang="en-US" sz="2000" dirty="0"/>
              <a:t> </a:t>
            </a:r>
            <a:r>
              <a:rPr lang="en-US" sz="2000" dirty="0" err="1"/>
              <a:t>o‘z</a:t>
            </a:r>
            <a:r>
              <a:rPr lang="en-US" sz="2000" dirty="0"/>
              <a:t> </a:t>
            </a:r>
            <a:r>
              <a:rPr lang="en-US" sz="2000" dirty="0" err="1"/>
              <a:t>ichiga</a:t>
            </a:r>
            <a:r>
              <a:rPr lang="en-US" sz="2000" dirty="0"/>
              <a:t> </a:t>
            </a:r>
            <a:r>
              <a:rPr lang="en-US" sz="2000" dirty="0" err="1"/>
              <a:t>oladi</a:t>
            </a:r>
            <a:r>
              <a:rPr lang="en-US" sz="2000" dirty="0"/>
              <a:t>, </a:t>
            </a:r>
            <a:r>
              <a:rPr lang="en-US" sz="2000" dirty="0" err="1"/>
              <a:t>bu</a:t>
            </a:r>
            <a:r>
              <a:rPr lang="en-US" sz="2000" dirty="0"/>
              <a:t> </a:t>
            </a:r>
            <a:r>
              <a:rPr lang="en-US" sz="2000" dirty="0" err="1"/>
              <a:t>esa</a:t>
            </a:r>
            <a:r>
              <a:rPr lang="en-US" sz="2000" dirty="0"/>
              <a:t> </a:t>
            </a:r>
            <a:r>
              <a:rPr lang="en-US" sz="2000" dirty="0" err="1"/>
              <a:t>tanqidiy</a:t>
            </a:r>
            <a:r>
              <a:rPr lang="en-US" sz="2000" dirty="0"/>
              <a:t> </a:t>
            </a:r>
            <a:r>
              <a:rPr lang="en-US" sz="2000" dirty="0" err="1"/>
              <a:t>o‘z-o‘zini</a:t>
            </a:r>
            <a:r>
              <a:rPr lang="en-US" sz="2000" dirty="0"/>
              <a:t> </a:t>
            </a:r>
            <a:r>
              <a:rPr lang="en-US" sz="2000" dirty="0" err="1"/>
              <a:t>tahlil</a:t>
            </a:r>
            <a:r>
              <a:rPr lang="en-US" sz="2000" dirty="0"/>
              <a:t> </a:t>
            </a:r>
            <a:r>
              <a:rPr lang="en-US" sz="2000" dirty="0" err="1"/>
              <a:t>qilishni</a:t>
            </a:r>
            <a:r>
              <a:rPr lang="en-US" sz="2000" dirty="0"/>
              <a:t>, </a:t>
            </a:r>
            <a:r>
              <a:rPr lang="en-US" sz="2000" dirty="0" err="1"/>
              <a:t>o‘rganishga</a:t>
            </a:r>
            <a:r>
              <a:rPr lang="en-US" sz="2000" dirty="0"/>
              <a:t> </a:t>
            </a:r>
            <a:r>
              <a:rPr lang="en-US" sz="2000" dirty="0" err="1"/>
              <a:t>yo‘naltirilgan</a:t>
            </a:r>
            <a:r>
              <a:rPr lang="en-US" sz="2000" dirty="0"/>
              <a:t> </a:t>
            </a:r>
            <a:r>
              <a:rPr lang="en-US" sz="2000" dirty="0" err="1"/>
              <a:t>yondashuvlarni</a:t>
            </a:r>
            <a:r>
              <a:rPr lang="en-US" sz="2000" dirty="0"/>
              <a:t>, </a:t>
            </a:r>
            <a:r>
              <a:rPr lang="en-US" sz="2000" dirty="0" err="1"/>
              <a:t>fikr-mulohazalarga</a:t>
            </a:r>
            <a:r>
              <a:rPr lang="en-US" sz="2000" dirty="0"/>
              <a:t> </a:t>
            </a:r>
            <a:r>
              <a:rPr lang="en-US" sz="2000" dirty="0" err="1"/>
              <a:t>sezgirlikni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o‘zgaruvchan</a:t>
            </a:r>
            <a:r>
              <a:rPr lang="en-US" sz="2000" dirty="0"/>
              <a:t> </a:t>
            </a:r>
            <a:r>
              <a:rPr lang="en-US" sz="2000" dirty="0" err="1"/>
              <a:t>sharoitlarga</a:t>
            </a:r>
            <a:r>
              <a:rPr lang="en-US" sz="2000" dirty="0"/>
              <a:t> </a:t>
            </a:r>
            <a:r>
              <a:rPr lang="en-US" sz="2000" dirty="0" err="1"/>
              <a:t>moslashuvchanlikni</a:t>
            </a:r>
            <a:r>
              <a:rPr lang="en-US" sz="2000" dirty="0"/>
              <a:t> talab </a:t>
            </a:r>
            <a:r>
              <a:rPr lang="en-US" sz="2000" dirty="0" err="1"/>
              <a:t>etadi</a:t>
            </a:r>
            <a:r>
              <a:rPr lang="en-US" sz="2000" dirty="0"/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0026" y="1646427"/>
            <a:ext cx="27800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/>
              <a:t>Barqarorlik</a:t>
            </a:r>
            <a:endParaRPr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244590" cy="6858000"/>
            <a:chOff x="0" y="0"/>
            <a:chExt cx="624459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610" y="10"/>
              <a:ext cx="6095979" cy="68579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3361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139184"/>
              <a:ext cx="124968" cy="271881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617" y="2936747"/>
            <a:ext cx="4252595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/>
              <a:t>Zamonaviy</a:t>
            </a:r>
            <a:r>
              <a:rPr lang="en-US" sz="2000" dirty="0"/>
              <a:t> </a:t>
            </a:r>
            <a:r>
              <a:rPr lang="en-US" sz="2000" dirty="0" err="1"/>
              <a:t>talqinda</a:t>
            </a:r>
            <a:r>
              <a:rPr lang="en-US" sz="2000" dirty="0"/>
              <a:t> </a:t>
            </a:r>
            <a:r>
              <a:rPr lang="en-US" sz="2000" dirty="0" err="1"/>
              <a:t>sifatni</a:t>
            </a:r>
            <a:r>
              <a:rPr lang="en-US" sz="2000" dirty="0"/>
              <a:t> </a:t>
            </a:r>
            <a:r>
              <a:rPr lang="en-US" sz="2000" dirty="0" err="1"/>
              <a:t>ta’minlash</a:t>
            </a:r>
            <a:r>
              <a:rPr lang="en-US" sz="2000" dirty="0"/>
              <a:t> </a:t>
            </a:r>
            <a:r>
              <a:rPr lang="en-US" sz="2000" dirty="0" err="1"/>
              <a:t>tizimiga</a:t>
            </a:r>
            <a:r>
              <a:rPr lang="en-US" sz="2000" dirty="0"/>
              <a:t> </a:t>
            </a:r>
            <a:r>
              <a:rPr lang="en-US" sz="2000" dirty="0" err="1"/>
              <a:t>barqarorlik</a:t>
            </a:r>
            <a:r>
              <a:rPr lang="en-US" sz="2000" dirty="0"/>
              <a:t> </a:t>
            </a:r>
            <a:r>
              <a:rPr lang="en-US" sz="2000" dirty="0" err="1"/>
              <a:t>tushunchasi</a:t>
            </a:r>
            <a:r>
              <a:rPr lang="en-US" sz="2000" dirty="0"/>
              <a:t> </a:t>
            </a:r>
            <a:r>
              <a:rPr lang="en-US" sz="2000" dirty="0" err="1"/>
              <a:t>integratsiya</a:t>
            </a:r>
            <a:r>
              <a:rPr lang="en-US" sz="2000" dirty="0"/>
              <a:t> </a:t>
            </a:r>
            <a:r>
              <a:rPr lang="en-US" sz="2000" dirty="0" err="1"/>
              <a:t>qilinadi</a:t>
            </a:r>
            <a:r>
              <a:rPr lang="en-US" sz="2000" dirty="0"/>
              <a:t>, </a:t>
            </a:r>
            <a:r>
              <a:rPr lang="en-US" sz="2000" dirty="0" err="1"/>
              <a:t>bunda</a:t>
            </a:r>
            <a:r>
              <a:rPr lang="en-US" sz="2000" dirty="0"/>
              <a:t> </a:t>
            </a:r>
            <a:r>
              <a:rPr lang="en-US" sz="2000" dirty="0" err="1"/>
              <a:t>ekologik</a:t>
            </a:r>
            <a:r>
              <a:rPr lang="en-US" sz="2000" dirty="0"/>
              <a:t>, </a:t>
            </a:r>
            <a:r>
              <a:rPr lang="en-US" sz="2000" dirty="0" err="1"/>
              <a:t>ijtimoiy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iqtisodiy</a:t>
            </a:r>
            <a:r>
              <a:rPr lang="en-US" sz="2000" dirty="0"/>
              <a:t> </a:t>
            </a:r>
            <a:r>
              <a:rPr lang="en-US" sz="2000" dirty="0" err="1"/>
              <a:t>jihatlar</a:t>
            </a:r>
            <a:r>
              <a:rPr lang="en-US" sz="2000" dirty="0"/>
              <a:t> </a:t>
            </a:r>
            <a:r>
              <a:rPr lang="en-US" sz="2000" dirty="0" err="1"/>
              <a:t>hamda</a:t>
            </a:r>
            <a:r>
              <a:rPr lang="en-US" sz="2000" dirty="0"/>
              <a:t> </a:t>
            </a:r>
            <a:r>
              <a:rPr lang="en-US" sz="2000" dirty="0" err="1"/>
              <a:t>uzoq</a:t>
            </a:r>
            <a:r>
              <a:rPr lang="en-US" sz="2000" dirty="0"/>
              <a:t> </a:t>
            </a:r>
            <a:r>
              <a:rPr lang="en-US" sz="2000" dirty="0" err="1"/>
              <a:t>muddatli</a:t>
            </a:r>
            <a:r>
              <a:rPr lang="en-US" sz="2000" dirty="0"/>
              <a:t> </a:t>
            </a:r>
            <a:r>
              <a:rPr lang="en-US" sz="2000" dirty="0" err="1"/>
              <a:t>institutsional</a:t>
            </a:r>
            <a:r>
              <a:rPr lang="en-US" sz="2000" dirty="0"/>
              <a:t> </a:t>
            </a:r>
            <a:r>
              <a:rPr lang="en-US" sz="2000" dirty="0" err="1"/>
              <a:t>ta’sirlar</a:t>
            </a:r>
            <a:r>
              <a:rPr lang="en-US" sz="2000" dirty="0"/>
              <a:t>, </a:t>
            </a:r>
            <a:r>
              <a:rPr lang="en-US" sz="2000" dirty="0" err="1"/>
              <a:t>shu</a:t>
            </a:r>
            <a:r>
              <a:rPr lang="en-US" sz="2000" dirty="0"/>
              <a:t> </a:t>
            </a:r>
            <a:r>
              <a:rPr lang="en-US" sz="2000" dirty="0" err="1"/>
              <a:t>jumladan</a:t>
            </a:r>
            <a:r>
              <a:rPr lang="en-US" sz="2000" dirty="0"/>
              <a:t> </a:t>
            </a:r>
            <a:r>
              <a:rPr lang="en-US" sz="2000" dirty="0" err="1"/>
              <a:t>BMTning</a:t>
            </a:r>
            <a:r>
              <a:rPr lang="en-US" sz="2000" dirty="0"/>
              <a:t> </a:t>
            </a:r>
            <a:r>
              <a:rPr lang="en-US" sz="2000" dirty="0" err="1"/>
              <a:t>Barqaror</a:t>
            </a:r>
            <a:r>
              <a:rPr lang="en-US" sz="2000" dirty="0"/>
              <a:t> </a:t>
            </a:r>
            <a:r>
              <a:rPr lang="en-US" sz="2000" dirty="0" err="1"/>
              <a:t>Rivojlanish</a:t>
            </a:r>
            <a:r>
              <a:rPr lang="en-US" sz="2000" dirty="0"/>
              <a:t> </a:t>
            </a:r>
            <a:r>
              <a:rPr lang="en-US" sz="2000" dirty="0" err="1"/>
              <a:t>Maqsadlariga</a:t>
            </a:r>
            <a:r>
              <a:rPr lang="en-US" sz="2000" dirty="0"/>
              <a:t> (SDG) </a:t>
            </a:r>
            <a:r>
              <a:rPr lang="en-US" sz="2000" dirty="0" err="1"/>
              <a:t>muvofiqligi</a:t>
            </a:r>
            <a:r>
              <a:rPr lang="en-US" sz="2000" dirty="0"/>
              <a:t> </a:t>
            </a:r>
            <a:r>
              <a:rPr lang="en-US" sz="2000" dirty="0" err="1"/>
              <a:t>inobatga</a:t>
            </a:r>
            <a:r>
              <a:rPr lang="en-US" sz="2000" dirty="0"/>
              <a:t> </a:t>
            </a:r>
            <a:r>
              <a:rPr lang="en-US" sz="2000" dirty="0" err="1"/>
              <a:t>olinadi</a:t>
            </a:r>
            <a:r>
              <a:rPr lang="en-US" sz="2000" dirty="0"/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73326" rIns="0" bIns="0" rtlCol="0">
            <a:spAutoFit/>
          </a:bodyPr>
          <a:lstStyle/>
          <a:p>
            <a:pPr marL="3278504" marR="5080" indent="-2334895">
              <a:lnSpc>
                <a:spcPts val="5620"/>
              </a:lnSpc>
              <a:spcBef>
                <a:spcPts val="805"/>
              </a:spcBef>
            </a:pPr>
            <a:r>
              <a:rPr lang="en-US" sz="5200" spc="-30" dirty="0">
                <a:solidFill>
                  <a:srgbClr val="FFFFFF"/>
                </a:solidFill>
              </a:rPr>
              <a:t>"Sifat </a:t>
            </a:r>
            <a:r>
              <a:rPr lang="en-US" sz="5200" spc="-30" dirty="0" err="1">
                <a:solidFill>
                  <a:srgbClr val="FFFFFF"/>
                </a:solidFill>
              </a:rPr>
              <a:t>amaliyotlar</a:t>
            </a:r>
            <a:r>
              <a:rPr lang="en-US" sz="5200" spc="-30" dirty="0">
                <a:solidFill>
                  <a:srgbClr val="FFFFFF"/>
                </a:solidFill>
              </a:rPr>
              <a:t> </a:t>
            </a:r>
            <a:r>
              <a:rPr lang="en-US" sz="5200" spc="-30" dirty="0" err="1">
                <a:solidFill>
                  <a:srgbClr val="FFFFFF"/>
                </a:solidFill>
              </a:rPr>
              <a:t>ekotizimi</a:t>
            </a:r>
            <a:r>
              <a:rPr lang="en-US" sz="5200" spc="-30" dirty="0">
                <a:solidFill>
                  <a:srgbClr val="FFFFFF"/>
                </a:solidFill>
              </a:rPr>
              <a:t> </a:t>
            </a:r>
            <a:r>
              <a:rPr lang="en-US" sz="5200" spc="-30" dirty="0" err="1">
                <a:solidFill>
                  <a:srgbClr val="FFFFFF"/>
                </a:solidFill>
              </a:rPr>
              <a:t>sifatida</a:t>
            </a:r>
            <a:r>
              <a:rPr lang="en-US" sz="5200" spc="-30" dirty="0">
                <a:solidFill>
                  <a:srgbClr val="FFFFFF"/>
                </a:solidFill>
              </a:rPr>
              <a:t>"</a:t>
            </a:r>
            <a:endParaRPr lang="en-US" sz="5200" dirty="0"/>
          </a:p>
        </p:txBody>
      </p:sp>
      <p:sp>
        <p:nvSpPr>
          <p:cNvPr id="4" name="object 4"/>
          <p:cNvSpPr txBox="1"/>
          <p:nvPr/>
        </p:nvSpPr>
        <p:spPr>
          <a:xfrm>
            <a:off x="5460142" y="4129532"/>
            <a:ext cx="1271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chapter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2854325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“</a:t>
            </a:r>
            <a:r>
              <a:rPr lang="en-US" b="1" dirty="0" err="1"/>
              <a:t>Sifatlar”ning</a:t>
            </a:r>
            <a:r>
              <a:rPr lang="en-US" b="1" dirty="0"/>
              <a:t> </a:t>
            </a:r>
            <a:r>
              <a:rPr lang="en-US" b="1" dirty="0" err="1"/>
              <a:t>ta’rifi</a:t>
            </a:r>
            <a:r>
              <a:rPr lang="en-US" dirty="0"/>
              <a:t>.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028826" y="1524000"/>
            <a:ext cx="10356850" cy="15951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just">
              <a:lnSpc>
                <a:spcPts val="3000"/>
              </a:lnSpc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</a:rPr>
              <a:t>Sifat </a:t>
            </a:r>
            <a:r>
              <a:rPr lang="en-US" sz="2800" dirty="0" err="1">
                <a:solidFill>
                  <a:srgbClr val="FF0000"/>
                </a:solidFill>
              </a:rPr>
              <a:t>menejmenti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bu</a:t>
            </a:r>
            <a:r>
              <a:rPr lang="en-US" sz="2800" dirty="0"/>
              <a:t> </a:t>
            </a:r>
            <a:r>
              <a:rPr lang="en-US" sz="2800" dirty="0" err="1"/>
              <a:t>umumiy</a:t>
            </a:r>
            <a:r>
              <a:rPr lang="en-US" sz="2800" dirty="0"/>
              <a:t> </a:t>
            </a:r>
            <a:r>
              <a:rPr lang="en-US" sz="2800" dirty="0" err="1"/>
              <a:t>yondashuv</a:t>
            </a:r>
            <a:r>
              <a:rPr lang="en-US" sz="2800" dirty="0"/>
              <a:t> </a:t>
            </a:r>
            <a:r>
              <a:rPr lang="en-US" sz="2800" dirty="0" err="1"/>
              <a:t>bo‘lib</a:t>
            </a:r>
            <a:r>
              <a:rPr lang="en-US" sz="2800" dirty="0"/>
              <a:t>, u </a:t>
            </a:r>
            <a:r>
              <a:rPr lang="en-US" sz="2800" dirty="0" err="1">
                <a:solidFill>
                  <a:srgbClr val="FF0000"/>
                </a:solidFill>
              </a:rPr>
              <a:t>sifatni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ta’minlash</a:t>
            </a:r>
            <a:r>
              <a:rPr lang="en-US" sz="2800" dirty="0" err="1"/>
              <a:t>ni</a:t>
            </a:r>
            <a:r>
              <a:rPr lang="en-US" sz="2800" dirty="0"/>
              <a:t> (</a:t>
            </a:r>
            <a:r>
              <a:rPr lang="en-US" sz="2800" dirty="0" err="1"/>
              <a:t>oldini</a:t>
            </a:r>
            <a:r>
              <a:rPr lang="en-US" sz="2800" dirty="0"/>
              <a:t> </a:t>
            </a:r>
            <a:r>
              <a:rPr lang="en-US" sz="2800" dirty="0" err="1"/>
              <a:t>olishga</a:t>
            </a:r>
            <a:r>
              <a:rPr lang="en-US" sz="2800" dirty="0"/>
              <a:t> </a:t>
            </a:r>
            <a:r>
              <a:rPr lang="en-US" sz="2800" dirty="0" err="1"/>
              <a:t>qaratilgan</a:t>
            </a:r>
            <a:r>
              <a:rPr lang="en-US" sz="2800" dirty="0"/>
              <a:t>) </a:t>
            </a:r>
            <a:r>
              <a:rPr lang="en-US" sz="2800" dirty="0" err="1"/>
              <a:t>va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sifatni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o‘lchash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o‘z</a:t>
            </a:r>
            <a:r>
              <a:rPr lang="en-US" sz="2800" dirty="0"/>
              <a:t> </a:t>
            </a:r>
            <a:r>
              <a:rPr lang="en-US" sz="2800" dirty="0" err="1"/>
              <a:t>ichiga</a:t>
            </a:r>
            <a:r>
              <a:rPr lang="en-US" sz="2800" dirty="0"/>
              <a:t> </a:t>
            </a:r>
            <a:r>
              <a:rPr lang="en-US" sz="2800" dirty="0" err="1"/>
              <a:t>oladi</a:t>
            </a:r>
            <a:r>
              <a:rPr lang="en-US" sz="2800" dirty="0"/>
              <a:t>, </a:t>
            </a:r>
            <a:r>
              <a:rPr lang="en-US" sz="2800" dirty="0" err="1"/>
              <a:t>holbuki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sifatni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baholash</a:t>
            </a:r>
            <a:r>
              <a:rPr lang="en-US" sz="2800" dirty="0"/>
              <a:t> </a:t>
            </a:r>
            <a:r>
              <a:rPr lang="en-US" sz="2800" dirty="0" err="1"/>
              <a:t>esa</a:t>
            </a:r>
            <a:r>
              <a:rPr lang="en-US" sz="2800" dirty="0"/>
              <a:t> </a:t>
            </a:r>
            <a:r>
              <a:rPr lang="en-US" sz="2800" dirty="0" err="1"/>
              <a:t>umumiy</a:t>
            </a:r>
            <a:r>
              <a:rPr lang="en-US" sz="2800" dirty="0"/>
              <a:t> </a:t>
            </a:r>
            <a:r>
              <a:rPr lang="en-US" sz="2800" dirty="0" err="1"/>
              <a:t>sifatni</a:t>
            </a:r>
            <a:r>
              <a:rPr lang="en-US" sz="2800" dirty="0"/>
              <a:t> </a:t>
            </a:r>
            <a:r>
              <a:rPr lang="en-US" sz="2800" dirty="0" err="1"/>
              <a:t>talqin</a:t>
            </a:r>
            <a:r>
              <a:rPr lang="en-US" sz="2800" dirty="0"/>
              <a:t> </a:t>
            </a:r>
            <a:r>
              <a:rPr lang="en-US" sz="2800" dirty="0" err="1"/>
              <a:t>qilish</a:t>
            </a:r>
            <a:r>
              <a:rPr lang="en-US" sz="2800" dirty="0"/>
              <a:t> </a:t>
            </a:r>
            <a:r>
              <a:rPr lang="en-US" sz="2800" dirty="0" err="1"/>
              <a:t>va</a:t>
            </a:r>
            <a:r>
              <a:rPr lang="en-US" sz="2800" dirty="0"/>
              <a:t> </a:t>
            </a:r>
            <a:r>
              <a:rPr lang="en-US" sz="2800" dirty="0" err="1"/>
              <a:t>baholashga</a:t>
            </a:r>
            <a:r>
              <a:rPr lang="en-US" sz="2800" dirty="0"/>
              <a:t> </a:t>
            </a:r>
            <a:r>
              <a:rPr lang="en-US" sz="2800" dirty="0" err="1"/>
              <a:t>qaratilgan</a:t>
            </a:r>
            <a:r>
              <a:rPr lang="en-US" sz="2800" dirty="0"/>
              <a:t> </a:t>
            </a:r>
            <a:r>
              <a:rPr lang="en-US" sz="2800" dirty="0" err="1"/>
              <a:t>bo‘ladi</a:t>
            </a:r>
            <a:r>
              <a:rPr lang="en-US" sz="2800" dirty="0"/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8456" y="4266432"/>
            <a:ext cx="2407920" cy="1415131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lang="en-US" sz="1600" b="1" spc="55" dirty="0">
                <a:solidFill>
                  <a:srgbClr val="FF0000"/>
                </a:solidFill>
                <a:latin typeface="Calibri"/>
                <a:cs typeface="Calibri"/>
              </a:rPr>
              <a:t>Sifat </a:t>
            </a:r>
            <a:r>
              <a:rPr lang="en-US" sz="1600" b="1" spc="55" dirty="0" err="1">
                <a:solidFill>
                  <a:srgbClr val="FF0000"/>
                </a:solidFill>
                <a:latin typeface="Calibri"/>
                <a:cs typeface="Calibri"/>
              </a:rPr>
              <a:t>menejmenti</a:t>
            </a:r>
            <a:endParaRPr lang="en-US" sz="1600" b="1" spc="55" dirty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lang="en-US" sz="1600" dirty="0" err="1">
                <a:latin typeface="Calibri"/>
                <a:cs typeface="Calibri"/>
              </a:rPr>
              <a:t>Tashkilotda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sifatni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rejalashtirish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nazorat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qilish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ta'minlash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yaxshilashga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qaratilgan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faoliyatlar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tizimi</a:t>
            </a:r>
            <a:r>
              <a:rPr lang="en-US" sz="160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46721" y="4266432"/>
            <a:ext cx="2407920" cy="1661352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lang="en-US" sz="1600" b="1" spc="55" dirty="0" err="1">
                <a:solidFill>
                  <a:srgbClr val="FF0000"/>
                </a:solidFill>
                <a:latin typeface="Calibri"/>
                <a:cs typeface="Calibri"/>
              </a:rPr>
              <a:t>Sifatni</a:t>
            </a:r>
            <a:r>
              <a:rPr lang="en-US" sz="1600" b="1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b="1" spc="55" dirty="0" err="1">
                <a:solidFill>
                  <a:srgbClr val="FF0000"/>
                </a:solidFill>
                <a:latin typeface="Calibri"/>
                <a:cs typeface="Calibri"/>
              </a:rPr>
              <a:t>ta’minlash</a:t>
            </a:r>
            <a:endParaRPr lang="en-US" sz="1600" b="1" spc="55" dirty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Mahsulotlar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yoki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xizmatlarning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sifat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standartlariga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mos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kelishini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ta’minlovchi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oldini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oluvchi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jarayonlar</a:t>
            </a:r>
            <a:r>
              <a:rPr lang="en-US" sz="1600" dirty="0">
                <a:latin typeface="Calibri"/>
                <a:cs typeface="Calibri"/>
              </a:rPr>
              <a:t>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94986" y="4266432"/>
            <a:ext cx="2407920" cy="1538242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lang="en-US" sz="1600" b="1" spc="55" dirty="0" err="1">
                <a:solidFill>
                  <a:srgbClr val="FF0000"/>
                </a:solidFill>
                <a:latin typeface="Calibri"/>
                <a:cs typeface="Calibri"/>
              </a:rPr>
              <a:t>Sifatni</a:t>
            </a:r>
            <a:r>
              <a:rPr lang="en-US" sz="1600" b="1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b="1" spc="55" dirty="0" err="1">
                <a:solidFill>
                  <a:srgbClr val="FF0000"/>
                </a:solidFill>
                <a:latin typeface="Calibri"/>
                <a:cs typeface="Calibri"/>
              </a:rPr>
              <a:t>o’lchash</a:t>
            </a:r>
            <a:endParaRPr sz="1600" dirty="0">
              <a:latin typeface="Calibri"/>
              <a:cs typeface="Calibri"/>
            </a:endParaRPr>
          </a:p>
          <a:p>
            <a:pPr marL="70485" marR="62865" indent="-635" algn="ctr">
              <a:lnSpc>
                <a:spcPct val="90000"/>
              </a:lnSpc>
              <a:spcBef>
                <a:spcPts val="670"/>
              </a:spcBef>
            </a:pP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Oldindan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belgilangan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mezonlarga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asoslanib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sifatni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o‘lchash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uchun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ma’lumotlarni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yig‘ish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va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tahlil</a:t>
            </a:r>
            <a:r>
              <a:rPr lang="en-US" sz="1600" spc="55" dirty="0">
                <a:latin typeface="Calibri"/>
                <a:cs typeface="Calibri"/>
              </a:rPr>
              <a:t> </a:t>
            </a:r>
            <a:r>
              <a:rPr lang="en-US" sz="1600" spc="55" dirty="0" err="1">
                <a:latin typeface="Calibri"/>
                <a:cs typeface="Calibri"/>
              </a:rPr>
              <a:t>qilish</a:t>
            </a:r>
            <a:r>
              <a:rPr lang="en-US" sz="1600" spc="5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43249" y="4266432"/>
            <a:ext cx="2407920" cy="1095043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lang="en-US" sz="1600" b="1" spc="55" dirty="0" err="1">
                <a:solidFill>
                  <a:srgbClr val="FF0000"/>
                </a:solidFill>
                <a:latin typeface="Calibri"/>
                <a:cs typeface="Calibri"/>
              </a:rPr>
              <a:t>Sifatni</a:t>
            </a:r>
            <a:r>
              <a:rPr lang="en-US" sz="1600" b="1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b="1" spc="55" dirty="0" err="1">
                <a:solidFill>
                  <a:srgbClr val="FF0000"/>
                </a:solidFill>
                <a:latin typeface="Calibri"/>
                <a:cs typeface="Calibri"/>
              </a:rPr>
              <a:t>baholash</a:t>
            </a:r>
            <a:endParaRPr sz="1600" dirty="0">
              <a:latin typeface="Calibri"/>
              <a:cs typeface="Calibri"/>
            </a:endParaRPr>
          </a:p>
          <a:p>
            <a:pPr marL="69215" marR="62230" algn="ctr">
              <a:lnSpc>
                <a:spcPct val="90000"/>
              </a:lnSpc>
              <a:spcBef>
                <a:spcPts val="670"/>
              </a:spcBef>
            </a:pP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Sifatni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sifat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miqdoriy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mezonlarga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asoslanib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talqin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qilish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baholash</a:t>
            </a:r>
            <a:r>
              <a:rPr lang="en-US" sz="160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2088514">
              <a:lnSpc>
                <a:spcPct val="100000"/>
              </a:lnSpc>
              <a:spcBef>
                <a:spcPts val="100"/>
              </a:spcBef>
            </a:pPr>
            <a:r>
              <a:rPr lang="en-US" spc="-20" dirty="0"/>
              <a:t>Sifat </a:t>
            </a:r>
            <a:r>
              <a:rPr lang="en-US" spc="-20" dirty="0" err="1"/>
              <a:t>tizimining</a:t>
            </a:r>
            <a:r>
              <a:rPr lang="en-US" spc="-20" dirty="0"/>
              <a:t> </a:t>
            </a:r>
            <a:r>
              <a:rPr lang="en-US" spc="-20" dirty="0" err="1"/>
              <a:t>tuzilmasi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3255" y="1933371"/>
            <a:ext cx="7656310" cy="45690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8892" y="2189988"/>
            <a:ext cx="2419350" cy="1971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65" dirty="0">
                <a:solidFill>
                  <a:srgbClr val="FF0000"/>
                </a:solidFill>
                <a:latin typeface="Calibri"/>
                <a:cs typeface="Calibri"/>
              </a:rPr>
              <a:t>Sifat </a:t>
            </a:r>
            <a:r>
              <a:rPr lang="en-US" sz="2000" b="1" spc="65" dirty="0" err="1">
                <a:solidFill>
                  <a:srgbClr val="FF0000"/>
                </a:solidFill>
                <a:latin typeface="Calibri"/>
                <a:cs typeface="Calibri"/>
              </a:rPr>
              <a:t>menejmenti</a:t>
            </a:r>
            <a:endParaRPr sz="2000" dirty="0">
              <a:latin typeface="Calibri"/>
              <a:cs typeface="Calibri"/>
            </a:endParaRPr>
          </a:p>
          <a:p>
            <a:pPr marL="50165" marR="41910" indent="103505">
              <a:lnSpc>
                <a:spcPct val="294000"/>
              </a:lnSpc>
              <a:spcBef>
                <a:spcPts val="45"/>
              </a:spcBef>
            </a:pPr>
            <a:r>
              <a:rPr lang="en-US" sz="2000" b="1" spc="65" dirty="0" err="1">
                <a:solidFill>
                  <a:srgbClr val="FF0000"/>
                </a:solidFill>
                <a:latin typeface="Calibri"/>
                <a:cs typeface="Calibri"/>
              </a:rPr>
              <a:t>Sifatni</a:t>
            </a:r>
            <a:r>
              <a:rPr lang="en-US" sz="2000" b="1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65" dirty="0" err="1">
                <a:solidFill>
                  <a:srgbClr val="FF0000"/>
                </a:solidFill>
                <a:latin typeface="Calibri"/>
                <a:cs typeface="Calibri"/>
              </a:rPr>
              <a:t>ta’minlash</a:t>
            </a:r>
            <a:r>
              <a:rPr sz="2000" b="1" spc="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65" dirty="0" err="1">
                <a:solidFill>
                  <a:srgbClr val="FF0000"/>
                </a:solidFill>
                <a:latin typeface="Calibri"/>
                <a:cs typeface="Calibri"/>
              </a:rPr>
              <a:t>Sifatni</a:t>
            </a:r>
            <a:r>
              <a:rPr lang="en-US" sz="2000" b="1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65" dirty="0" err="1">
                <a:solidFill>
                  <a:srgbClr val="FF0000"/>
                </a:solidFill>
                <a:latin typeface="Calibri"/>
                <a:cs typeface="Calibri"/>
              </a:rPr>
              <a:t>o’lchash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5587" y="5326379"/>
            <a:ext cx="2133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65" dirty="0" err="1">
                <a:solidFill>
                  <a:srgbClr val="FF0000"/>
                </a:solidFill>
                <a:latin typeface="Calibri"/>
                <a:cs typeface="Calibri"/>
              </a:rPr>
              <a:t>Sifatni</a:t>
            </a:r>
            <a:r>
              <a:rPr lang="en-US" sz="2000" b="1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65" dirty="0" err="1">
                <a:solidFill>
                  <a:srgbClr val="FF0000"/>
                </a:solidFill>
                <a:latin typeface="Calibri"/>
                <a:cs typeface="Calibri"/>
              </a:rPr>
              <a:t>baholash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63219"/>
            <a:ext cx="11125200" cy="843821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lang="en-US" sz="3600" spc="-30" dirty="0" err="1"/>
              <a:t>Sifatni</a:t>
            </a:r>
            <a:r>
              <a:rPr lang="en-US" sz="3600" spc="-30" dirty="0"/>
              <a:t> </a:t>
            </a:r>
            <a:r>
              <a:rPr lang="en-US" sz="3600" spc="-30" dirty="0" err="1"/>
              <a:t>ta’minlash</a:t>
            </a:r>
            <a:r>
              <a:rPr lang="en-US" sz="3600" spc="-30" dirty="0"/>
              <a:t> </a:t>
            </a:r>
            <a:r>
              <a:rPr lang="en-US" sz="3600" spc="-30" dirty="0" err="1"/>
              <a:t>tizimini</a:t>
            </a:r>
            <a:r>
              <a:rPr lang="en-US" sz="3600" spc="-30" dirty="0"/>
              <a:t> </a:t>
            </a:r>
            <a:r>
              <a:rPr lang="en-US" sz="3600" spc="-30" dirty="0" err="1"/>
              <a:t>belgilashda</a:t>
            </a:r>
            <a:r>
              <a:rPr lang="en-US" sz="3600" spc="-30" dirty="0"/>
              <a:t> </a:t>
            </a:r>
            <a:r>
              <a:rPr lang="en-US" sz="3600" spc="-30" dirty="0" err="1"/>
              <a:t>boshqaruvning</a:t>
            </a:r>
            <a:r>
              <a:rPr lang="en-US" sz="3600" spc="-30" dirty="0"/>
              <a:t> </a:t>
            </a:r>
            <a:r>
              <a:rPr lang="en-US" sz="3600" spc="-30" dirty="0" err="1"/>
              <a:t>roli</a:t>
            </a:r>
            <a:r>
              <a:rPr lang="en-US" sz="3600" spc="-30" dirty="0"/>
              <a:t>.</a:t>
            </a:r>
            <a:endParaRPr sz="36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865312"/>
            <a:ext cx="3286125" cy="218111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64135" marR="958850" lvl="1">
              <a:lnSpc>
                <a:spcPts val="1900"/>
              </a:lnSpc>
              <a:spcBef>
                <a:spcPts val="400"/>
              </a:spcBef>
            </a:pPr>
            <a:r>
              <a:rPr lang="en-US" sz="1700" b="1" spc="60" dirty="0" err="1">
                <a:solidFill>
                  <a:srgbClr val="FF0000"/>
                </a:solidFill>
                <a:latin typeface="Calibri"/>
                <a:cs typeface="Calibri"/>
              </a:rPr>
              <a:t>Strategik</a:t>
            </a:r>
            <a:r>
              <a:rPr lang="en-US" sz="17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60" dirty="0" err="1">
                <a:solidFill>
                  <a:srgbClr val="FF0000"/>
                </a:solidFill>
                <a:latin typeface="Calibri"/>
                <a:cs typeface="Calibri"/>
              </a:rPr>
              <a:t>asosni</a:t>
            </a:r>
            <a:r>
              <a:rPr lang="en-US" sz="17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60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7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60" dirty="0" err="1">
                <a:solidFill>
                  <a:srgbClr val="FF0000"/>
                </a:solidFill>
                <a:latin typeface="Calibri"/>
                <a:cs typeface="Calibri"/>
              </a:rPr>
              <a:t>rejani</a:t>
            </a:r>
            <a:r>
              <a:rPr lang="en-US" sz="17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60" dirty="0" err="1">
                <a:solidFill>
                  <a:srgbClr val="FF0000"/>
                </a:solidFill>
                <a:latin typeface="Calibri"/>
                <a:cs typeface="Calibri"/>
              </a:rPr>
              <a:t>belgilash</a:t>
            </a:r>
            <a:endParaRPr sz="1700" dirty="0">
              <a:latin typeface="Calibri"/>
              <a:cs typeface="Calibri"/>
            </a:endParaRPr>
          </a:p>
          <a:p>
            <a:pPr marL="178435" marR="144145" indent="-114300">
              <a:lnSpc>
                <a:spcPct val="93100"/>
              </a:lnSpc>
              <a:spcBef>
                <a:spcPts val="605"/>
              </a:spcBef>
              <a:buChar char="•"/>
              <a:tabLst>
                <a:tab pos="178435" algn="l"/>
              </a:tabLst>
            </a:pPr>
            <a:r>
              <a:rPr lang="en-US" sz="1300" spc="50" dirty="0" err="1">
                <a:latin typeface="Calibri"/>
                <a:cs typeface="Calibri"/>
              </a:rPr>
              <a:t>Institutning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sifat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siyosatini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shakllantiradi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va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uni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milliy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hamda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xalqaro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akkreditatsiya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standartlariga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moslashtiradi</a:t>
            </a:r>
            <a:r>
              <a:rPr lang="en-US" sz="1300" spc="50" dirty="0">
                <a:latin typeface="Calibri"/>
                <a:cs typeface="Calibri"/>
              </a:rPr>
              <a:t>.</a:t>
            </a:r>
          </a:p>
          <a:p>
            <a:pPr marL="178435" marR="144145" indent="-114300">
              <a:lnSpc>
                <a:spcPct val="93100"/>
              </a:lnSpc>
              <a:spcBef>
                <a:spcPts val="605"/>
              </a:spcBef>
              <a:buChar char="•"/>
              <a:tabLst>
                <a:tab pos="178435" algn="l"/>
              </a:tabLst>
            </a:pPr>
            <a:r>
              <a:rPr lang="en-US" sz="1300" spc="50" dirty="0">
                <a:latin typeface="Calibri"/>
                <a:cs typeface="Calibri"/>
              </a:rPr>
              <a:t>Uzoq </a:t>
            </a:r>
            <a:r>
              <a:rPr lang="en-US" sz="1300" spc="50" dirty="0" err="1">
                <a:latin typeface="Calibri"/>
                <a:cs typeface="Calibri"/>
              </a:rPr>
              <a:t>muddatli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sifat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maqsadlarini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belgilaydi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va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ularni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universitetning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umumiy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strategik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rejasiga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integratsiya</a:t>
            </a:r>
            <a:r>
              <a:rPr lang="en-US" sz="1300" spc="50" dirty="0">
                <a:latin typeface="Calibri"/>
                <a:cs typeface="Calibri"/>
              </a:rPr>
              <a:t> </a:t>
            </a:r>
            <a:r>
              <a:rPr lang="en-US" sz="1300" spc="50" dirty="0" err="1">
                <a:latin typeface="Calibri"/>
                <a:cs typeface="Calibri"/>
              </a:rPr>
              <a:t>qiladi</a:t>
            </a:r>
            <a:r>
              <a:rPr lang="en-US" sz="1300" spc="50" dirty="0">
                <a:latin typeface="Calibri"/>
                <a:cs typeface="Calibri"/>
              </a:rPr>
              <a:t>.</a:t>
            </a:r>
            <a:endParaRPr lang="en-US" sz="13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2937" y="1865312"/>
            <a:ext cx="3286125" cy="203902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64769" marR="769620">
              <a:lnSpc>
                <a:spcPts val="1900"/>
              </a:lnSpc>
              <a:spcBef>
                <a:spcPts val="400"/>
              </a:spcBef>
            </a:pPr>
            <a:r>
              <a:rPr lang="en-US" sz="1700" b="1" spc="90" dirty="0" err="1">
                <a:solidFill>
                  <a:srgbClr val="FF0000"/>
                </a:solidFill>
                <a:latin typeface="Calibri"/>
                <a:cs typeface="Calibri"/>
              </a:rPr>
              <a:t>Siyosatlar</a:t>
            </a:r>
            <a:r>
              <a:rPr lang="en-US" sz="170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0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70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0" dirty="0" err="1">
                <a:solidFill>
                  <a:srgbClr val="FF0000"/>
                </a:solidFill>
                <a:latin typeface="Calibri"/>
                <a:cs typeface="Calibri"/>
              </a:rPr>
              <a:t>standartlarni</a:t>
            </a:r>
            <a:r>
              <a:rPr lang="en-US" sz="170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0" dirty="0" err="1">
                <a:solidFill>
                  <a:srgbClr val="FF0000"/>
                </a:solidFill>
                <a:latin typeface="Calibri"/>
                <a:cs typeface="Calibri"/>
              </a:rPr>
              <a:t>belgilash</a:t>
            </a:r>
            <a:endParaRPr lang="en-US" sz="1700" dirty="0">
              <a:latin typeface="Calibri"/>
              <a:cs typeface="Calibri"/>
            </a:endParaRPr>
          </a:p>
          <a:p>
            <a:pPr marL="179070" marR="346710" indent="-114300">
              <a:lnSpc>
                <a:spcPts val="1510"/>
              </a:lnSpc>
              <a:spcBef>
                <a:spcPts val="590"/>
              </a:spcBef>
              <a:buChar char="•"/>
              <a:tabLst>
                <a:tab pos="179070" algn="l"/>
              </a:tabLst>
            </a:pPr>
            <a:r>
              <a:rPr lang="en-US" sz="1300" spc="20" dirty="0" err="1">
                <a:latin typeface="Calibri"/>
                <a:cs typeface="Calibri"/>
              </a:rPr>
              <a:t>Sifatni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ta'minlash</a:t>
            </a:r>
            <a:r>
              <a:rPr lang="en-US" sz="1300" spc="20" dirty="0">
                <a:latin typeface="Calibri"/>
                <a:cs typeface="Calibri"/>
              </a:rPr>
              <a:t> (QA) </a:t>
            </a:r>
            <a:r>
              <a:rPr lang="en-US" sz="1300" spc="20" dirty="0" err="1">
                <a:latin typeface="Calibri"/>
                <a:cs typeface="Calibri"/>
              </a:rPr>
              <a:t>bo‘yicha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nizomlar</a:t>
            </a:r>
            <a:r>
              <a:rPr lang="en-US" sz="1300" spc="20" dirty="0">
                <a:latin typeface="Calibri"/>
                <a:cs typeface="Calibri"/>
              </a:rPr>
              <a:t>, </a:t>
            </a:r>
            <a:r>
              <a:rPr lang="en-US" sz="1300" spc="20" dirty="0" err="1">
                <a:latin typeface="Calibri"/>
                <a:cs typeface="Calibri"/>
              </a:rPr>
              <a:t>ko‘rsatmalar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va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me’yoriy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asoslarni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ishlab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chiqadi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va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ularni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amaliyotga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joriy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etadi</a:t>
            </a:r>
            <a:r>
              <a:rPr lang="en-US" sz="1300" spc="20" dirty="0">
                <a:latin typeface="Calibri"/>
                <a:cs typeface="Calibri"/>
              </a:rPr>
              <a:t>.</a:t>
            </a:r>
          </a:p>
          <a:p>
            <a:pPr marL="179070" marR="346710" indent="-114300">
              <a:lnSpc>
                <a:spcPts val="1510"/>
              </a:lnSpc>
              <a:spcBef>
                <a:spcPts val="590"/>
              </a:spcBef>
              <a:buChar char="•"/>
              <a:tabLst>
                <a:tab pos="179070" algn="l"/>
              </a:tabLst>
            </a:pPr>
            <a:r>
              <a:rPr lang="en-US" sz="1300" spc="20" dirty="0" err="1">
                <a:latin typeface="Calibri"/>
                <a:cs typeface="Calibri"/>
              </a:rPr>
              <a:t>Tashqi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akkreditatsiya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organlari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va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nazorat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qiluvchi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agentliklar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talablariga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muvofiqlikni</a:t>
            </a:r>
            <a:r>
              <a:rPr lang="en-US" sz="1300" spc="20" dirty="0">
                <a:latin typeface="Calibri"/>
                <a:cs typeface="Calibri"/>
              </a:rPr>
              <a:t> </a:t>
            </a:r>
            <a:r>
              <a:rPr lang="en-US" sz="1300" spc="20" dirty="0" err="1">
                <a:latin typeface="Calibri"/>
                <a:cs typeface="Calibri"/>
              </a:rPr>
              <a:t>ta'minlaydi</a:t>
            </a:r>
            <a:r>
              <a:rPr lang="en-US" sz="1300" spc="20" dirty="0">
                <a:latin typeface="Calibri"/>
                <a:cs typeface="Calibri"/>
              </a:rPr>
              <a:t>.</a:t>
            </a:r>
            <a:endParaRPr lang="en-US" sz="1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67675" y="1865312"/>
            <a:ext cx="3286125" cy="1935402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220"/>
              </a:spcBef>
            </a:pPr>
            <a:r>
              <a:rPr lang="en-US" sz="1700" b="1" spc="70" dirty="0" err="1">
                <a:solidFill>
                  <a:srgbClr val="FF0000"/>
                </a:solidFill>
                <a:latin typeface="Calibri"/>
                <a:cs typeface="Calibri"/>
              </a:rPr>
              <a:t>Hisobdorlik</a:t>
            </a:r>
            <a:r>
              <a:rPr lang="en-US" sz="1700" b="1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70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700" b="1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70" dirty="0" err="1">
                <a:solidFill>
                  <a:srgbClr val="FF0000"/>
                </a:solidFill>
                <a:latin typeface="Calibri"/>
                <a:cs typeface="Calibri"/>
              </a:rPr>
              <a:t>nazorat</a:t>
            </a:r>
            <a:endParaRPr sz="1700" dirty="0">
              <a:latin typeface="Calibri"/>
              <a:cs typeface="Calibri"/>
            </a:endParaRPr>
          </a:p>
          <a:p>
            <a:pPr marL="179070" marR="262890" indent="-12065">
              <a:lnSpc>
                <a:spcPct val="90000"/>
              </a:lnSpc>
              <a:spcBef>
                <a:spcPts val="795"/>
              </a:spcBef>
              <a:buSzPct val="92307"/>
              <a:buChar char="•"/>
              <a:tabLst>
                <a:tab pos="255904" algn="l"/>
              </a:tabLst>
            </a:pPr>
            <a:r>
              <a:rPr sz="1300" spc="55" dirty="0">
                <a:latin typeface="Calibri"/>
                <a:cs typeface="Calibri"/>
              </a:rPr>
              <a:t>	</a:t>
            </a:r>
            <a:r>
              <a:rPr lang="en-US" sz="1300" spc="55" dirty="0" err="1">
                <a:latin typeface="Calibri"/>
                <a:cs typeface="Calibri"/>
              </a:rPr>
              <a:t>Sifatni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ta’minlash</a:t>
            </a:r>
            <a:r>
              <a:rPr lang="en-US" sz="1300" spc="55" dirty="0">
                <a:latin typeface="Calibri"/>
                <a:cs typeface="Calibri"/>
              </a:rPr>
              <a:t> (QA) </a:t>
            </a:r>
            <a:r>
              <a:rPr lang="en-US" sz="1300" spc="55" dirty="0" err="1">
                <a:latin typeface="Calibri"/>
                <a:cs typeface="Calibri"/>
              </a:rPr>
              <a:t>bo‘yicha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turli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darajalarda</a:t>
            </a:r>
            <a:r>
              <a:rPr lang="en-US" sz="1300" spc="55" dirty="0">
                <a:latin typeface="Calibri"/>
                <a:cs typeface="Calibri"/>
              </a:rPr>
              <a:t> (</a:t>
            </a:r>
            <a:r>
              <a:rPr lang="en-US" sz="1300" spc="55" dirty="0" err="1">
                <a:latin typeface="Calibri"/>
                <a:cs typeface="Calibri"/>
              </a:rPr>
              <a:t>masalan</a:t>
            </a:r>
            <a:r>
              <a:rPr lang="en-US" sz="1300" spc="55" dirty="0">
                <a:latin typeface="Calibri"/>
                <a:cs typeface="Calibri"/>
              </a:rPr>
              <a:t>, </a:t>
            </a:r>
            <a:r>
              <a:rPr lang="en-US" sz="1300" spc="55" dirty="0" err="1">
                <a:latin typeface="Calibri"/>
                <a:cs typeface="Calibri"/>
              </a:rPr>
              <a:t>fakultetlar</a:t>
            </a:r>
            <a:r>
              <a:rPr lang="en-US" sz="1300" spc="55" dirty="0">
                <a:latin typeface="Calibri"/>
                <a:cs typeface="Calibri"/>
              </a:rPr>
              <a:t>, </a:t>
            </a:r>
            <a:r>
              <a:rPr lang="en-US" sz="1300" spc="55" dirty="0" err="1">
                <a:latin typeface="Calibri"/>
                <a:cs typeface="Calibri"/>
              </a:rPr>
              <a:t>kafedralar</a:t>
            </a:r>
            <a:r>
              <a:rPr lang="en-US" sz="1300" spc="55" dirty="0">
                <a:latin typeface="Calibri"/>
                <a:cs typeface="Calibri"/>
              </a:rPr>
              <a:t>, </a:t>
            </a:r>
            <a:r>
              <a:rPr lang="en-US" sz="1300" spc="55" dirty="0" err="1">
                <a:latin typeface="Calibri"/>
                <a:cs typeface="Calibri"/>
              </a:rPr>
              <a:t>ma’muriy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bo‘limlar</a:t>
            </a:r>
            <a:r>
              <a:rPr lang="en-US" sz="1300" spc="55" dirty="0">
                <a:latin typeface="Calibri"/>
                <a:cs typeface="Calibri"/>
              </a:rPr>
              <a:t>) </a:t>
            </a:r>
            <a:r>
              <a:rPr lang="en-US" sz="1300" spc="55" dirty="0" err="1">
                <a:latin typeface="Calibri"/>
                <a:cs typeface="Calibri"/>
              </a:rPr>
              <a:t>aniq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rol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va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mas’uliyatlarni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belgilaydi</a:t>
            </a:r>
            <a:r>
              <a:rPr lang="en-US" sz="1300" spc="55" dirty="0">
                <a:latin typeface="Calibri"/>
                <a:cs typeface="Calibri"/>
              </a:rPr>
              <a:t>.</a:t>
            </a:r>
          </a:p>
          <a:p>
            <a:pPr marL="179070" marR="262890" indent="-12065">
              <a:lnSpc>
                <a:spcPct val="90000"/>
              </a:lnSpc>
              <a:spcBef>
                <a:spcPts val="795"/>
              </a:spcBef>
              <a:buSzPct val="92307"/>
              <a:buChar char="•"/>
              <a:tabLst>
                <a:tab pos="255904" algn="l"/>
              </a:tabLst>
            </a:pPr>
            <a:r>
              <a:rPr lang="en-US" sz="1300" spc="55" dirty="0" err="1">
                <a:latin typeface="Calibri"/>
                <a:cs typeface="Calibri"/>
              </a:rPr>
              <a:t>Akademik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sifat</a:t>
            </a:r>
            <a:r>
              <a:rPr lang="en-US" sz="1300" spc="55" dirty="0">
                <a:latin typeface="Calibri"/>
                <a:cs typeface="Calibri"/>
              </a:rPr>
              <a:t>, </a:t>
            </a:r>
            <a:r>
              <a:rPr lang="en-US" sz="1300" spc="55" dirty="0" err="1">
                <a:latin typeface="Calibri"/>
                <a:cs typeface="Calibri"/>
              </a:rPr>
              <a:t>talaba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yutuqlari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va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institut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samaradorligiga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oid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asosiy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samaradorlik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ko‘rsatkichlarini</a:t>
            </a:r>
            <a:r>
              <a:rPr lang="en-US" sz="1300" spc="55" dirty="0">
                <a:latin typeface="Calibri"/>
                <a:cs typeface="Calibri"/>
              </a:rPr>
              <a:t> (KPI) monitoring </a:t>
            </a:r>
            <a:r>
              <a:rPr lang="en-US" sz="1300" spc="55" dirty="0" err="1">
                <a:latin typeface="Calibri"/>
                <a:cs typeface="Calibri"/>
              </a:rPr>
              <a:t>qiladi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va</a:t>
            </a:r>
            <a:r>
              <a:rPr lang="en-US" sz="1300" spc="55" dirty="0">
                <a:latin typeface="Calibri"/>
                <a:cs typeface="Calibri"/>
              </a:rPr>
              <a:t> </a:t>
            </a:r>
            <a:r>
              <a:rPr lang="en-US" sz="1300" spc="55" dirty="0" err="1">
                <a:latin typeface="Calibri"/>
                <a:cs typeface="Calibri"/>
              </a:rPr>
              <a:t>baholaydi</a:t>
            </a:r>
            <a:r>
              <a:rPr lang="en-US" sz="1300" spc="55" dirty="0">
                <a:latin typeface="Calibri"/>
                <a:cs typeface="Calibri"/>
              </a:rPr>
              <a:t>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200" y="4165600"/>
            <a:ext cx="3286125" cy="1992469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64135" marR="343535">
              <a:lnSpc>
                <a:spcPts val="1900"/>
              </a:lnSpc>
              <a:spcBef>
                <a:spcPts val="380"/>
              </a:spcBef>
            </a:pPr>
            <a:r>
              <a:rPr lang="en-US" sz="1700" b="1" spc="75" dirty="0" err="1">
                <a:solidFill>
                  <a:srgbClr val="FF0000"/>
                </a:solidFill>
                <a:latin typeface="Calibri"/>
                <a:cs typeface="Calibri"/>
              </a:rPr>
              <a:t>Manfaatdor</a:t>
            </a:r>
            <a:r>
              <a:rPr lang="en-US" sz="170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75" dirty="0" err="1">
                <a:solidFill>
                  <a:srgbClr val="FF0000"/>
                </a:solidFill>
                <a:latin typeface="Calibri"/>
                <a:cs typeface="Calibri"/>
              </a:rPr>
              <a:t>tomonlarni</a:t>
            </a:r>
            <a:r>
              <a:rPr lang="en-US" sz="170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75" dirty="0" err="1">
                <a:solidFill>
                  <a:srgbClr val="FF0000"/>
                </a:solidFill>
                <a:latin typeface="Calibri"/>
                <a:cs typeface="Calibri"/>
              </a:rPr>
              <a:t>jalb</a:t>
            </a:r>
            <a:r>
              <a:rPr lang="en-US" sz="170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75" dirty="0" err="1">
                <a:solidFill>
                  <a:srgbClr val="FF0000"/>
                </a:solidFill>
                <a:latin typeface="Calibri"/>
                <a:cs typeface="Calibri"/>
              </a:rPr>
              <a:t>etish</a:t>
            </a:r>
            <a:r>
              <a:rPr lang="en-US" sz="170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75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70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75" dirty="0" err="1">
                <a:solidFill>
                  <a:srgbClr val="FF0000"/>
                </a:solidFill>
                <a:latin typeface="Calibri"/>
                <a:cs typeface="Calibri"/>
              </a:rPr>
              <a:t>shaffoflik</a:t>
            </a:r>
            <a:endParaRPr sz="1700" dirty="0">
              <a:latin typeface="Calibri"/>
              <a:cs typeface="Calibri"/>
            </a:endParaRPr>
          </a:p>
          <a:p>
            <a:pPr marL="178435" marR="94615" indent="-12065">
              <a:lnSpc>
                <a:spcPct val="93100"/>
              </a:lnSpc>
              <a:spcBef>
                <a:spcPts val="635"/>
              </a:spcBef>
              <a:buSzPct val="92307"/>
              <a:buChar char="•"/>
              <a:tabLst>
                <a:tab pos="255270" algn="l"/>
              </a:tabLst>
            </a:pPr>
            <a:r>
              <a:rPr sz="1300" spc="10" dirty="0">
                <a:latin typeface="Calibri"/>
                <a:cs typeface="Calibri"/>
              </a:rPr>
              <a:t>	</a:t>
            </a:r>
            <a:r>
              <a:rPr lang="en-US" sz="1300" spc="10" dirty="0">
                <a:latin typeface="Calibri"/>
                <a:cs typeface="Calibri"/>
              </a:rPr>
              <a:t>Sifat </a:t>
            </a:r>
            <a:r>
              <a:rPr lang="en-US" sz="1300" spc="10" dirty="0" err="1">
                <a:latin typeface="Calibri"/>
                <a:cs typeface="Calibri"/>
              </a:rPr>
              <a:t>masalalari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va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qaror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qabul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qilish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jarayonlariga</a:t>
            </a:r>
            <a:r>
              <a:rPr lang="en-US" sz="1300" spc="10" dirty="0">
                <a:latin typeface="Calibri"/>
                <a:cs typeface="Calibri"/>
              </a:rPr>
              <a:t> professor-</a:t>
            </a:r>
            <a:r>
              <a:rPr lang="en-US" sz="1300" spc="10" dirty="0" err="1">
                <a:latin typeface="Calibri"/>
                <a:cs typeface="Calibri"/>
              </a:rPr>
              <a:t>o‘qituvchilar</a:t>
            </a:r>
            <a:r>
              <a:rPr lang="en-US" sz="1300" spc="10" dirty="0">
                <a:latin typeface="Calibri"/>
                <a:cs typeface="Calibri"/>
              </a:rPr>
              <a:t>, </a:t>
            </a:r>
            <a:r>
              <a:rPr lang="en-US" sz="1300" spc="10" dirty="0" err="1">
                <a:latin typeface="Calibri"/>
                <a:cs typeface="Calibri"/>
              </a:rPr>
              <a:t>talabalar</a:t>
            </a:r>
            <a:r>
              <a:rPr lang="en-US" sz="1300" spc="10" dirty="0">
                <a:latin typeface="Calibri"/>
                <a:cs typeface="Calibri"/>
              </a:rPr>
              <a:t>, </a:t>
            </a:r>
            <a:r>
              <a:rPr lang="en-US" sz="1300" spc="10" dirty="0" err="1">
                <a:latin typeface="Calibri"/>
                <a:cs typeface="Calibri"/>
              </a:rPr>
              <a:t>ish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beruvchilar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hamda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tashqi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mutaxassislarni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jalb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qiladi</a:t>
            </a:r>
            <a:r>
              <a:rPr lang="en-US" sz="1300" spc="10" dirty="0">
                <a:latin typeface="Calibri"/>
                <a:cs typeface="Calibri"/>
              </a:rPr>
              <a:t>.</a:t>
            </a:r>
          </a:p>
          <a:p>
            <a:pPr marL="178435" marR="94615" indent="-12065">
              <a:lnSpc>
                <a:spcPct val="93100"/>
              </a:lnSpc>
              <a:spcBef>
                <a:spcPts val="635"/>
              </a:spcBef>
              <a:buSzPct val="92307"/>
              <a:buChar char="•"/>
              <a:tabLst>
                <a:tab pos="255270" algn="l"/>
              </a:tabLst>
            </a:pPr>
            <a:r>
              <a:rPr lang="en-US" sz="1300" spc="10" dirty="0">
                <a:latin typeface="Calibri"/>
                <a:cs typeface="Calibri"/>
              </a:rPr>
              <a:t>Sifat </a:t>
            </a:r>
            <a:r>
              <a:rPr lang="en-US" sz="1300" spc="10" dirty="0" err="1">
                <a:latin typeface="Calibri"/>
                <a:cs typeface="Calibri"/>
              </a:rPr>
              <a:t>bo‘yicha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hisobotlarni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e’lon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qilish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va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uzluksiz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takomillashtirish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madaniyatini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rivojlantirish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orqali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shaffoflikni</a:t>
            </a:r>
            <a:r>
              <a:rPr lang="en-US" sz="1300" spc="10" dirty="0">
                <a:latin typeface="Calibri"/>
                <a:cs typeface="Calibri"/>
              </a:rPr>
              <a:t> </a:t>
            </a:r>
            <a:r>
              <a:rPr lang="en-US" sz="1300" spc="10" dirty="0" err="1">
                <a:latin typeface="Calibri"/>
                <a:cs typeface="Calibri"/>
              </a:rPr>
              <a:t>ta’minlaydi</a:t>
            </a:r>
            <a:r>
              <a:rPr lang="en-US" sz="1300" spc="10" dirty="0">
                <a:latin typeface="Calibri"/>
                <a:cs typeface="Calibri"/>
              </a:rPr>
              <a:t>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2937" y="4165600"/>
            <a:ext cx="3286125" cy="210294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64769" marR="818515">
              <a:lnSpc>
                <a:spcPts val="1900"/>
              </a:lnSpc>
              <a:spcBef>
                <a:spcPts val="380"/>
              </a:spcBef>
            </a:pPr>
            <a:r>
              <a:rPr lang="en-US" sz="1700" b="1" spc="100" dirty="0" err="1">
                <a:solidFill>
                  <a:srgbClr val="FF0000"/>
                </a:solidFill>
                <a:latin typeface="Calibri"/>
                <a:cs typeface="Calibri"/>
              </a:rPr>
              <a:t>Resurslarni</a:t>
            </a:r>
            <a:r>
              <a:rPr lang="en-US" sz="1700" b="1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100" dirty="0" err="1">
                <a:solidFill>
                  <a:srgbClr val="FF0000"/>
                </a:solidFill>
                <a:latin typeface="Calibri"/>
                <a:cs typeface="Calibri"/>
              </a:rPr>
              <a:t>taqsimlash</a:t>
            </a:r>
            <a:r>
              <a:rPr lang="en-US" sz="1700" b="1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100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700" b="1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100" dirty="0" err="1">
                <a:solidFill>
                  <a:srgbClr val="FF0000"/>
                </a:solidFill>
                <a:latin typeface="Calibri"/>
                <a:cs typeface="Calibri"/>
              </a:rPr>
              <a:t>salohiyatni</a:t>
            </a:r>
            <a:r>
              <a:rPr lang="en-US" sz="1700" b="1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100" dirty="0" err="1">
                <a:solidFill>
                  <a:srgbClr val="FF0000"/>
                </a:solidFill>
                <a:latin typeface="Calibri"/>
                <a:cs typeface="Calibri"/>
              </a:rPr>
              <a:t>oshirish</a:t>
            </a:r>
            <a:endParaRPr sz="1700" dirty="0">
              <a:latin typeface="Calibri"/>
              <a:cs typeface="Calibri"/>
            </a:endParaRPr>
          </a:p>
          <a:p>
            <a:pPr marL="179070" marR="98425" indent="-12700">
              <a:lnSpc>
                <a:spcPct val="92100"/>
              </a:lnSpc>
              <a:spcBef>
                <a:spcPts val="655"/>
              </a:spcBef>
              <a:buSzPct val="92857"/>
              <a:buChar char="•"/>
              <a:tabLst>
                <a:tab pos="261620" algn="l"/>
              </a:tabLst>
            </a:pPr>
            <a:r>
              <a:rPr lang="en-US" sz="1400" spc="20" dirty="0" err="1">
                <a:latin typeface="Calibri"/>
                <a:cs typeface="Calibri"/>
              </a:rPr>
              <a:t>Sifatni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ta’minlash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tashabbuslarini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qo‘llab-quvvatlash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uchun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zarur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bo‘lgan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moliyaviy</a:t>
            </a:r>
            <a:r>
              <a:rPr lang="en-US" sz="1400" spc="20" dirty="0">
                <a:latin typeface="Calibri"/>
                <a:cs typeface="Calibri"/>
              </a:rPr>
              <a:t>, </a:t>
            </a:r>
            <a:r>
              <a:rPr lang="en-US" sz="1400" spc="20" dirty="0" err="1">
                <a:latin typeface="Calibri"/>
                <a:cs typeface="Calibri"/>
              </a:rPr>
              <a:t>insoniy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va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texnologik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resurslarni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taqdim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etadi</a:t>
            </a:r>
            <a:r>
              <a:rPr lang="en-US" sz="1400" spc="20" dirty="0">
                <a:latin typeface="Calibri"/>
                <a:cs typeface="Calibri"/>
              </a:rPr>
              <a:t>.</a:t>
            </a:r>
          </a:p>
          <a:p>
            <a:pPr marL="179070" marR="98425" indent="-12700">
              <a:lnSpc>
                <a:spcPct val="92100"/>
              </a:lnSpc>
              <a:spcBef>
                <a:spcPts val="655"/>
              </a:spcBef>
              <a:buSzPct val="92857"/>
              <a:buChar char="•"/>
              <a:tabLst>
                <a:tab pos="261620" algn="l"/>
              </a:tabLst>
            </a:pPr>
            <a:r>
              <a:rPr lang="en-US" sz="1400" spc="20" dirty="0" err="1">
                <a:latin typeface="Calibri"/>
                <a:cs typeface="Calibri"/>
              </a:rPr>
              <a:t>Fakultetlar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salohiyatini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rivojlantirish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dasturlari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va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sifat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menejmenti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bo‘yicha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treninglarni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ilgari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suradi</a:t>
            </a:r>
            <a:r>
              <a:rPr lang="en-US" sz="1400" spc="2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67675" y="4165600"/>
            <a:ext cx="3819525" cy="210294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64769" marR="702945">
              <a:lnSpc>
                <a:spcPts val="1900"/>
              </a:lnSpc>
              <a:spcBef>
                <a:spcPts val="380"/>
              </a:spcBef>
            </a:pPr>
            <a:r>
              <a:rPr lang="en-US" sz="1700" b="1" spc="95" dirty="0" err="1">
                <a:solidFill>
                  <a:srgbClr val="FF0000"/>
                </a:solidFill>
                <a:latin typeface="Calibri"/>
                <a:cs typeface="Calibri"/>
              </a:rPr>
              <a:t>Qaror</a:t>
            </a:r>
            <a:r>
              <a:rPr lang="en-US" sz="1700" b="1" spc="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5" dirty="0" err="1">
                <a:solidFill>
                  <a:srgbClr val="FF0000"/>
                </a:solidFill>
                <a:latin typeface="Calibri"/>
                <a:cs typeface="Calibri"/>
              </a:rPr>
              <a:t>qabul</a:t>
            </a:r>
            <a:r>
              <a:rPr lang="en-US" sz="1700" b="1" spc="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5" dirty="0" err="1">
                <a:solidFill>
                  <a:srgbClr val="FF0000"/>
                </a:solidFill>
                <a:latin typeface="Calibri"/>
                <a:cs typeface="Calibri"/>
              </a:rPr>
              <a:t>qilish</a:t>
            </a:r>
            <a:r>
              <a:rPr lang="en-US" sz="1700" b="1" spc="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5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700" b="1" spc="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5" dirty="0" err="1">
                <a:solidFill>
                  <a:srgbClr val="FF0000"/>
                </a:solidFill>
                <a:latin typeface="Calibri"/>
                <a:cs typeface="Calibri"/>
              </a:rPr>
              <a:t>uzluksiz</a:t>
            </a:r>
            <a:r>
              <a:rPr lang="en-US" sz="1700" b="1" spc="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700" b="1" spc="95" dirty="0" err="1">
                <a:solidFill>
                  <a:srgbClr val="FF0000"/>
                </a:solidFill>
                <a:latin typeface="Calibri"/>
                <a:cs typeface="Calibri"/>
              </a:rPr>
              <a:t>takomillashtirish</a:t>
            </a:r>
            <a:endParaRPr lang="en-US" sz="1700" dirty="0">
              <a:latin typeface="Calibri"/>
              <a:cs typeface="Calibri"/>
            </a:endParaRPr>
          </a:p>
          <a:p>
            <a:pPr marL="179070" marR="215265" indent="-12700">
              <a:lnSpc>
                <a:spcPct val="92100"/>
              </a:lnSpc>
              <a:spcBef>
                <a:spcPts val="655"/>
              </a:spcBef>
              <a:buSzPct val="92857"/>
              <a:buChar char="•"/>
              <a:tabLst>
                <a:tab pos="261620" algn="l"/>
              </a:tabLst>
            </a:pPr>
            <a:r>
              <a:rPr lang="en-US" sz="1400" spc="80" dirty="0">
                <a:latin typeface="Calibri"/>
                <a:cs typeface="Calibri"/>
              </a:rPr>
              <a:t>	</a:t>
            </a:r>
            <a:r>
              <a:rPr lang="en-US" sz="1400" spc="80" dirty="0" err="1">
                <a:latin typeface="Calibri"/>
                <a:cs typeface="Calibri"/>
              </a:rPr>
              <a:t>O‘qitish</a:t>
            </a:r>
            <a:r>
              <a:rPr lang="en-US" sz="1400" spc="80" dirty="0">
                <a:latin typeface="Calibri"/>
                <a:cs typeface="Calibri"/>
              </a:rPr>
              <a:t>, </a:t>
            </a:r>
            <a:r>
              <a:rPr lang="en-US" sz="1400" spc="80" dirty="0" err="1">
                <a:latin typeface="Calibri"/>
                <a:cs typeface="Calibri"/>
              </a:rPr>
              <a:t>ilmiy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tadqiqotlar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va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ma’muriy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sifatni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oshirish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uchun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ma’lumotlarga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asoslangan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qaror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qabul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qilishni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qo‘llaydi</a:t>
            </a:r>
            <a:r>
              <a:rPr lang="en-US" sz="1400" spc="80" dirty="0">
                <a:latin typeface="Calibri"/>
                <a:cs typeface="Calibri"/>
              </a:rPr>
              <a:t>.</a:t>
            </a:r>
          </a:p>
          <a:p>
            <a:pPr marL="179070" marR="215265" indent="-12700">
              <a:lnSpc>
                <a:spcPct val="92100"/>
              </a:lnSpc>
              <a:spcBef>
                <a:spcPts val="655"/>
              </a:spcBef>
              <a:buSzPct val="92857"/>
              <a:buChar char="•"/>
              <a:tabLst>
                <a:tab pos="261620" algn="l"/>
              </a:tabLst>
            </a:pPr>
            <a:r>
              <a:rPr lang="en-US" sz="1400" spc="80" dirty="0" err="1">
                <a:latin typeface="Calibri"/>
                <a:cs typeface="Calibri"/>
              </a:rPr>
              <a:t>Sifatni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ta’minlash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siyosati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va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jarayonlarini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doimiy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ravishda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takomillashtirish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uchun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fikr-mulohaza</a:t>
            </a:r>
            <a:r>
              <a:rPr lang="en-US" sz="1400" spc="80" dirty="0">
                <a:latin typeface="Calibri"/>
                <a:cs typeface="Calibri"/>
              </a:rPr>
              <a:t> (feedback) </a:t>
            </a:r>
            <a:r>
              <a:rPr lang="en-US" sz="1400" spc="80" dirty="0" err="1">
                <a:latin typeface="Calibri"/>
                <a:cs typeface="Calibri"/>
              </a:rPr>
              <a:t>mexanizmlarini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joriy</a:t>
            </a:r>
            <a:r>
              <a:rPr lang="en-US" sz="1400" spc="80" dirty="0">
                <a:latin typeface="Calibri"/>
                <a:cs typeface="Calibri"/>
              </a:rPr>
              <a:t> </a:t>
            </a:r>
            <a:r>
              <a:rPr lang="en-US" sz="1400" spc="80" dirty="0" err="1">
                <a:latin typeface="Calibri"/>
                <a:cs typeface="Calibri"/>
              </a:rPr>
              <a:t>etadi</a:t>
            </a:r>
            <a:r>
              <a:rPr lang="en-US" sz="1400" spc="8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125349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"The paradigm mission-strategy-vision"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164122" y="1664685"/>
            <a:ext cx="1850389" cy="1325880"/>
          </a:xfrm>
          <a:custGeom>
            <a:avLst/>
            <a:gdLst/>
            <a:ahLst/>
            <a:cxnLst/>
            <a:rect l="l" t="t" r="r" b="b"/>
            <a:pathLst>
              <a:path w="1850389" h="1325880">
                <a:moveTo>
                  <a:pt x="0" y="220931"/>
                </a:moveTo>
                <a:lnTo>
                  <a:pt x="4488" y="176406"/>
                </a:lnTo>
                <a:lnTo>
                  <a:pt x="17361" y="134935"/>
                </a:lnTo>
                <a:lnTo>
                  <a:pt x="37731" y="97406"/>
                </a:lnTo>
                <a:lnTo>
                  <a:pt x="64709" y="64709"/>
                </a:lnTo>
                <a:lnTo>
                  <a:pt x="97406" y="37731"/>
                </a:lnTo>
                <a:lnTo>
                  <a:pt x="134934" y="17361"/>
                </a:lnTo>
                <a:lnTo>
                  <a:pt x="176406" y="4488"/>
                </a:lnTo>
                <a:lnTo>
                  <a:pt x="220931" y="0"/>
                </a:lnTo>
                <a:lnTo>
                  <a:pt x="1629116" y="0"/>
                </a:lnTo>
                <a:lnTo>
                  <a:pt x="1673641" y="4488"/>
                </a:lnTo>
                <a:lnTo>
                  <a:pt x="1715112" y="17361"/>
                </a:lnTo>
                <a:lnTo>
                  <a:pt x="1752641" y="37731"/>
                </a:lnTo>
                <a:lnTo>
                  <a:pt x="1785338" y="64709"/>
                </a:lnTo>
                <a:lnTo>
                  <a:pt x="1812316" y="97406"/>
                </a:lnTo>
                <a:lnTo>
                  <a:pt x="1832686" y="134935"/>
                </a:lnTo>
                <a:lnTo>
                  <a:pt x="1845559" y="176406"/>
                </a:lnTo>
                <a:lnTo>
                  <a:pt x="1850048" y="220931"/>
                </a:lnTo>
                <a:lnTo>
                  <a:pt x="1850048" y="1104632"/>
                </a:lnTo>
                <a:lnTo>
                  <a:pt x="1845559" y="1149157"/>
                </a:lnTo>
                <a:lnTo>
                  <a:pt x="1832686" y="1190628"/>
                </a:lnTo>
                <a:lnTo>
                  <a:pt x="1812316" y="1228157"/>
                </a:lnTo>
                <a:lnTo>
                  <a:pt x="1785338" y="1260854"/>
                </a:lnTo>
                <a:lnTo>
                  <a:pt x="1752641" y="1287832"/>
                </a:lnTo>
                <a:lnTo>
                  <a:pt x="1715112" y="1308202"/>
                </a:lnTo>
                <a:lnTo>
                  <a:pt x="1673641" y="1321075"/>
                </a:lnTo>
                <a:lnTo>
                  <a:pt x="1629116" y="1325564"/>
                </a:lnTo>
                <a:lnTo>
                  <a:pt x="220931" y="1325564"/>
                </a:lnTo>
                <a:lnTo>
                  <a:pt x="176406" y="1321075"/>
                </a:lnTo>
                <a:lnTo>
                  <a:pt x="134934" y="1308202"/>
                </a:lnTo>
                <a:lnTo>
                  <a:pt x="97406" y="1287832"/>
                </a:lnTo>
                <a:lnTo>
                  <a:pt x="64709" y="1260854"/>
                </a:lnTo>
                <a:lnTo>
                  <a:pt x="37731" y="1228157"/>
                </a:lnTo>
                <a:lnTo>
                  <a:pt x="17361" y="1190628"/>
                </a:lnTo>
                <a:lnTo>
                  <a:pt x="4488" y="1149157"/>
                </a:lnTo>
                <a:lnTo>
                  <a:pt x="0" y="1104632"/>
                </a:lnTo>
                <a:lnTo>
                  <a:pt x="0" y="220931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7253" y="2125979"/>
            <a:ext cx="873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Calibri"/>
                <a:cs typeface="Calibri"/>
              </a:rPr>
              <a:t>Mission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87426" y="1664685"/>
            <a:ext cx="1850389" cy="1325880"/>
          </a:xfrm>
          <a:custGeom>
            <a:avLst/>
            <a:gdLst/>
            <a:ahLst/>
            <a:cxnLst/>
            <a:rect l="l" t="t" r="r" b="b"/>
            <a:pathLst>
              <a:path w="1850389" h="1325880">
                <a:moveTo>
                  <a:pt x="0" y="0"/>
                </a:moveTo>
                <a:lnTo>
                  <a:pt x="1480039" y="0"/>
                </a:lnTo>
                <a:lnTo>
                  <a:pt x="1850048" y="662783"/>
                </a:lnTo>
                <a:lnTo>
                  <a:pt x="1480039" y="1325564"/>
                </a:lnTo>
                <a:lnTo>
                  <a:pt x="0" y="1325564"/>
                </a:lnTo>
                <a:lnTo>
                  <a:pt x="370010" y="66278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94511" y="1757793"/>
            <a:ext cx="384721" cy="1141730"/>
          </a:xfrm>
          <a:prstGeom prst="rect">
            <a:avLst/>
          </a:prstGeom>
        </p:spPr>
        <p:txBody>
          <a:bodyPr vert="vert270" wrap="square" lIns="0" tIns="27305" rIns="0" bIns="0" rtlCol="0">
            <a:spAutoFit/>
          </a:bodyPr>
          <a:lstStyle/>
          <a:p>
            <a:pPr marL="299085" marR="5080" indent="-287020" algn="ctr">
              <a:lnSpc>
                <a:spcPts val="1500"/>
              </a:lnSpc>
              <a:spcBef>
                <a:spcPts val="215"/>
              </a:spcBef>
            </a:pPr>
            <a:r>
              <a:rPr lang="en-US" sz="1400" spc="-10" dirty="0" err="1">
                <a:latin typeface="Calibri"/>
                <a:cs typeface="Calibri"/>
              </a:rPr>
              <a:t>Tashkiliy</a:t>
            </a:r>
            <a:r>
              <a:rPr lang="en-US" sz="1400" spc="-10" dirty="0">
                <a:latin typeface="Calibri"/>
                <a:cs typeface="Calibri"/>
              </a:rPr>
              <a:t> </a:t>
            </a:r>
            <a:r>
              <a:rPr lang="en-US" sz="1400" spc="-10" dirty="0" err="1">
                <a:latin typeface="Calibri"/>
                <a:cs typeface="Calibri"/>
              </a:rPr>
              <a:t>madaniyat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00064" y="1664685"/>
            <a:ext cx="1850389" cy="1325880"/>
          </a:xfrm>
          <a:custGeom>
            <a:avLst/>
            <a:gdLst/>
            <a:ahLst/>
            <a:cxnLst/>
            <a:rect l="l" t="t" r="r" b="b"/>
            <a:pathLst>
              <a:path w="1850389" h="1325880">
                <a:moveTo>
                  <a:pt x="0" y="0"/>
                </a:moveTo>
                <a:lnTo>
                  <a:pt x="1480039" y="0"/>
                </a:lnTo>
                <a:lnTo>
                  <a:pt x="1850048" y="662783"/>
                </a:lnTo>
                <a:lnTo>
                  <a:pt x="1480039" y="1325564"/>
                </a:lnTo>
                <a:lnTo>
                  <a:pt x="0" y="1325564"/>
                </a:lnTo>
                <a:lnTo>
                  <a:pt x="370010" y="66278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03162" y="1800536"/>
            <a:ext cx="215444" cy="1056005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z="1400" dirty="0">
                <a:latin typeface="Calibri"/>
                <a:cs typeface="Calibri"/>
              </a:rPr>
              <a:t>QA </a:t>
            </a:r>
            <a:r>
              <a:rPr lang="en-US" sz="1400" dirty="0" err="1">
                <a:latin typeface="Calibri"/>
                <a:cs typeface="Calibri"/>
              </a:rPr>
              <a:t>tamoyillari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2701" y="1664685"/>
            <a:ext cx="1850389" cy="1325880"/>
          </a:xfrm>
          <a:custGeom>
            <a:avLst/>
            <a:gdLst/>
            <a:ahLst/>
            <a:cxnLst/>
            <a:rect l="l" t="t" r="r" b="b"/>
            <a:pathLst>
              <a:path w="1850390" h="1325880">
                <a:moveTo>
                  <a:pt x="0" y="0"/>
                </a:moveTo>
                <a:lnTo>
                  <a:pt x="1480039" y="0"/>
                </a:lnTo>
                <a:lnTo>
                  <a:pt x="1850048" y="662783"/>
                </a:lnTo>
                <a:lnTo>
                  <a:pt x="1480039" y="1325564"/>
                </a:lnTo>
                <a:lnTo>
                  <a:pt x="0" y="1325564"/>
                </a:lnTo>
                <a:lnTo>
                  <a:pt x="370010" y="66278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15803" y="1879921"/>
            <a:ext cx="430887" cy="897890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z="1400" dirty="0">
                <a:latin typeface="Calibri"/>
                <a:cs typeface="Calibri"/>
              </a:rPr>
              <a:t>QA </a:t>
            </a:r>
            <a:r>
              <a:rPr lang="en-US" sz="1400" dirty="0" err="1">
                <a:latin typeface="Calibri"/>
                <a:cs typeface="Calibri"/>
              </a:rPr>
              <a:t>siyosatlari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25341" y="1664685"/>
            <a:ext cx="1850389" cy="1325880"/>
          </a:xfrm>
          <a:custGeom>
            <a:avLst/>
            <a:gdLst/>
            <a:ahLst/>
            <a:cxnLst/>
            <a:rect l="l" t="t" r="r" b="b"/>
            <a:pathLst>
              <a:path w="1850390" h="1325880">
                <a:moveTo>
                  <a:pt x="0" y="0"/>
                </a:moveTo>
                <a:lnTo>
                  <a:pt x="1480039" y="0"/>
                </a:lnTo>
                <a:lnTo>
                  <a:pt x="1850048" y="662783"/>
                </a:lnTo>
                <a:lnTo>
                  <a:pt x="1480039" y="1325564"/>
                </a:lnTo>
                <a:lnTo>
                  <a:pt x="0" y="1325564"/>
                </a:lnTo>
                <a:lnTo>
                  <a:pt x="370010" y="66278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28436" y="1904505"/>
            <a:ext cx="215444" cy="845819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z="1400" spc="-10" dirty="0" err="1">
                <a:latin typeface="Calibri"/>
                <a:cs typeface="Calibri"/>
              </a:rPr>
              <a:t>Vazifalar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154381" y="1664685"/>
            <a:ext cx="1850389" cy="1325880"/>
          </a:xfrm>
          <a:custGeom>
            <a:avLst/>
            <a:gdLst/>
            <a:ahLst/>
            <a:cxnLst/>
            <a:rect l="l" t="t" r="r" b="b"/>
            <a:pathLst>
              <a:path w="1850390" h="1325880">
                <a:moveTo>
                  <a:pt x="0" y="220931"/>
                </a:moveTo>
                <a:lnTo>
                  <a:pt x="4488" y="176406"/>
                </a:lnTo>
                <a:lnTo>
                  <a:pt x="17361" y="134935"/>
                </a:lnTo>
                <a:lnTo>
                  <a:pt x="37731" y="97406"/>
                </a:lnTo>
                <a:lnTo>
                  <a:pt x="64709" y="64709"/>
                </a:lnTo>
                <a:lnTo>
                  <a:pt x="97406" y="37731"/>
                </a:lnTo>
                <a:lnTo>
                  <a:pt x="134934" y="17361"/>
                </a:lnTo>
                <a:lnTo>
                  <a:pt x="176406" y="4488"/>
                </a:lnTo>
                <a:lnTo>
                  <a:pt x="220931" y="0"/>
                </a:lnTo>
                <a:lnTo>
                  <a:pt x="1629116" y="0"/>
                </a:lnTo>
                <a:lnTo>
                  <a:pt x="1673641" y="4488"/>
                </a:lnTo>
                <a:lnTo>
                  <a:pt x="1715112" y="17361"/>
                </a:lnTo>
                <a:lnTo>
                  <a:pt x="1752641" y="37731"/>
                </a:lnTo>
                <a:lnTo>
                  <a:pt x="1785338" y="64709"/>
                </a:lnTo>
                <a:lnTo>
                  <a:pt x="1812316" y="97406"/>
                </a:lnTo>
                <a:lnTo>
                  <a:pt x="1832686" y="134935"/>
                </a:lnTo>
                <a:lnTo>
                  <a:pt x="1845559" y="176406"/>
                </a:lnTo>
                <a:lnTo>
                  <a:pt x="1850048" y="220931"/>
                </a:lnTo>
                <a:lnTo>
                  <a:pt x="1850048" y="1104632"/>
                </a:lnTo>
                <a:lnTo>
                  <a:pt x="1845559" y="1149157"/>
                </a:lnTo>
                <a:lnTo>
                  <a:pt x="1832686" y="1190628"/>
                </a:lnTo>
                <a:lnTo>
                  <a:pt x="1812316" y="1228157"/>
                </a:lnTo>
                <a:lnTo>
                  <a:pt x="1785338" y="1260854"/>
                </a:lnTo>
                <a:lnTo>
                  <a:pt x="1752641" y="1287832"/>
                </a:lnTo>
                <a:lnTo>
                  <a:pt x="1715112" y="1308202"/>
                </a:lnTo>
                <a:lnTo>
                  <a:pt x="1673641" y="1321075"/>
                </a:lnTo>
                <a:lnTo>
                  <a:pt x="1629116" y="1325564"/>
                </a:lnTo>
                <a:lnTo>
                  <a:pt x="220931" y="1325564"/>
                </a:lnTo>
                <a:lnTo>
                  <a:pt x="176406" y="1321075"/>
                </a:lnTo>
                <a:lnTo>
                  <a:pt x="134934" y="1308202"/>
                </a:lnTo>
                <a:lnTo>
                  <a:pt x="97406" y="1287832"/>
                </a:lnTo>
                <a:lnTo>
                  <a:pt x="64709" y="1260854"/>
                </a:lnTo>
                <a:lnTo>
                  <a:pt x="37731" y="1228157"/>
                </a:lnTo>
                <a:lnTo>
                  <a:pt x="17361" y="1190628"/>
                </a:lnTo>
                <a:lnTo>
                  <a:pt x="4488" y="1149157"/>
                </a:lnTo>
                <a:lnTo>
                  <a:pt x="0" y="1104632"/>
                </a:lnTo>
                <a:lnTo>
                  <a:pt x="0" y="220931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744824" y="2125979"/>
            <a:ext cx="699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45" dirty="0">
                <a:latin typeface="Calibri"/>
                <a:cs typeface="Calibri"/>
              </a:rPr>
              <a:t>Vision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27523" y="3118341"/>
            <a:ext cx="6845300" cy="327654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en-US" sz="2000" spc="-10" dirty="0" err="1">
                <a:latin typeface="Calibri"/>
                <a:cs typeface="Calibri"/>
              </a:rPr>
              <a:t>Strategiya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7509" y="3739658"/>
            <a:ext cx="1872614" cy="2592070"/>
          </a:xfrm>
          <a:custGeom>
            <a:avLst/>
            <a:gdLst/>
            <a:ahLst/>
            <a:cxnLst/>
            <a:rect l="l" t="t" r="r" b="b"/>
            <a:pathLst>
              <a:path w="1872614" h="2592070">
                <a:moveTo>
                  <a:pt x="0" y="312006"/>
                </a:moveTo>
                <a:lnTo>
                  <a:pt x="3382" y="265900"/>
                </a:lnTo>
                <a:lnTo>
                  <a:pt x="13210" y="221894"/>
                </a:lnTo>
                <a:lnTo>
                  <a:pt x="28998" y="180472"/>
                </a:lnTo>
                <a:lnTo>
                  <a:pt x="50266" y="142115"/>
                </a:lnTo>
                <a:lnTo>
                  <a:pt x="76529" y="107307"/>
                </a:lnTo>
                <a:lnTo>
                  <a:pt x="107307" y="76529"/>
                </a:lnTo>
                <a:lnTo>
                  <a:pt x="142115" y="50266"/>
                </a:lnTo>
                <a:lnTo>
                  <a:pt x="180472" y="28998"/>
                </a:lnTo>
                <a:lnTo>
                  <a:pt x="221894" y="13210"/>
                </a:lnTo>
                <a:lnTo>
                  <a:pt x="265900" y="3382"/>
                </a:lnTo>
                <a:lnTo>
                  <a:pt x="312006" y="0"/>
                </a:lnTo>
                <a:lnTo>
                  <a:pt x="1559993" y="0"/>
                </a:lnTo>
                <a:lnTo>
                  <a:pt x="1606099" y="3382"/>
                </a:lnTo>
                <a:lnTo>
                  <a:pt x="1650104" y="13210"/>
                </a:lnTo>
                <a:lnTo>
                  <a:pt x="1691527" y="28998"/>
                </a:lnTo>
                <a:lnTo>
                  <a:pt x="1729884" y="50266"/>
                </a:lnTo>
                <a:lnTo>
                  <a:pt x="1764692" y="76529"/>
                </a:lnTo>
                <a:lnTo>
                  <a:pt x="1795470" y="107307"/>
                </a:lnTo>
                <a:lnTo>
                  <a:pt x="1821733" y="142115"/>
                </a:lnTo>
                <a:lnTo>
                  <a:pt x="1843001" y="180472"/>
                </a:lnTo>
                <a:lnTo>
                  <a:pt x="1858789" y="221894"/>
                </a:lnTo>
                <a:lnTo>
                  <a:pt x="1868617" y="265900"/>
                </a:lnTo>
                <a:lnTo>
                  <a:pt x="1872000" y="312006"/>
                </a:lnTo>
                <a:lnTo>
                  <a:pt x="1872000" y="2279993"/>
                </a:lnTo>
                <a:lnTo>
                  <a:pt x="1868617" y="2326099"/>
                </a:lnTo>
                <a:lnTo>
                  <a:pt x="1858789" y="2370104"/>
                </a:lnTo>
                <a:lnTo>
                  <a:pt x="1843001" y="2411527"/>
                </a:lnTo>
                <a:lnTo>
                  <a:pt x="1821733" y="2449884"/>
                </a:lnTo>
                <a:lnTo>
                  <a:pt x="1795470" y="2484692"/>
                </a:lnTo>
                <a:lnTo>
                  <a:pt x="1764692" y="2515470"/>
                </a:lnTo>
                <a:lnTo>
                  <a:pt x="1729884" y="2541733"/>
                </a:lnTo>
                <a:lnTo>
                  <a:pt x="1691527" y="2563001"/>
                </a:lnTo>
                <a:lnTo>
                  <a:pt x="1650104" y="2578789"/>
                </a:lnTo>
                <a:lnTo>
                  <a:pt x="1606099" y="2588617"/>
                </a:lnTo>
                <a:lnTo>
                  <a:pt x="1559993" y="2592000"/>
                </a:lnTo>
                <a:lnTo>
                  <a:pt x="312006" y="2592000"/>
                </a:lnTo>
                <a:lnTo>
                  <a:pt x="265900" y="2588617"/>
                </a:lnTo>
                <a:lnTo>
                  <a:pt x="221894" y="2578789"/>
                </a:lnTo>
                <a:lnTo>
                  <a:pt x="180472" y="2563001"/>
                </a:lnTo>
                <a:lnTo>
                  <a:pt x="142115" y="2541733"/>
                </a:lnTo>
                <a:lnTo>
                  <a:pt x="107307" y="2515470"/>
                </a:lnTo>
                <a:lnTo>
                  <a:pt x="76529" y="2484692"/>
                </a:lnTo>
                <a:lnTo>
                  <a:pt x="50266" y="2449884"/>
                </a:lnTo>
                <a:lnTo>
                  <a:pt x="28998" y="2411527"/>
                </a:lnTo>
                <a:lnTo>
                  <a:pt x="13210" y="2370104"/>
                </a:lnTo>
                <a:lnTo>
                  <a:pt x="3382" y="2326099"/>
                </a:lnTo>
                <a:lnTo>
                  <a:pt x="0" y="2279993"/>
                </a:lnTo>
                <a:lnTo>
                  <a:pt x="0" y="312006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633" y="3851148"/>
            <a:ext cx="1499235" cy="1738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Asosiy</a:t>
            </a: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maqsad</a:t>
            </a:r>
            <a:r>
              <a:rPr sz="1400" b="1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Tashkilot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nega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mavjud</a:t>
            </a:r>
            <a:r>
              <a:rPr lang="en-US" sz="1400" dirty="0">
                <a:latin typeface="Calibri"/>
                <a:cs typeface="Calibri"/>
              </a:rPr>
              <a:t>? Bu </a:t>
            </a:r>
            <a:r>
              <a:rPr lang="en-US" sz="1400" dirty="0" err="1">
                <a:latin typeface="Calibri"/>
                <a:cs typeface="Calibri"/>
              </a:rPr>
              <a:t>institutning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asosiy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vazifasi</a:t>
            </a:r>
            <a:r>
              <a:rPr lang="en-US" sz="1400" dirty="0">
                <a:latin typeface="Calibri"/>
                <a:cs typeface="Calibri"/>
              </a:rPr>
              <a:t>, </a:t>
            </a:r>
            <a:r>
              <a:rPr lang="en-US" sz="1400" dirty="0" err="1">
                <a:latin typeface="Calibri"/>
                <a:cs typeface="Calibri"/>
              </a:rPr>
              <a:t>qadriyatlari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va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uzoq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muddatli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sadoqatini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ifodalaydi</a:t>
            </a:r>
            <a:r>
              <a:rPr lang="en-US" sz="140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82892" y="3739658"/>
            <a:ext cx="1872614" cy="2592070"/>
          </a:xfrm>
          <a:custGeom>
            <a:avLst/>
            <a:gdLst/>
            <a:ahLst/>
            <a:cxnLst/>
            <a:rect l="l" t="t" r="r" b="b"/>
            <a:pathLst>
              <a:path w="1872614" h="2592070">
                <a:moveTo>
                  <a:pt x="0" y="312006"/>
                </a:moveTo>
                <a:lnTo>
                  <a:pt x="3382" y="265900"/>
                </a:lnTo>
                <a:lnTo>
                  <a:pt x="13210" y="221894"/>
                </a:lnTo>
                <a:lnTo>
                  <a:pt x="28998" y="180472"/>
                </a:lnTo>
                <a:lnTo>
                  <a:pt x="50266" y="142115"/>
                </a:lnTo>
                <a:lnTo>
                  <a:pt x="76529" y="107307"/>
                </a:lnTo>
                <a:lnTo>
                  <a:pt x="107307" y="76529"/>
                </a:lnTo>
                <a:lnTo>
                  <a:pt x="142115" y="50266"/>
                </a:lnTo>
                <a:lnTo>
                  <a:pt x="180472" y="28998"/>
                </a:lnTo>
                <a:lnTo>
                  <a:pt x="221894" y="13210"/>
                </a:lnTo>
                <a:lnTo>
                  <a:pt x="265900" y="3382"/>
                </a:lnTo>
                <a:lnTo>
                  <a:pt x="312006" y="0"/>
                </a:lnTo>
                <a:lnTo>
                  <a:pt x="1559993" y="0"/>
                </a:lnTo>
                <a:lnTo>
                  <a:pt x="1606099" y="3382"/>
                </a:lnTo>
                <a:lnTo>
                  <a:pt x="1650104" y="13210"/>
                </a:lnTo>
                <a:lnTo>
                  <a:pt x="1691527" y="28998"/>
                </a:lnTo>
                <a:lnTo>
                  <a:pt x="1729884" y="50266"/>
                </a:lnTo>
                <a:lnTo>
                  <a:pt x="1764692" y="76529"/>
                </a:lnTo>
                <a:lnTo>
                  <a:pt x="1795470" y="107307"/>
                </a:lnTo>
                <a:lnTo>
                  <a:pt x="1821733" y="142115"/>
                </a:lnTo>
                <a:lnTo>
                  <a:pt x="1843001" y="180472"/>
                </a:lnTo>
                <a:lnTo>
                  <a:pt x="1858789" y="221894"/>
                </a:lnTo>
                <a:lnTo>
                  <a:pt x="1868617" y="265900"/>
                </a:lnTo>
                <a:lnTo>
                  <a:pt x="1872000" y="312006"/>
                </a:lnTo>
                <a:lnTo>
                  <a:pt x="1872000" y="2279993"/>
                </a:lnTo>
                <a:lnTo>
                  <a:pt x="1868617" y="2326099"/>
                </a:lnTo>
                <a:lnTo>
                  <a:pt x="1858789" y="2370104"/>
                </a:lnTo>
                <a:lnTo>
                  <a:pt x="1843001" y="2411527"/>
                </a:lnTo>
                <a:lnTo>
                  <a:pt x="1821733" y="2449884"/>
                </a:lnTo>
                <a:lnTo>
                  <a:pt x="1795470" y="2484692"/>
                </a:lnTo>
                <a:lnTo>
                  <a:pt x="1764692" y="2515470"/>
                </a:lnTo>
                <a:lnTo>
                  <a:pt x="1729884" y="2541733"/>
                </a:lnTo>
                <a:lnTo>
                  <a:pt x="1691527" y="2563001"/>
                </a:lnTo>
                <a:lnTo>
                  <a:pt x="1650104" y="2578789"/>
                </a:lnTo>
                <a:lnTo>
                  <a:pt x="1606099" y="2588617"/>
                </a:lnTo>
                <a:lnTo>
                  <a:pt x="1559993" y="2592000"/>
                </a:lnTo>
                <a:lnTo>
                  <a:pt x="312006" y="2592000"/>
                </a:lnTo>
                <a:lnTo>
                  <a:pt x="265900" y="2588617"/>
                </a:lnTo>
                <a:lnTo>
                  <a:pt x="221894" y="2578789"/>
                </a:lnTo>
                <a:lnTo>
                  <a:pt x="180472" y="2563001"/>
                </a:lnTo>
                <a:lnTo>
                  <a:pt x="142115" y="2541733"/>
                </a:lnTo>
                <a:lnTo>
                  <a:pt x="107307" y="2515470"/>
                </a:lnTo>
                <a:lnTo>
                  <a:pt x="76529" y="2484692"/>
                </a:lnTo>
                <a:lnTo>
                  <a:pt x="50266" y="2449884"/>
                </a:lnTo>
                <a:lnTo>
                  <a:pt x="28998" y="2411527"/>
                </a:lnTo>
                <a:lnTo>
                  <a:pt x="13210" y="2370104"/>
                </a:lnTo>
                <a:lnTo>
                  <a:pt x="3382" y="2326099"/>
                </a:lnTo>
                <a:lnTo>
                  <a:pt x="0" y="2279993"/>
                </a:lnTo>
                <a:lnTo>
                  <a:pt x="0" y="312006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53016" y="3851148"/>
            <a:ext cx="1574221" cy="19639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Kontekst</a:t>
            </a:r>
            <a:r>
              <a:rPr sz="14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1400" b="1" spc="4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lang="en-US" sz="1400" spc="55" dirty="0" err="1">
                <a:latin typeface="Calibri"/>
                <a:cs typeface="Calibri"/>
              </a:rPr>
              <a:t>Qaror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qabul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qilish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va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kundalik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faoliyatga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ta’sir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ko‘rsatuvchi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e’tiqodlar</a:t>
            </a:r>
            <a:r>
              <a:rPr lang="en-US" sz="1400" spc="55" dirty="0">
                <a:latin typeface="Calibri"/>
                <a:cs typeface="Calibri"/>
              </a:rPr>
              <a:t>, </a:t>
            </a:r>
            <a:r>
              <a:rPr lang="en-US" sz="1400" spc="55" dirty="0" err="1">
                <a:latin typeface="Calibri"/>
                <a:cs typeface="Calibri"/>
              </a:rPr>
              <a:t>qadriyatlar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va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xatti-harakatlarni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o‘z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ichiga</a:t>
            </a:r>
            <a:r>
              <a:rPr lang="en-US" sz="1400" spc="55" dirty="0">
                <a:latin typeface="Calibri"/>
                <a:cs typeface="Calibri"/>
              </a:rPr>
              <a:t> </a:t>
            </a:r>
            <a:r>
              <a:rPr lang="en-US" sz="1400" spc="55" dirty="0" err="1">
                <a:latin typeface="Calibri"/>
                <a:cs typeface="Calibri"/>
              </a:rPr>
              <a:t>oladi</a:t>
            </a:r>
            <a:r>
              <a:rPr lang="en-US" sz="1400" spc="55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88277" y="3739658"/>
            <a:ext cx="1872614" cy="2592070"/>
          </a:xfrm>
          <a:custGeom>
            <a:avLst/>
            <a:gdLst/>
            <a:ahLst/>
            <a:cxnLst/>
            <a:rect l="l" t="t" r="r" b="b"/>
            <a:pathLst>
              <a:path w="1872614" h="2592070">
                <a:moveTo>
                  <a:pt x="0" y="312006"/>
                </a:moveTo>
                <a:lnTo>
                  <a:pt x="3382" y="265900"/>
                </a:lnTo>
                <a:lnTo>
                  <a:pt x="13210" y="221894"/>
                </a:lnTo>
                <a:lnTo>
                  <a:pt x="28998" y="180472"/>
                </a:lnTo>
                <a:lnTo>
                  <a:pt x="50266" y="142115"/>
                </a:lnTo>
                <a:lnTo>
                  <a:pt x="76529" y="107307"/>
                </a:lnTo>
                <a:lnTo>
                  <a:pt x="107307" y="76529"/>
                </a:lnTo>
                <a:lnTo>
                  <a:pt x="142115" y="50266"/>
                </a:lnTo>
                <a:lnTo>
                  <a:pt x="180472" y="28998"/>
                </a:lnTo>
                <a:lnTo>
                  <a:pt x="221894" y="13210"/>
                </a:lnTo>
                <a:lnTo>
                  <a:pt x="265900" y="3382"/>
                </a:lnTo>
                <a:lnTo>
                  <a:pt x="312006" y="0"/>
                </a:lnTo>
                <a:lnTo>
                  <a:pt x="1559993" y="0"/>
                </a:lnTo>
                <a:lnTo>
                  <a:pt x="1606099" y="3382"/>
                </a:lnTo>
                <a:lnTo>
                  <a:pt x="1650104" y="13210"/>
                </a:lnTo>
                <a:lnTo>
                  <a:pt x="1691527" y="28998"/>
                </a:lnTo>
                <a:lnTo>
                  <a:pt x="1729884" y="50266"/>
                </a:lnTo>
                <a:lnTo>
                  <a:pt x="1764692" y="76529"/>
                </a:lnTo>
                <a:lnTo>
                  <a:pt x="1795470" y="107307"/>
                </a:lnTo>
                <a:lnTo>
                  <a:pt x="1821733" y="142115"/>
                </a:lnTo>
                <a:lnTo>
                  <a:pt x="1843001" y="180472"/>
                </a:lnTo>
                <a:lnTo>
                  <a:pt x="1858789" y="221894"/>
                </a:lnTo>
                <a:lnTo>
                  <a:pt x="1868617" y="265900"/>
                </a:lnTo>
                <a:lnTo>
                  <a:pt x="1872000" y="312006"/>
                </a:lnTo>
                <a:lnTo>
                  <a:pt x="1872000" y="2279993"/>
                </a:lnTo>
                <a:lnTo>
                  <a:pt x="1868617" y="2326099"/>
                </a:lnTo>
                <a:lnTo>
                  <a:pt x="1858789" y="2370104"/>
                </a:lnTo>
                <a:lnTo>
                  <a:pt x="1843001" y="2411527"/>
                </a:lnTo>
                <a:lnTo>
                  <a:pt x="1821733" y="2449884"/>
                </a:lnTo>
                <a:lnTo>
                  <a:pt x="1795470" y="2484692"/>
                </a:lnTo>
                <a:lnTo>
                  <a:pt x="1764692" y="2515470"/>
                </a:lnTo>
                <a:lnTo>
                  <a:pt x="1729884" y="2541733"/>
                </a:lnTo>
                <a:lnTo>
                  <a:pt x="1691527" y="2563001"/>
                </a:lnTo>
                <a:lnTo>
                  <a:pt x="1650104" y="2578789"/>
                </a:lnTo>
                <a:lnTo>
                  <a:pt x="1606099" y="2588617"/>
                </a:lnTo>
                <a:lnTo>
                  <a:pt x="1559993" y="2592000"/>
                </a:lnTo>
                <a:lnTo>
                  <a:pt x="312006" y="2592000"/>
                </a:lnTo>
                <a:lnTo>
                  <a:pt x="265900" y="2588617"/>
                </a:lnTo>
                <a:lnTo>
                  <a:pt x="221894" y="2578789"/>
                </a:lnTo>
                <a:lnTo>
                  <a:pt x="180472" y="2563001"/>
                </a:lnTo>
                <a:lnTo>
                  <a:pt x="142115" y="2541733"/>
                </a:lnTo>
                <a:lnTo>
                  <a:pt x="107307" y="2515470"/>
                </a:lnTo>
                <a:lnTo>
                  <a:pt x="76529" y="2484692"/>
                </a:lnTo>
                <a:lnTo>
                  <a:pt x="50266" y="2449884"/>
                </a:lnTo>
                <a:lnTo>
                  <a:pt x="28998" y="2411527"/>
                </a:lnTo>
                <a:lnTo>
                  <a:pt x="13210" y="2370104"/>
                </a:lnTo>
                <a:lnTo>
                  <a:pt x="3382" y="2326099"/>
                </a:lnTo>
                <a:lnTo>
                  <a:pt x="0" y="2279993"/>
                </a:lnTo>
                <a:lnTo>
                  <a:pt x="0" y="312006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358401" y="3851148"/>
            <a:ext cx="1520190" cy="19639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ASOS</a:t>
            </a:r>
          </a:p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lang="en-US" sz="1400" dirty="0" err="1">
                <a:latin typeface="Calibri"/>
                <a:cs typeface="Calibri"/>
              </a:rPr>
              <a:t>Sifatni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ta’minlash</a:t>
            </a:r>
            <a:r>
              <a:rPr lang="en-US" sz="1400" dirty="0">
                <a:latin typeface="Calibri"/>
                <a:cs typeface="Calibri"/>
              </a:rPr>
              <a:t> (QA) </a:t>
            </a:r>
            <a:r>
              <a:rPr lang="en-US" sz="1400" dirty="0" err="1">
                <a:latin typeface="Calibri"/>
                <a:cs typeface="Calibri"/>
              </a:rPr>
              <a:t>tamoyillari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uzluksiz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takomillashtirishni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ta’minlaydigan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yo‘naltiruvchi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metodologiyalarni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taqdim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etadi</a:t>
            </a:r>
            <a:r>
              <a:rPr lang="en-US" sz="140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93660" y="3739658"/>
            <a:ext cx="1872614" cy="2592070"/>
          </a:xfrm>
          <a:custGeom>
            <a:avLst/>
            <a:gdLst/>
            <a:ahLst/>
            <a:cxnLst/>
            <a:rect l="l" t="t" r="r" b="b"/>
            <a:pathLst>
              <a:path w="1872615" h="2592070">
                <a:moveTo>
                  <a:pt x="0" y="312006"/>
                </a:moveTo>
                <a:lnTo>
                  <a:pt x="3382" y="265900"/>
                </a:lnTo>
                <a:lnTo>
                  <a:pt x="13210" y="221894"/>
                </a:lnTo>
                <a:lnTo>
                  <a:pt x="28998" y="180472"/>
                </a:lnTo>
                <a:lnTo>
                  <a:pt x="50266" y="142115"/>
                </a:lnTo>
                <a:lnTo>
                  <a:pt x="76529" y="107307"/>
                </a:lnTo>
                <a:lnTo>
                  <a:pt x="107307" y="76529"/>
                </a:lnTo>
                <a:lnTo>
                  <a:pt x="142115" y="50266"/>
                </a:lnTo>
                <a:lnTo>
                  <a:pt x="180472" y="28998"/>
                </a:lnTo>
                <a:lnTo>
                  <a:pt x="221894" y="13210"/>
                </a:lnTo>
                <a:lnTo>
                  <a:pt x="265900" y="3382"/>
                </a:lnTo>
                <a:lnTo>
                  <a:pt x="312006" y="0"/>
                </a:lnTo>
                <a:lnTo>
                  <a:pt x="1559993" y="0"/>
                </a:lnTo>
                <a:lnTo>
                  <a:pt x="1606099" y="3382"/>
                </a:lnTo>
                <a:lnTo>
                  <a:pt x="1650104" y="13210"/>
                </a:lnTo>
                <a:lnTo>
                  <a:pt x="1691527" y="28998"/>
                </a:lnTo>
                <a:lnTo>
                  <a:pt x="1729884" y="50266"/>
                </a:lnTo>
                <a:lnTo>
                  <a:pt x="1764692" y="76529"/>
                </a:lnTo>
                <a:lnTo>
                  <a:pt x="1795470" y="107307"/>
                </a:lnTo>
                <a:lnTo>
                  <a:pt x="1821733" y="142115"/>
                </a:lnTo>
                <a:lnTo>
                  <a:pt x="1843001" y="180472"/>
                </a:lnTo>
                <a:lnTo>
                  <a:pt x="1858789" y="221894"/>
                </a:lnTo>
                <a:lnTo>
                  <a:pt x="1868617" y="265900"/>
                </a:lnTo>
                <a:lnTo>
                  <a:pt x="1872000" y="312006"/>
                </a:lnTo>
                <a:lnTo>
                  <a:pt x="1872000" y="2279993"/>
                </a:lnTo>
                <a:lnTo>
                  <a:pt x="1868617" y="2326099"/>
                </a:lnTo>
                <a:lnTo>
                  <a:pt x="1858789" y="2370104"/>
                </a:lnTo>
                <a:lnTo>
                  <a:pt x="1843001" y="2411527"/>
                </a:lnTo>
                <a:lnTo>
                  <a:pt x="1821733" y="2449884"/>
                </a:lnTo>
                <a:lnTo>
                  <a:pt x="1795470" y="2484692"/>
                </a:lnTo>
                <a:lnTo>
                  <a:pt x="1764692" y="2515470"/>
                </a:lnTo>
                <a:lnTo>
                  <a:pt x="1729884" y="2541733"/>
                </a:lnTo>
                <a:lnTo>
                  <a:pt x="1691527" y="2563001"/>
                </a:lnTo>
                <a:lnTo>
                  <a:pt x="1650104" y="2578789"/>
                </a:lnTo>
                <a:lnTo>
                  <a:pt x="1606099" y="2588617"/>
                </a:lnTo>
                <a:lnTo>
                  <a:pt x="1559993" y="2592000"/>
                </a:lnTo>
                <a:lnTo>
                  <a:pt x="312006" y="2592000"/>
                </a:lnTo>
                <a:lnTo>
                  <a:pt x="265900" y="2588617"/>
                </a:lnTo>
                <a:lnTo>
                  <a:pt x="221894" y="2578789"/>
                </a:lnTo>
                <a:lnTo>
                  <a:pt x="180472" y="2563001"/>
                </a:lnTo>
                <a:lnTo>
                  <a:pt x="142115" y="2541733"/>
                </a:lnTo>
                <a:lnTo>
                  <a:pt x="107307" y="2515470"/>
                </a:lnTo>
                <a:lnTo>
                  <a:pt x="76529" y="2484692"/>
                </a:lnTo>
                <a:lnTo>
                  <a:pt x="50266" y="2449884"/>
                </a:lnTo>
                <a:lnTo>
                  <a:pt x="28998" y="2411527"/>
                </a:lnTo>
                <a:lnTo>
                  <a:pt x="13210" y="2370104"/>
                </a:lnTo>
                <a:lnTo>
                  <a:pt x="3382" y="2326099"/>
                </a:lnTo>
                <a:lnTo>
                  <a:pt x="0" y="2279993"/>
                </a:lnTo>
                <a:lnTo>
                  <a:pt x="0" y="312006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324600" y="3851148"/>
            <a:ext cx="1677540" cy="22846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384175">
              <a:lnSpc>
                <a:spcPct val="101400"/>
              </a:lnSpc>
              <a:spcBef>
                <a:spcPts val="75"/>
              </a:spcBef>
            </a:pP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Strategik</a:t>
            </a: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asos</a:t>
            </a:r>
            <a:endParaRPr lang="en-US" sz="1400" b="1" spc="5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384175">
              <a:lnSpc>
                <a:spcPct val="101400"/>
              </a:lnSpc>
              <a:spcBef>
                <a:spcPts val="75"/>
              </a:spcBef>
            </a:pPr>
            <a:r>
              <a:rPr lang="en-US" sz="1200" dirty="0" err="1"/>
              <a:t>Sifatni</a:t>
            </a:r>
            <a:r>
              <a:rPr lang="en-US" sz="1200" dirty="0"/>
              <a:t> </a:t>
            </a:r>
            <a:r>
              <a:rPr lang="en-US" sz="1200" dirty="0" err="1"/>
              <a:t>ta’minlash</a:t>
            </a:r>
            <a:r>
              <a:rPr lang="en-US" sz="1200" dirty="0"/>
              <a:t> (QA) </a:t>
            </a:r>
            <a:r>
              <a:rPr lang="en-US" sz="1200" dirty="0" err="1"/>
              <a:t>siyosatlari</a:t>
            </a:r>
            <a:r>
              <a:rPr lang="en-US" sz="1200" dirty="0"/>
              <a:t> </a:t>
            </a:r>
            <a:r>
              <a:rPr lang="en-US" sz="1200" dirty="0" err="1"/>
              <a:t>missiya</a:t>
            </a:r>
            <a:r>
              <a:rPr lang="en-US" sz="1200" dirty="0"/>
              <a:t>, </a:t>
            </a:r>
            <a:r>
              <a:rPr lang="en-US" sz="1200" dirty="0" err="1"/>
              <a:t>madaniyat</a:t>
            </a:r>
            <a:r>
              <a:rPr lang="en-US" sz="1200" dirty="0"/>
              <a:t> </a:t>
            </a:r>
            <a:r>
              <a:rPr lang="en-US" sz="1200" dirty="0" err="1"/>
              <a:t>va</a:t>
            </a:r>
            <a:r>
              <a:rPr lang="en-US" sz="1200" dirty="0"/>
              <a:t> QA </a:t>
            </a:r>
            <a:r>
              <a:rPr lang="en-US" sz="1200" dirty="0" err="1"/>
              <a:t>tamoyillari</a:t>
            </a:r>
            <a:r>
              <a:rPr lang="en-US" sz="1200" dirty="0"/>
              <a:t> </a:t>
            </a:r>
            <a:r>
              <a:rPr lang="en-US" sz="1200" dirty="0" err="1"/>
              <a:t>asosida</a:t>
            </a:r>
            <a:r>
              <a:rPr lang="en-US" sz="1200" dirty="0"/>
              <a:t> </a:t>
            </a:r>
            <a:r>
              <a:rPr lang="en-US" sz="1200" dirty="0" err="1"/>
              <a:t>ishlab</a:t>
            </a:r>
            <a:r>
              <a:rPr lang="en-US" sz="1200" dirty="0"/>
              <a:t> </a:t>
            </a:r>
            <a:r>
              <a:rPr lang="en-US" sz="1200" dirty="0" err="1"/>
              <a:t>chiqiladi</a:t>
            </a:r>
            <a:r>
              <a:rPr lang="en-US" sz="1200" dirty="0"/>
              <a:t>. </a:t>
            </a:r>
            <a:r>
              <a:rPr lang="en-US" sz="1200" dirty="0" err="1"/>
              <a:t>Ular</a:t>
            </a:r>
            <a:r>
              <a:rPr lang="en-US" sz="1200" dirty="0"/>
              <a:t> </a:t>
            </a:r>
            <a:r>
              <a:rPr lang="en-US" sz="1200" dirty="0" err="1"/>
              <a:t>strategik</a:t>
            </a:r>
            <a:r>
              <a:rPr lang="en-US" sz="1200" dirty="0"/>
              <a:t> </a:t>
            </a:r>
            <a:r>
              <a:rPr lang="en-US" sz="1200" dirty="0" err="1"/>
              <a:t>majburiyatlarni</a:t>
            </a:r>
            <a:r>
              <a:rPr lang="en-US" sz="1200" dirty="0"/>
              <a:t> </a:t>
            </a:r>
            <a:r>
              <a:rPr lang="en-US" sz="1200" dirty="0" err="1"/>
              <a:t>amaliy</a:t>
            </a:r>
            <a:r>
              <a:rPr lang="en-US" sz="1200" dirty="0"/>
              <a:t> </a:t>
            </a:r>
            <a:r>
              <a:rPr lang="en-US" sz="1200" dirty="0" err="1"/>
              <a:t>ko‘rsatmalarga</a:t>
            </a:r>
            <a:r>
              <a:rPr lang="en-US" sz="1200" dirty="0"/>
              <a:t> </a:t>
            </a:r>
            <a:r>
              <a:rPr lang="en-US" sz="1200" dirty="0" err="1"/>
              <a:t>aylantiradi</a:t>
            </a:r>
            <a:r>
              <a:rPr lang="en-US" sz="1200" dirty="0"/>
              <a:t>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99045" y="3739658"/>
            <a:ext cx="1872614" cy="2592070"/>
          </a:xfrm>
          <a:custGeom>
            <a:avLst/>
            <a:gdLst/>
            <a:ahLst/>
            <a:cxnLst/>
            <a:rect l="l" t="t" r="r" b="b"/>
            <a:pathLst>
              <a:path w="1872615" h="2592070">
                <a:moveTo>
                  <a:pt x="0" y="312006"/>
                </a:moveTo>
                <a:lnTo>
                  <a:pt x="3382" y="265900"/>
                </a:lnTo>
                <a:lnTo>
                  <a:pt x="13210" y="221894"/>
                </a:lnTo>
                <a:lnTo>
                  <a:pt x="28998" y="180472"/>
                </a:lnTo>
                <a:lnTo>
                  <a:pt x="50266" y="142115"/>
                </a:lnTo>
                <a:lnTo>
                  <a:pt x="76529" y="107307"/>
                </a:lnTo>
                <a:lnTo>
                  <a:pt x="107307" y="76529"/>
                </a:lnTo>
                <a:lnTo>
                  <a:pt x="142115" y="50266"/>
                </a:lnTo>
                <a:lnTo>
                  <a:pt x="180472" y="28998"/>
                </a:lnTo>
                <a:lnTo>
                  <a:pt x="221894" y="13210"/>
                </a:lnTo>
                <a:lnTo>
                  <a:pt x="265900" y="3382"/>
                </a:lnTo>
                <a:lnTo>
                  <a:pt x="312006" y="0"/>
                </a:lnTo>
                <a:lnTo>
                  <a:pt x="1559993" y="0"/>
                </a:lnTo>
                <a:lnTo>
                  <a:pt x="1606099" y="3382"/>
                </a:lnTo>
                <a:lnTo>
                  <a:pt x="1650104" y="13210"/>
                </a:lnTo>
                <a:lnTo>
                  <a:pt x="1691527" y="28998"/>
                </a:lnTo>
                <a:lnTo>
                  <a:pt x="1729884" y="50266"/>
                </a:lnTo>
                <a:lnTo>
                  <a:pt x="1764692" y="76529"/>
                </a:lnTo>
                <a:lnTo>
                  <a:pt x="1795470" y="107307"/>
                </a:lnTo>
                <a:lnTo>
                  <a:pt x="1821733" y="142115"/>
                </a:lnTo>
                <a:lnTo>
                  <a:pt x="1843001" y="180472"/>
                </a:lnTo>
                <a:lnTo>
                  <a:pt x="1858789" y="221894"/>
                </a:lnTo>
                <a:lnTo>
                  <a:pt x="1868617" y="265900"/>
                </a:lnTo>
                <a:lnTo>
                  <a:pt x="1872000" y="312006"/>
                </a:lnTo>
                <a:lnTo>
                  <a:pt x="1872000" y="2279993"/>
                </a:lnTo>
                <a:lnTo>
                  <a:pt x="1868617" y="2326099"/>
                </a:lnTo>
                <a:lnTo>
                  <a:pt x="1858789" y="2370104"/>
                </a:lnTo>
                <a:lnTo>
                  <a:pt x="1843001" y="2411527"/>
                </a:lnTo>
                <a:lnTo>
                  <a:pt x="1821733" y="2449884"/>
                </a:lnTo>
                <a:lnTo>
                  <a:pt x="1795470" y="2484692"/>
                </a:lnTo>
                <a:lnTo>
                  <a:pt x="1764692" y="2515470"/>
                </a:lnTo>
                <a:lnTo>
                  <a:pt x="1729884" y="2541733"/>
                </a:lnTo>
                <a:lnTo>
                  <a:pt x="1691527" y="2563001"/>
                </a:lnTo>
                <a:lnTo>
                  <a:pt x="1650104" y="2578789"/>
                </a:lnTo>
                <a:lnTo>
                  <a:pt x="1606099" y="2588617"/>
                </a:lnTo>
                <a:lnTo>
                  <a:pt x="1559993" y="2592000"/>
                </a:lnTo>
                <a:lnTo>
                  <a:pt x="312006" y="2592000"/>
                </a:lnTo>
                <a:lnTo>
                  <a:pt x="265900" y="2588617"/>
                </a:lnTo>
                <a:lnTo>
                  <a:pt x="221894" y="2578789"/>
                </a:lnTo>
                <a:lnTo>
                  <a:pt x="180472" y="2563001"/>
                </a:lnTo>
                <a:lnTo>
                  <a:pt x="142115" y="2541733"/>
                </a:lnTo>
                <a:lnTo>
                  <a:pt x="107307" y="2515470"/>
                </a:lnTo>
                <a:lnTo>
                  <a:pt x="76529" y="2484692"/>
                </a:lnTo>
                <a:lnTo>
                  <a:pt x="50266" y="2449884"/>
                </a:lnTo>
                <a:lnTo>
                  <a:pt x="28998" y="2411527"/>
                </a:lnTo>
                <a:lnTo>
                  <a:pt x="13210" y="2370104"/>
                </a:lnTo>
                <a:lnTo>
                  <a:pt x="3382" y="2326099"/>
                </a:lnTo>
                <a:lnTo>
                  <a:pt x="0" y="2279993"/>
                </a:lnTo>
                <a:lnTo>
                  <a:pt x="0" y="312006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369169" y="3851148"/>
            <a:ext cx="1638355" cy="24093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67005">
              <a:lnSpc>
                <a:spcPct val="101400"/>
              </a:lnSpc>
              <a:spcBef>
                <a:spcPts val="75"/>
              </a:spcBef>
            </a:pP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Amaliy</a:t>
            </a: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maqsadlar</a:t>
            </a:r>
            <a:endParaRPr lang="en-US" sz="1400" b="1" spc="5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167005">
              <a:lnSpc>
                <a:spcPct val="101400"/>
              </a:lnSpc>
              <a:spcBef>
                <a:spcPts val="75"/>
              </a:spcBef>
            </a:pPr>
            <a:r>
              <a:rPr lang="en-US" sz="1400" spc="65" dirty="0">
                <a:latin typeface="Calibri"/>
                <a:cs typeface="Calibri"/>
              </a:rPr>
              <a:t>QA </a:t>
            </a:r>
            <a:r>
              <a:rPr lang="en-US" sz="1400" spc="65" dirty="0" err="1">
                <a:latin typeface="Calibri"/>
                <a:cs typeface="Calibri"/>
              </a:rPr>
              <a:t>siyosatiga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asoslangan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holda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o‘lchab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bo‘ladigan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maqsadlar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belgilanadi</a:t>
            </a:r>
            <a:r>
              <a:rPr lang="en-US" sz="1400" spc="65" dirty="0">
                <a:latin typeface="Calibri"/>
                <a:cs typeface="Calibri"/>
              </a:rPr>
              <a:t>, </a:t>
            </a:r>
            <a:r>
              <a:rPr lang="en-US" sz="1400" spc="65" dirty="0" err="1">
                <a:latin typeface="Calibri"/>
                <a:cs typeface="Calibri"/>
              </a:rPr>
              <a:t>bu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esa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missiya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va</a:t>
            </a:r>
            <a:r>
              <a:rPr lang="en-US" sz="1400" spc="65" dirty="0">
                <a:latin typeface="Calibri"/>
                <a:cs typeface="Calibri"/>
              </a:rPr>
              <a:t> QA </a:t>
            </a:r>
            <a:r>
              <a:rPr lang="en-US" sz="1400" spc="65" dirty="0" err="1">
                <a:latin typeface="Calibri"/>
                <a:cs typeface="Calibri"/>
              </a:rPr>
              <a:t>strategiyasi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bilan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muvofiqlikni</a:t>
            </a:r>
            <a:r>
              <a:rPr lang="en-US" sz="1400" spc="65" dirty="0">
                <a:latin typeface="Calibri"/>
                <a:cs typeface="Calibri"/>
              </a:rPr>
              <a:t> </a:t>
            </a:r>
            <a:r>
              <a:rPr lang="en-US" sz="1400" spc="65" dirty="0" err="1">
                <a:latin typeface="Calibri"/>
                <a:cs typeface="Calibri"/>
              </a:rPr>
              <a:t>ta’minlaydi</a:t>
            </a:r>
            <a:r>
              <a:rPr lang="en-US" sz="1400" spc="65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204429" y="3739658"/>
            <a:ext cx="1872614" cy="2592070"/>
          </a:xfrm>
          <a:custGeom>
            <a:avLst/>
            <a:gdLst/>
            <a:ahLst/>
            <a:cxnLst/>
            <a:rect l="l" t="t" r="r" b="b"/>
            <a:pathLst>
              <a:path w="1872615" h="2592070">
                <a:moveTo>
                  <a:pt x="0" y="312006"/>
                </a:moveTo>
                <a:lnTo>
                  <a:pt x="3382" y="265900"/>
                </a:lnTo>
                <a:lnTo>
                  <a:pt x="13210" y="221894"/>
                </a:lnTo>
                <a:lnTo>
                  <a:pt x="28998" y="180472"/>
                </a:lnTo>
                <a:lnTo>
                  <a:pt x="50266" y="142115"/>
                </a:lnTo>
                <a:lnTo>
                  <a:pt x="76529" y="107307"/>
                </a:lnTo>
                <a:lnTo>
                  <a:pt x="107307" y="76529"/>
                </a:lnTo>
                <a:lnTo>
                  <a:pt x="142115" y="50266"/>
                </a:lnTo>
                <a:lnTo>
                  <a:pt x="180472" y="28998"/>
                </a:lnTo>
                <a:lnTo>
                  <a:pt x="221894" y="13210"/>
                </a:lnTo>
                <a:lnTo>
                  <a:pt x="265900" y="3382"/>
                </a:lnTo>
                <a:lnTo>
                  <a:pt x="312006" y="0"/>
                </a:lnTo>
                <a:lnTo>
                  <a:pt x="1559993" y="0"/>
                </a:lnTo>
                <a:lnTo>
                  <a:pt x="1606099" y="3382"/>
                </a:lnTo>
                <a:lnTo>
                  <a:pt x="1650104" y="13210"/>
                </a:lnTo>
                <a:lnTo>
                  <a:pt x="1691527" y="28998"/>
                </a:lnTo>
                <a:lnTo>
                  <a:pt x="1729884" y="50266"/>
                </a:lnTo>
                <a:lnTo>
                  <a:pt x="1764692" y="76529"/>
                </a:lnTo>
                <a:lnTo>
                  <a:pt x="1795470" y="107307"/>
                </a:lnTo>
                <a:lnTo>
                  <a:pt x="1821733" y="142115"/>
                </a:lnTo>
                <a:lnTo>
                  <a:pt x="1843001" y="180472"/>
                </a:lnTo>
                <a:lnTo>
                  <a:pt x="1858789" y="221894"/>
                </a:lnTo>
                <a:lnTo>
                  <a:pt x="1868617" y="265900"/>
                </a:lnTo>
                <a:lnTo>
                  <a:pt x="1872000" y="312006"/>
                </a:lnTo>
                <a:lnTo>
                  <a:pt x="1872000" y="2279993"/>
                </a:lnTo>
                <a:lnTo>
                  <a:pt x="1868617" y="2326099"/>
                </a:lnTo>
                <a:lnTo>
                  <a:pt x="1858789" y="2370104"/>
                </a:lnTo>
                <a:lnTo>
                  <a:pt x="1843001" y="2411527"/>
                </a:lnTo>
                <a:lnTo>
                  <a:pt x="1821733" y="2449884"/>
                </a:lnTo>
                <a:lnTo>
                  <a:pt x="1795470" y="2484692"/>
                </a:lnTo>
                <a:lnTo>
                  <a:pt x="1764692" y="2515470"/>
                </a:lnTo>
                <a:lnTo>
                  <a:pt x="1729884" y="2541733"/>
                </a:lnTo>
                <a:lnTo>
                  <a:pt x="1691527" y="2563001"/>
                </a:lnTo>
                <a:lnTo>
                  <a:pt x="1650104" y="2578789"/>
                </a:lnTo>
                <a:lnTo>
                  <a:pt x="1606099" y="2588617"/>
                </a:lnTo>
                <a:lnTo>
                  <a:pt x="1559993" y="2592000"/>
                </a:lnTo>
                <a:lnTo>
                  <a:pt x="312006" y="2592000"/>
                </a:lnTo>
                <a:lnTo>
                  <a:pt x="265900" y="2588617"/>
                </a:lnTo>
                <a:lnTo>
                  <a:pt x="221894" y="2578789"/>
                </a:lnTo>
                <a:lnTo>
                  <a:pt x="180472" y="2563001"/>
                </a:lnTo>
                <a:lnTo>
                  <a:pt x="142115" y="2541733"/>
                </a:lnTo>
                <a:lnTo>
                  <a:pt x="107307" y="2515470"/>
                </a:lnTo>
                <a:lnTo>
                  <a:pt x="76529" y="2484692"/>
                </a:lnTo>
                <a:lnTo>
                  <a:pt x="50266" y="2449884"/>
                </a:lnTo>
                <a:lnTo>
                  <a:pt x="28998" y="2411527"/>
                </a:lnTo>
                <a:lnTo>
                  <a:pt x="13210" y="2370104"/>
                </a:lnTo>
                <a:lnTo>
                  <a:pt x="3382" y="2326099"/>
                </a:lnTo>
                <a:lnTo>
                  <a:pt x="0" y="2279993"/>
                </a:lnTo>
                <a:lnTo>
                  <a:pt x="0" y="312006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374553" y="3851148"/>
            <a:ext cx="1639938" cy="24089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3345">
              <a:lnSpc>
                <a:spcPct val="99600"/>
              </a:lnSpc>
              <a:spcBef>
                <a:spcPts val="105"/>
              </a:spcBef>
            </a:pP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Uzoq </a:t>
            </a: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muddatli</a:t>
            </a:r>
            <a:r>
              <a:rPr lang="en-US" sz="14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b="1" spc="50" dirty="0" err="1">
                <a:solidFill>
                  <a:srgbClr val="FF0000"/>
                </a:solidFill>
                <a:latin typeface="Calibri"/>
                <a:cs typeface="Calibri"/>
              </a:rPr>
              <a:t>intilish</a:t>
            </a:r>
            <a:endParaRPr lang="en-US" sz="1400" b="1" spc="5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93345">
              <a:lnSpc>
                <a:spcPct val="99600"/>
              </a:lnSpc>
              <a:spcBef>
                <a:spcPts val="105"/>
              </a:spcBef>
            </a:pPr>
            <a:r>
              <a:rPr lang="en-US" sz="1400" spc="10" dirty="0" err="1">
                <a:latin typeface="Calibri"/>
                <a:cs typeface="Calibri"/>
              </a:rPr>
              <a:t>Tashkilot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kelajakda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qayerda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bo‘lishni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maqsad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qilganini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belgilaydi</a:t>
            </a:r>
            <a:r>
              <a:rPr lang="en-US" sz="1400" spc="10" dirty="0">
                <a:latin typeface="Calibri"/>
                <a:cs typeface="Calibri"/>
              </a:rPr>
              <a:t>.</a:t>
            </a:r>
          </a:p>
          <a:p>
            <a:pPr marL="12700" marR="93345">
              <a:lnSpc>
                <a:spcPct val="99600"/>
              </a:lnSpc>
              <a:spcBef>
                <a:spcPts val="105"/>
              </a:spcBef>
            </a:pPr>
            <a:r>
              <a:rPr lang="en-US" sz="1400" spc="10" dirty="0">
                <a:latin typeface="Calibri"/>
                <a:cs typeface="Calibri"/>
              </a:rPr>
              <a:t>QA </a:t>
            </a:r>
            <a:r>
              <a:rPr lang="en-US" sz="1400" spc="10" dirty="0" err="1">
                <a:latin typeface="Calibri"/>
                <a:cs typeface="Calibri"/>
              </a:rPr>
              <a:t>tizimlari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va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strategik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maqsadlarning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uzluksiz</a:t>
            </a:r>
            <a:r>
              <a:rPr lang="en-US" sz="1400" spc="10" dirty="0">
                <a:latin typeface="Calibri"/>
                <a:cs typeface="Calibri"/>
              </a:rPr>
              <a:t> </a:t>
            </a:r>
            <a:r>
              <a:rPr lang="en-US" sz="1400" spc="10" dirty="0" err="1">
                <a:latin typeface="Calibri"/>
                <a:cs typeface="Calibri"/>
              </a:rPr>
              <a:t>takomillashtirilishi</a:t>
            </a:r>
            <a:r>
              <a:rPr lang="en-US" sz="1400" spc="10" dirty="0">
                <a:latin typeface="Calibri"/>
                <a:cs typeface="Calibri"/>
              </a:rPr>
              <a:t>.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782265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RACI </a:t>
            </a:r>
            <a:r>
              <a:rPr lang="en-US" sz="3200" dirty="0" err="1"/>
              <a:t>matritsasi</a:t>
            </a:r>
            <a:r>
              <a:rPr lang="en-US" sz="3200" dirty="0"/>
              <a:t>: </a:t>
            </a:r>
            <a:r>
              <a:rPr lang="en-US" sz="3200" dirty="0" err="1"/>
              <a:t>sifatni</a:t>
            </a:r>
            <a:r>
              <a:rPr lang="en-US" sz="3200" dirty="0"/>
              <a:t> </a:t>
            </a:r>
            <a:r>
              <a:rPr lang="en-US" sz="3200" dirty="0" err="1"/>
              <a:t>ta’minlash</a:t>
            </a:r>
            <a:r>
              <a:rPr lang="en-US" sz="3200" dirty="0"/>
              <a:t> (QA) </a:t>
            </a:r>
            <a:r>
              <a:rPr lang="en-US" sz="3200" dirty="0" err="1"/>
              <a:t>uchun</a:t>
            </a:r>
            <a:r>
              <a:rPr lang="en-US" sz="3200" dirty="0"/>
              <a:t> </a:t>
            </a:r>
            <a:r>
              <a:rPr lang="en-US" sz="3200" dirty="0" err="1"/>
              <a:t>asosiy</a:t>
            </a:r>
            <a:r>
              <a:rPr lang="en-US" sz="3200" dirty="0"/>
              <a:t> </a:t>
            </a:r>
            <a:r>
              <a:rPr lang="en-US" sz="3200" dirty="0" err="1"/>
              <a:t>me’yor</a:t>
            </a:r>
            <a:endParaRPr sz="320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33371"/>
            <a:ext cx="10146030" cy="4219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3395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latin typeface="Calibri"/>
                <a:cs typeface="Calibri"/>
              </a:rPr>
              <a:t>RACI </a:t>
            </a:r>
            <a:r>
              <a:rPr lang="en-US" sz="2000" b="1" dirty="0" err="1">
                <a:latin typeface="Calibri"/>
                <a:cs typeface="Calibri"/>
              </a:rPr>
              <a:t>matritsasi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— </a:t>
            </a:r>
            <a:r>
              <a:rPr lang="en-US" sz="2000" dirty="0" err="1">
                <a:latin typeface="Calibri"/>
                <a:cs typeface="Calibri"/>
              </a:rPr>
              <a:t>bu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loyiha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boshqaruvi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jarayonlarni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boshqarishda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vazifalar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ish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jarayonlarida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rollar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mas’uliyatlarni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aniq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belgilash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uchun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qo‘llaniladigan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mas’uliyat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taqsimoti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modeli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hisoblanadi</a:t>
            </a:r>
            <a:r>
              <a:rPr lang="en-US" sz="2000" dirty="0">
                <a:latin typeface="Calibri"/>
                <a:cs typeface="Calibri"/>
              </a:rPr>
              <a:t>.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241300" marR="344805" indent="-22860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(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)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b="1" spc="105" dirty="0">
                <a:solidFill>
                  <a:srgbClr val="FF0000"/>
                </a:solidFill>
                <a:latin typeface="Calibri"/>
                <a:cs typeface="Calibri"/>
              </a:rPr>
              <a:t>Responsible</a:t>
            </a:r>
            <a:r>
              <a:rPr lang="en-US" sz="2000" b="1" spc="105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2000" b="1" spc="105" dirty="0" err="1">
                <a:solidFill>
                  <a:srgbClr val="FF0000"/>
                </a:solidFill>
                <a:latin typeface="Calibri"/>
                <a:cs typeface="Calibri"/>
              </a:rPr>
              <a:t>Mas’ul</a:t>
            </a:r>
            <a:r>
              <a:rPr sz="2000" spc="105" dirty="0">
                <a:latin typeface="Calibri"/>
                <a:cs typeface="Calibri"/>
              </a:rPr>
              <a:t>: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vazifa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faoliyatni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bevosita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bajaradigan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shaxs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guruh</a:t>
            </a:r>
            <a:r>
              <a:rPr lang="en-US" sz="2000" dirty="0">
                <a:latin typeface="Calibri"/>
                <a:cs typeface="Calibri"/>
              </a:rPr>
              <a:t>. </a:t>
            </a:r>
            <a:r>
              <a:rPr lang="en-US" sz="2000" dirty="0" err="1">
                <a:latin typeface="Calibri"/>
                <a:cs typeface="Calibri"/>
              </a:rPr>
              <a:t>Ular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bajarilish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uchun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to‘g‘ridan-to‘g‘ri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javobgardir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241300" marR="197485" indent="-228600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(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)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b="1" spc="100" dirty="0">
                <a:solidFill>
                  <a:srgbClr val="FF0000"/>
                </a:solidFill>
                <a:latin typeface="Calibri"/>
                <a:cs typeface="Calibri"/>
              </a:rPr>
              <a:t>Accountable</a:t>
            </a:r>
            <a:r>
              <a:rPr lang="en-US" sz="2000" b="1" spc="100" dirty="0">
                <a:solidFill>
                  <a:srgbClr val="FF0000"/>
                </a:solidFill>
                <a:latin typeface="Calibri"/>
                <a:cs typeface="Calibri"/>
              </a:rPr>
              <a:t> - </a:t>
            </a:r>
            <a:r>
              <a:rPr lang="en-US" sz="2000" b="1" spc="100" dirty="0" err="1">
                <a:solidFill>
                  <a:srgbClr val="FF0000"/>
                </a:solidFill>
                <a:latin typeface="Calibri"/>
                <a:cs typeface="Calibri"/>
              </a:rPr>
              <a:t>Hisobdor</a:t>
            </a:r>
            <a:r>
              <a:rPr lang="en-US" sz="2000" b="1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00" dirty="0">
                <a:latin typeface="Calibri"/>
                <a:cs typeface="Calibri"/>
              </a:rPr>
              <a:t>: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vazifaning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yakuniy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natijasi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uchun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mas’ul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bo‘lgan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uning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to‘g‘ri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bajarilishini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ta’minlaydigan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shaxs</a:t>
            </a:r>
            <a:r>
              <a:rPr lang="en-US" sz="2000" dirty="0">
                <a:latin typeface="Calibri"/>
                <a:cs typeface="Calibri"/>
              </a:rPr>
              <a:t>. Har </a:t>
            </a:r>
            <a:r>
              <a:rPr lang="en-US" sz="2000" dirty="0" err="1">
                <a:latin typeface="Calibri"/>
                <a:cs typeface="Calibri"/>
              </a:rPr>
              <a:t>bir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vazifa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uchun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faqat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bitta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hisobdor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bo‘lishi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kerak</a:t>
            </a:r>
            <a:r>
              <a:rPr sz="2000" spc="6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241300" marR="225425" indent="-22860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000" spc="90" dirty="0">
                <a:latin typeface="Calibri"/>
                <a:cs typeface="Calibri"/>
              </a:rPr>
              <a:t>(</a:t>
            </a:r>
            <a:r>
              <a:rPr sz="2000" b="1" spc="9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000" spc="90" dirty="0">
                <a:latin typeface="Calibri"/>
                <a:cs typeface="Calibri"/>
              </a:rPr>
              <a:t>)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b="1" spc="110" dirty="0">
                <a:solidFill>
                  <a:srgbClr val="FF0000"/>
                </a:solidFill>
                <a:latin typeface="Calibri"/>
                <a:cs typeface="Calibri"/>
              </a:rPr>
              <a:t>Consulted</a:t>
            </a:r>
            <a:r>
              <a:rPr lang="en-US" sz="2000" b="1" spc="11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2000" b="1" spc="110" dirty="0" err="1">
                <a:solidFill>
                  <a:srgbClr val="FF0000"/>
                </a:solidFill>
                <a:latin typeface="Calibri"/>
                <a:cs typeface="Calibri"/>
              </a:rPr>
              <a:t>Maslahat</a:t>
            </a:r>
            <a:r>
              <a:rPr lang="en-US" sz="2000" b="1" spc="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110" dirty="0" err="1">
                <a:solidFill>
                  <a:srgbClr val="FF0000"/>
                </a:solidFill>
                <a:latin typeface="Calibri"/>
                <a:cs typeface="Calibri"/>
              </a:rPr>
              <a:t>beruvchi</a:t>
            </a:r>
            <a:r>
              <a:rPr sz="2000" spc="110" dirty="0">
                <a:latin typeface="Calibri"/>
                <a:cs typeface="Calibri"/>
              </a:rPr>
              <a:t>: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vazifa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bajarilishidan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oldin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o‘z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fikr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tajriba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mulohazalari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bilan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hissa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qo‘shadigan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shaxs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guruhlar</a:t>
            </a:r>
            <a:r>
              <a:rPr sz="2000" spc="5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(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)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b="1" spc="60" dirty="0">
                <a:solidFill>
                  <a:srgbClr val="FF0000"/>
                </a:solidFill>
                <a:latin typeface="Calibri"/>
                <a:cs typeface="Calibri"/>
              </a:rPr>
              <a:t>Informed</a:t>
            </a:r>
            <a:r>
              <a:rPr lang="en-US" sz="2000" b="1" spc="6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2000" b="1" spc="60" dirty="0" err="1">
                <a:solidFill>
                  <a:srgbClr val="FF0000"/>
                </a:solidFill>
                <a:latin typeface="Calibri"/>
                <a:cs typeface="Calibri"/>
              </a:rPr>
              <a:t>Xabardor</a:t>
            </a:r>
            <a:r>
              <a:rPr lang="en-US" sz="20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60" dirty="0" err="1">
                <a:solidFill>
                  <a:srgbClr val="FF0000"/>
                </a:solidFill>
                <a:latin typeface="Calibri"/>
                <a:cs typeface="Calibri"/>
              </a:rPr>
              <a:t>etiluvchi</a:t>
            </a:r>
            <a:r>
              <a:rPr sz="2000" spc="60" dirty="0">
                <a:latin typeface="Calibri"/>
                <a:cs typeface="Calibri"/>
              </a:rPr>
              <a:t>: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jarayon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natijalardan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xabardor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qilinishi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kerak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bo‘lgan</a:t>
            </a:r>
            <a:r>
              <a:rPr lang="en-US" sz="2000" dirty="0">
                <a:latin typeface="Calibri"/>
                <a:cs typeface="Calibri"/>
              </a:rPr>
              <a:t>, ammo </a:t>
            </a:r>
            <a:r>
              <a:rPr lang="en-US" sz="2000" dirty="0" err="1">
                <a:latin typeface="Calibri"/>
                <a:cs typeface="Calibri"/>
              </a:rPr>
              <a:t>bevosita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ishtirok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etmaydigan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shaxs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yoki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guruh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639278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93465" marR="5080" indent="-2475865">
              <a:lnSpc>
                <a:spcPts val="4390"/>
              </a:lnSpc>
              <a:spcBef>
                <a:spcPts val="585"/>
              </a:spcBef>
            </a:pPr>
            <a:r>
              <a:rPr lang="sv-SE" spc="-25" dirty="0"/>
              <a:t>Mas’uliyat va hisobdorlik o‘rtasidagi farq</a:t>
            </a:r>
            <a:endParaRPr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1127049" y="1825624"/>
            <a:ext cx="10079990" cy="551815"/>
            <a:chOff x="1127049" y="1825624"/>
            <a:chExt cx="10079990" cy="551815"/>
          </a:xfrm>
        </p:grpSpPr>
        <p:sp>
          <p:nvSpPr>
            <p:cNvPr id="4" name="object 4"/>
            <p:cNvSpPr/>
            <p:nvPr/>
          </p:nvSpPr>
          <p:spPr>
            <a:xfrm>
              <a:off x="1127048" y="1825624"/>
              <a:ext cx="10079990" cy="545465"/>
            </a:xfrm>
            <a:custGeom>
              <a:avLst/>
              <a:gdLst/>
              <a:ahLst/>
              <a:cxnLst/>
              <a:rect l="l" t="t" r="r" b="b"/>
              <a:pathLst>
                <a:path w="10079990" h="545464">
                  <a:moveTo>
                    <a:pt x="10079660" y="0"/>
                  </a:moveTo>
                  <a:lnTo>
                    <a:pt x="5906376" y="0"/>
                  </a:lnTo>
                  <a:lnTo>
                    <a:pt x="1733105" y="0"/>
                  </a:lnTo>
                  <a:lnTo>
                    <a:pt x="0" y="0"/>
                  </a:lnTo>
                  <a:lnTo>
                    <a:pt x="0" y="545439"/>
                  </a:lnTo>
                  <a:lnTo>
                    <a:pt x="1733105" y="545439"/>
                  </a:lnTo>
                  <a:lnTo>
                    <a:pt x="5906376" y="545439"/>
                  </a:lnTo>
                  <a:lnTo>
                    <a:pt x="10079660" y="545439"/>
                  </a:lnTo>
                  <a:lnTo>
                    <a:pt x="10079660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7049" y="2371059"/>
              <a:ext cx="10079990" cy="0"/>
            </a:xfrm>
            <a:custGeom>
              <a:avLst/>
              <a:gdLst/>
              <a:ahLst/>
              <a:cxnLst/>
              <a:rect l="l" t="t" r="r" b="b"/>
              <a:pathLst>
                <a:path w="10079990">
                  <a:moveTo>
                    <a:pt x="0" y="0"/>
                  </a:moveTo>
                  <a:lnTo>
                    <a:pt x="1007966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7049" y="3129162"/>
            <a:ext cx="10079990" cy="0"/>
          </a:xfrm>
          <a:custGeom>
            <a:avLst/>
            <a:gdLst/>
            <a:ahLst/>
            <a:cxnLst/>
            <a:rect l="l" t="t" r="r" b="b"/>
            <a:pathLst>
              <a:path w="10079990">
                <a:moveTo>
                  <a:pt x="0" y="0"/>
                </a:moveTo>
                <a:lnTo>
                  <a:pt x="100796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7049" y="4093098"/>
            <a:ext cx="10079990" cy="0"/>
          </a:xfrm>
          <a:custGeom>
            <a:avLst/>
            <a:gdLst/>
            <a:ahLst/>
            <a:cxnLst/>
            <a:rect l="l" t="t" r="r" b="b"/>
            <a:pathLst>
              <a:path w="10079990">
                <a:moveTo>
                  <a:pt x="0" y="0"/>
                </a:moveTo>
                <a:lnTo>
                  <a:pt x="100796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7049" y="4851200"/>
            <a:ext cx="10079990" cy="0"/>
          </a:xfrm>
          <a:custGeom>
            <a:avLst/>
            <a:gdLst/>
            <a:ahLst/>
            <a:cxnLst/>
            <a:rect l="l" t="t" r="r" b="b"/>
            <a:pathLst>
              <a:path w="10079990">
                <a:moveTo>
                  <a:pt x="0" y="0"/>
                </a:moveTo>
                <a:lnTo>
                  <a:pt x="100796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7049" y="6104316"/>
            <a:ext cx="10079990" cy="0"/>
          </a:xfrm>
          <a:custGeom>
            <a:avLst/>
            <a:gdLst/>
            <a:ahLst/>
            <a:cxnLst/>
            <a:rect l="l" t="t" r="r" b="b"/>
            <a:pathLst>
              <a:path w="10079990">
                <a:moveTo>
                  <a:pt x="0" y="0"/>
                </a:moveTo>
                <a:lnTo>
                  <a:pt x="100796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27049" y="1951228"/>
            <a:ext cx="100799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100"/>
              </a:spcBef>
              <a:tabLst>
                <a:tab pos="1795145" algn="l"/>
                <a:tab pos="5968365" algn="l"/>
              </a:tabLst>
            </a:pPr>
            <a:r>
              <a:rPr lang="en-US" sz="1600" b="1" spc="100" dirty="0">
                <a:latin typeface="Calibri"/>
                <a:cs typeface="Calibri"/>
              </a:rPr>
              <a:t>JIHATLAR</a:t>
            </a:r>
            <a:r>
              <a:rPr sz="1600" b="1" dirty="0">
                <a:latin typeface="Calibri"/>
                <a:cs typeface="Calibri"/>
              </a:rPr>
              <a:t>	</a:t>
            </a:r>
            <a:r>
              <a:rPr lang="en-US" sz="1600" b="1" spc="90" dirty="0" err="1">
                <a:latin typeface="Calibri"/>
                <a:cs typeface="Calibri"/>
              </a:rPr>
              <a:t>Mas’uliyat</a:t>
            </a:r>
            <a:r>
              <a:rPr sz="1600" b="1" dirty="0">
                <a:latin typeface="Calibri"/>
                <a:cs typeface="Calibri"/>
              </a:rPr>
              <a:t>	</a:t>
            </a:r>
            <a:r>
              <a:rPr lang="en-US" sz="1600" b="1" spc="70" dirty="0" err="1">
                <a:latin typeface="Calibri"/>
                <a:cs typeface="Calibri"/>
              </a:rPr>
              <a:t>Hisobdorlik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6512" y="2603500"/>
            <a:ext cx="11233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65" dirty="0" err="1">
                <a:latin typeface="Calibri"/>
                <a:cs typeface="Calibri"/>
              </a:rPr>
              <a:t>Ta’rif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09619" y="2603500"/>
            <a:ext cx="36029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Vazifa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yoki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majburiyatni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bajarish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bo‘yicha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majburiyat</a:t>
            </a:r>
            <a:r>
              <a:rPr lang="en-US" sz="160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82897" y="2481579"/>
            <a:ext cx="381000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Vazifa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yoki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jarayon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natijasi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uchun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yakuniy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javobgarlik</a:t>
            </a:r>
            <a:r>
              <a:rPr lang="en-US" sz="1600" dirty="0">
                <a:latin typeface="Calibri"/>
                <a:cs typeface="Calibri"/>
              </a:rPr>
              <a:t> (</a:t>
            </a:r>
            <a:r>
              <a:rPr lang="en-US" sz="1600" dirty="0" err="1">
                <a:latin typeface="Calibri"/>
                <a:cs typeface="Calibri"/>
              </a:rPr>
              <a:t>egalik</a:t>
            </a:r>
            <a:r>
              <a:rPr lang="en-US" sz="1600" dirty="0">
                <a:latin typeface="Calibri"/>
                <a:cs typeface="Calibri"/>
              </a:rPr>
              <a:t>).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76512" y="3463035"/>
            <a:ext cx="8046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145" dirty="0" err="1">
                <a:latin typeface="Calibri"/>
                <a:cs typeface="Calibri"/>
              </a:rPr>
              <a:t>Ko’lam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09619" y="3341115"/>
            <a:ext cx="336931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en-US" sz="1600" dirty="0">
                <a:latin typeface="Calibri"/>
                <a:cs typeface="Calibri"/>
              </a:rPr>
              <a:t> Bir </a:t>
            </a:r>
            <a:r>
              <a:rPr lang="en-US" sz="1600" dirty="0" err="1">
                <a:latin typeface="Calibri"/>
                <a:cs typeface="Calibri"/>
              </a:rPr>
              <a:t>nechta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odam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vazifani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bajarish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uchun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mas’ul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bo‘lishi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mumkin</a:t>
            </a:r>
            <a:r>
              <a:rPr lang="en-US" sz="160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82897" y="3341115"/>
            <a:ext cx="3891279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Vazifaning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to‘g‘ri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bajarilishini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ta'minlash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uchun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faqat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bitta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shaxs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hisobdor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bo‘ladi</a:t>
            </a:r>
            <a:r>
              <a:rPr lang="en-US" sz="160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6512" y="4325620"/>
            <a:ext cx="9570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130" dirty="0" err="1">
                <a:latin typeface="Calibri"/>
                <a:cs typeface="Calibri"/>
              </a:rPr>
              <a:t>E’tibor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09619" y="4325620"/>
            <a:ext cx="31603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600" spc="90" dirty="0">
                <a:latin typeface="Calibri"/>
                <a:cs typeface="Calibri"/>
              </a:rPr>
              <a:t> </a:t>
            </a:r>
            <a:r>
              <a:rPr lang="es-ES" sz="1600" spc="90" dirty="0" err="1">
                <a:solidFill>
                  <a:srgbClr val="FF0000"/>
                </a:solidFill>
                <a:latin typeface="Calibri"/>
                <a:cs typeface="Calibri"/>
              </a:rPr>
              <a:t>Bajaruvi</a:t>
            </a:r>
            <a:r>
              <a:rPr lang="es-ES" sz="1600" spc="90" dirty="0">
                <a:solidFill>
                  <a:srgbClr val="FF0000"/>
                </a:solidFill>
                <a:latin typeface="Calibri"/>
                <a:cs typeface="Calibri"/>
              </a:rPr>
              <a:t> va </a:t>
            </a:r>
            <a:r>
              <a:rPr lang="es-ES" sz="1600" spc="90" dirty="0" err="1">
                <a:solidFill>
                  <a:srgbClr val="FF0000"/>
                </a:solidFill>
                <a:latin typeface="Calibri"/>
                <a:cs typeface="Calibri"/>
              </a:rPr>
              <a:t>harakatlar</a:t>
            </a:r>
            <a:r>
              <a:rPr lang="es-ES" sz="1600" spc="90" dirty="0" err="1">
                <a:latin typeface="Calibri"/>
                <a:cs typeface="Calibri"/>
              </a:rPr>
              <a:t>ga</a:t>
            </a:r>
            <a:r>
              <a:rPr lang="es-ES" sz="1600" spc="90" dirty="0">
                <a:latin typeface="Calibri"/>
                <a:cs typeface="Calibri"/>
              </a:rPr>
              <a:t> </a:t>
            </a:r>
            <a:r>
              <a:rPr lang="es-ES" sz="1600" spc="90" dirty="0" err="1">
                <a:latin typeface="Calibri"/>
                <a:cs typeface="Calibri"/>
              </a:rPr>
              <a:t>e’tibor</a:t>
            </a:r>
            <a:r>
              <a:rPr lang="es-ES" sz="1600" spc="90" dirty="0">
                <a:latin typeface="Calibri"/>
                <a:cs typeface="Calibri"/>
              </a:rPr>
              <a:t> </a:t>
            </a:r>
            <a:r>
              <a:rPr lang="es-ES" sz="1600" spc="90" dirty="0" err="1">
                <a:latin typeface="Calibri"/>
                <a:cs typeface="Calibri"/>
              </a:rPr>
              <a:t>qaratadi</a:t>
            </a:r>
            <a:r>
              <a:rPr lang="es-ES" sz="1600" spc="9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82897" y="4203700"/>
            <a:ext cx="401066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en-US" sz="1600" spc="90" dirty="0">
                <a:latin typeface="Calibri"/>
                <a:cs typeface="Calibri"/>
              </a:rPr>
              <a:t> </a:t>
            </a:r>
            <a:r>
              <a:rPr lang="en-US" sz="1600" spc="90" dirty="0" err="1">
                <a:solidFill>
                  <a:srgbClr val="FF0000"/>
                </a:solidFill>
                <a:latin typeface="Calibri"/>
                <a:cs typeface="Calibri"/>
              </a:rPr>
              <a:t>Qaror</a:t>
            </a:r>
            <a:r>
              <a:rPr lang="en-US" sz="1600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spc="90" dirty="0" err="1">
                <a:solidFill>
                  <a:srgbClr val="FF0000"/>
                </a:solidFill>
                <a:latin typeface="Calibri"/>
                <a:cs typeface="Calibri"/>
              </a:rPr>
              <a:t>qabul</a:t>
            </a:r>
            <a:r>
              <a:rPr lang="en-US" sz="1600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spc="90" dirty="0" err="1">
                <a:solidFill>
                  <a:srgbClr val="FF0000"/>
                </a:solidFill>
                <a:latin typeface="Calibri"/>
                <a:cs typeface="Calibri"/>
              </a:rPr>
              <a:t>qilish</a:t>
            </a:r>
            <a:r>
              <a:rPr lang="en-US" sz="1600" spc="90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US" sz="1600" spc="90" dirty="0" err="1">
                <a:solidFill>
                  <a:srgbClr val="FF0000"/>
                </a:solidFill>
                <a:latin typeface="Calibri"/>
                <a:cs typeface="Calibri"/>
              </a:rPr>
              <a:t>nazorat</a:t>
            </a:r>
            <a:r>
              <a:rPr lang="en-US" sz="1600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spc="90" dirty="0" err="1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r>
              <a:rPr lang="en-US" sz="1600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spc="90" dirty="0" err="1">
                <a:solidFill>
                  <a:srgbClr val="FF0000"/>
                </a:solidFill>
                <a:latin typeface="Calibri"/>
                <a:cs typeface="Calibri"/>
              </a:rPr>
              <a:t>oqibatlar</a:t>
            </a:r>
            <a:r>
              <a:rPr lang="en-US" sz="1600" spc="90" dirty="0" err="1">
                <a:latin typeface="Calibri"/>
                <a:cs typeface="Calibri"/>
              </a:rPr>
              <a:t>ga</a:t>
            </a:r>
            <a:r>
              <a:rPr lang="en-US" sz="1600" spc="90" dirty="0">
                <a:latin typeface="Calibri"/>
                <a:cs typeface="Calibri"/>
              </a:rPr>
              <a:t> </a:t>
            </a:r>
            <a:r>
              <a:rPr lang="en-US" sz="1600" spc="90" dirty="0" err="1">
                <a:latin typeface="Calibri"/>
                <a:cs typeface="Calibri"/>
              </a:rPr>
              <a:t>e’tibor</a:t>
            </a:r>
            <a:r>
              <a:rPr lang="en-US" sz="1600" spc="90" dirty="0">
                <a:latin typeface="Calibri"/>
                <a:cs typeface="Calibri"/>
              </a:rPr>
              <a:t> </a:t>
            </a:r>
            <a:r>
              <a:rPr lang="en-US" sz="1600" spc="90" dirty="0" err="1">
                <a:latin typeface="Calibri"/>
                <a:cs typeface="Calibri"/>
              </a:rPr>
              <a:t>qaratadi</a:t>
            </a:r>
            <a:r>
              <a:rPr lang="en-US" sz="1600" spc="90" dirty="0">
                <a:latin typeface="Calibri"/>
                <a:cs typeface="Calibri"/>
              </a:rPr>
              <a:t>.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6512" y="5331460"/>
            <a:ext cx="12230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65" dirty="0" err="1">
                <a:latin typeface="Calibri"/>
                <a:cs typeface="Calibri"/>
              </a:rPr>
              <a:t>Vazifa</a:t>
            </a:r>
            <a:r>
              <a:rPr lang="en-US" sz="1600" b="1" spc="65" dirty="0">
                <a:latin typeface="Calibri"/>
                <a:cs typeface="Calibri"/>
              </a:rPr>
              <a:t> </a:t>
            </a:r>
            <a:r>
              <a:rPr lang="en-US" sz="1600" b="1" spc="65" dirty="0" err="1">
                <a:latin typeface="Calibri"/>
                <a:cs typeface="Calibri"/>
              </a:rPr>
              <a:t>taqsimoti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09619" y="5209540"/>
            <a:ext cx="3766820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Mas’uliyat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bir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nechta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odam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o‘rtasida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bo‘lishilishi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yoki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topshirilishi</a:t>
            </a:r>
            <a:r>
              <a:rPr lang="en-US" sz="1600" spc="45" dirty="0">
                <a:latin typeface="Calibri"/>
                <a:cs typeface="Calibri"/>
              </a:rPr>
              <a:t> </a:t>
            </a:r>
            <a:r>
              <a:rPr lang="en-US" sz="1600" spc="45" dirty="0" err="1">
                <a:latin typeface="Calibri"/>
                <a:cs typeface="Calibri"/>
              </a:rPr>
              <a:t>mumkin</a:t>
            </a:r>
            <a:r>
              <a:rPr lang="en-US" sz="1600" spc="45" dirty="0">
                <a:latin typeface="Calibri"/>
                <a:cs typeface="Calibri"/>
              </a:rPr>
              <a:t>.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82897" y="5087620"/>
            <a:ext cx="3870960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en-US" sz="1600" spc="30" dirty="0" err="1">
                <a:latin typeface="Calibri"/>
                <a:cs typeface="Calibri"/>
              </a:rPr>
              <a:t>Hisobdorlik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topshirib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bo‘lmaydigan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mas’uliyatdir</a:t>
            </a:r>
            <a:r>
              <a:rPr lang="en-US" sz="1600" spc="30" dirty="0">
                <a:latin typeface="Calibri"/>
                <a:cs typeface="Calibri"/>
              </a:rPr>
              <a:t> — </a:t>
            </a:r>
            <a:r>
              <a:rPr lang="en-US" sz="1600" spc="30" dirty="0" err="1">
                <a:latin typeface="Calibri"/>
                <a:cs typeface="Calibri"/>
              </a:rPr>
              <a:t>hisobdor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shaxs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natijalar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uchun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javobgarligicha</a:t>
            </a:r>
            <a:r>
              <a:rPr lang="en-US" sz="1600" spc="30" dirty="0">
                <a:latin typeface="Calibri"/>
                <a:cs typeface="Calibri"/>
              </a:rPr>
              <a:t> </a:t>
            </a:r>
            <a:r>
              <a:rPr lang="en-US" sz="1600" spc="30" dirty="0" err="1">
                <a:latin typeface="Calibri"/>
                <a:cs typeface="Calibri"/>
              </a:rPr>
              <a:t>qoladi</a:t>
            </a:r>
            <a:r>
              <a:rPr lang="en-US" sz="1600" spc="3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23659-72EA-44F6-AF5E-6A763981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826" y="363219"/>
            <a:ext cx="10134346" cy="615553"/>
          </a:xfrm>
        </p:spPr>
        <p:txBody>
          <a:bodyPr/>
          <a:lstStyle/>
          <a:p>
            <a:r>
              <a:rPr lang="en-US" dirty="0">
                <a:latin typeface="+mn-lt"/>
              </a:rPr>
              <a:t>MISOL</a:t>
            </a:r>
            <a:endParaRPr lang="ru-RU" dirty="0">
              <a:latin typeface="+mn-lt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2D25D39-14A5-4C5C-9584-925A6BD44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56475"/>
              </p:ext>
            </p:extLst>
          </p:nvPr>
        </p:nvGraphicFramePr>
        <p:xfrm>
          <a:off x="914654" y="1295400"/>
          <a:ext cx="10248520" cy="452045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49704">
                  <a:extLst>
                    <a:ext uri="{9D8B030D-6E8A-4147-A177-3AD203B41FA5}">
                      <a16:colId xmlns:a16="http://schemas.microsoft.com/office/drawing/2014/main" val="1665623616"/>
                    </a:ext>
                  </a:extLst>
                </a:gridCol>
                <a:gridCol w="2049704">
                  <a:extLst>
                    <a:ext uri="{9D8B030D-6E8A-4147-A177-3AD203B41FA5}">
                      <a16:colId xmlns:a16="http://schemas.microsoft.com/office/drawing/2014/main" val="3154738886"/>
                    </a:ext>
                  </a:extLst>
                </a:gridCol>
                <a:gridCol w="2049704">
                  <a:extLst>
                    <a:ext uri="{9D8B030D-6E8A-4147-A177-3AD203B41FA5}">
                      <a16:colId xmlns:a16="http://schemas.microsoft.com/office/drawing/2014/main" val="234843459"/>
                    </a:ext>
                  </a:extLst>
                </a:gridCol>
                <a:gridCol w="2049704">
                  <a:extLst>
                    <a:ext uri="{9D8B030D-6E8A-4147-A177-3AD203B41FA5}">
                      <a16:colId xmlns:a16="http://schemas.microsoft.com/office/drawing/2014/main" val="57889340"/>
                    </a:ext>
                  </a:extLst>
                </a:gridCol>
                <a:gridCol w="2049704">
                  <a:extLst>
                    <a:ext uri="{9D8B030D-6E8A-4147-A177-3AD203B41FA5}">
                      <a16:colId xmlns:a16="http://schemas.microsoft.com/office/drawing/2014/main" val="226975168"/>
                    </a:ext>
                  </a:extLst>
                </a:gridCol>
              </a:tblGrid>
              <a:tr h="35261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+mn-lt"/>
                        </a:rPr>
                        <a:t>Vazifa</a:t>
                      </a:r>
                      <a:endParaRPr lang="en-US" sz="180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+mn-lt"/>
                        </a:rPr>
                        <a:t>Responsible (R)</a:t>
                      </a:r>
                      <a:endParaRPr lang="en-US" sz="180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+mn-lt"/>
                        </a:rPr>
                        <a:t>Accountable (A)</a:t>
                      </a:r>
                      <a:endParaRPr lang="en-US" sz="180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+mn-lt"/>
                        </a:rPr>
                        <a:t>Consulted (C)</a:t>
                      </a:r>
                      <a:endParaRPr lang="en-US" sz="180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+mn-lt"/>
                        </a:rPr>
                        <a:t>Informed (I)</a:t>
                      </a:r>
                      <a:endParaRPr lang="en-US" sz="180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2372158073"/>
                  </a:ext>
                </a:extLst>
              </a:tr>
              <a:tr h="881529"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Akkreditatsiya hujjatlarini tayyorlash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Sifat bo‘limi mutaxassisi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Kafedra</a:t>
                      </a:r>
                      <a:r>
                        <a:rPr lang="en-US" sz="1800" dirty="0">
                          <a:latin typeface="+mn-lt"/>
                        </a:rPr>
                        <a:t> mudir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Dekan</a:t>
                      </a:r>
                      <a:r>
                        <a:rPr lang="en-US" sz="1800" dirty="0">
                          <a:latin typeface="+mn-lt"/>
                        </a:rPr>
                        <a:t>, </a:t>
                      </a:r>
                      <a:r>
                        <a:rPr lang="en-US" sz="1800" dirty="0" err="1">
                          <a:latin typeface="+mn-lt"/>
                        </a:rPr>
                        <a:t>ish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beruvchilar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Rektor</a:t>
                      </a:r>
                      <a:r>
                        <a:rPr lang="en-US" sz="1800" dirty="0">
                          <a:latin typeface="+mn-lt"/>
                        </a:rPr>
                        <a:t>/</a:t>
                      </a:r>
                      <a:r>
                        <a:rPr lang="en-US" sz="1800" dirty="0" err="1">
                          <a:latin typeface="+mn-lt"/>
                        </a:rPr>
                        <a:t>prorekroe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821968388"/>
                  </a:ext>
                </a:extLst>
              </a:tr>
              <a:tr h="1145988"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O‘quv rejasini yangilash va muvofiqligini tekshirish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Kafedra o‘qituvchilari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Kafedra mudiri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Tashqi ekspert, bitiruvchi talabalar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Fakultet kengashi</a:t>
                      </a: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1700339339"/>
                  </a:ext>
                </a:extLst>
              </a:tr>
              <a:tr h="881529"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Akkreditatsiya agentligi bilan muloqot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Sifat bo‘limi xodimi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Prorektor (o‘quv ishlari)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Tashqi maslahat beruvchi mutaxassis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Rektor</a:t>
                      </a: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2509229812"/>
                  </a:ext>
                </a:extLst>
              </a:tr>
              <a:tr h="617071"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Hisobot va taqdimot tayyorlash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Sifat kafedrasi, o‘qituvchilar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Fakultet dekani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Tashqi baholovchi, HR bo‘limi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Universitet sayti, PR bo‘limi</a:t>
                      </a: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2172666080"/>
                  </a:ext>
                </a:extLst>
              </a:tr>
              <a:tr h="617071"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Yakuniy tasdiq va topshirish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latin typeface="+mn-lt"/>
                        </a:rPr>
                        <a:t>–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Prorektor / Rektor</a:t>
                      </a: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Sifatni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nazorat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qilish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bo’limi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Barcha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xodimlar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140694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57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2151379"/>
            <a:ext cx="9932035" cy="2976712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49530">
              <a:lnSpc>
                <a:spcPct val="89400"/>
              </a:lnSpc>
              <a:spcBef>
                <a:spcPts val="785"/>
              </a:spcBef>
            </a:pPr>
            <a:r>
              <a:rPr lang="en-US" sz="5400" spc="-35" dirty="0"/>
              <a:t>"Sifat </a:t>
            </a:r>
            <a:r>
              <a:rPr lang="en-US" sz="5400" spc="-35" dirty="0" err="1">
                <a:solidFill>
                  <a:srgbClr val="FF0000"/>
                </a:solidFill>
              </a:rPr>
              <a:t>mutlaq</a:t>
            </a:r>
            <a:r>
              <a:rPr lang="en-US" sz="5400" spc="-35" dirty="0"/>
              <a:t> </a:t>
            </a:r>
            <a:r>
              <a:rPr lang="en-US" sz="5400" spc="-35" dirty="0" err="1"/>
              <a:t>tushuncha</a:t>
            </a:r>
            <a:r>
              <a:rPr lang="en-US" sz="5400" spc="-35" dirty="0"/>
              <a:t> </a:t>
            </a:r>
            <a:r>
              <a:rPr lang="en-US" sz="5400" spc="-35" dirty="0" err="1"/>
              <a:t>emas</a:t>
            </a:r>
            <a:r>
              <a:rPr lang="en-US" sz="5400" spc="-35" dirty="0"/>
              <a:t>; u </a:t>
            </a:r>
            <a:r>
              <a:rPr lang="en-US" sz="5400" spc="-35" dirty="0" err="1"/>
              <a:t>talablar</a:t>
            </a:r>
            <a:r>
              <a:rPr lang="en-US" sz="5400" spc="-35" dirty="0"/>
              <a:t> </a:t>
            </a:r>
            <a:r>
              <a:rPr lang="en-US" sz="5400" spc="-35" dirty="0" err="1"/>
              <a:t>va</a:t>
            </a:r>
            <a:r>
              <a:rPr lang="en-US" sz="5400" spc="-35" dirty="0"/>
              <a:t> </a:t>
            </a:r>
            <a:r>
              <a:rPr lang="en-US" sz="5400" spc="-35" dirty="0" err="1"/>
              <a:t>kutilmalarga</a:t>
            </a:r>
            <a:r>
              <a:rPr lang="en-US" sz="5400" spc="-35" dirty="0"/>
              <a:t> </a:t>
            </a:r>
            <a:r>
              <a:rPr lang="en-US" sz="5400" spc="-35" dirty="0" err="1"/>
              <a:t>bog‘liq</a:t>
            </a:r>
            <a:r>
              <a:rPr lang="en-US" sz="5400" spc="-35" dirty="0"/>
              <a:t>.“</a:t>
            </a:r>
            <a:br>
              <a:rPr lang="en-US" sz="5400" spc="-35" dirty="0"/>
            </a:br>
            <a:br>
              <a:rPr lang="en-US" sz="5400" spc="-35" dirty="0"/>
            </a:br>
            <a:r>
              <a:rPr lang="en-US" sz="2400" spc="-95" dirty="0" err="1">
                <a:solidFill>
                  <a:srgbClr val="767676"/>
                </a:solidFill>
              </a:rPr>
              <a:t>Savolimizga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javob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berish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uchun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avvalo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ruchkalar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kontekstida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sifat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deganda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nimani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nazarda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tutayotganimizni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aniqlashtirishimiz</a:t>
            </a:r>
            <a:r>
              <a:rPr lang="en-US" sz="2400" spc="-95" dirty="0">
                <a:solidFill>
                  <a:srgbClr val="767676"/>
                </a:solidFill>
              </a:rPr>
              <a:t> </a:t>
            </a:r>
            <a:r>
              <a:rPr lang="en-US" sz="2400" spc="-95" dirty="0" err="1">
                <a:solidFill>
                  <a:srgbClr val="767676"/>
                </a:solidFill>
              </a:rPr>
              <a:t>kerak</a:t>
            </a:r>
            <a:r>
              <a:rPr sz="2400" spc="80" dirty="0">
                <a:solidFill>
                  <a:srgbClr val="767676"/>
                </a:solidFill>
              </a:rPr>
              <a:t>.</a:t>
            </a:r>
            <a:endParaRPr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975103" rIns="0" bIns="0" rtlCol="0">
            <a:spAutoFit/>
          </a:bodyPr>
          <a:lstStyle/>
          <a:p>
            <a:pPr marL="891540" algn="ctr">
              <a:lnSpc>
                <a:spcPct val="100000"/>
              </a:lnSpc>
              <a:spcBef>
                <a:spcPts val="100"/>
              </a:spcBef>
            </a:pPr>
            <a:r>
              <a:rPr lang="en-US" sz="5200" spc="-80" dirty="0">
                <a:solidFill>
                  <a:srgbClr val="FFFFFF"/>
                </a:solidFill>
              </a:rPr>
              <a:t>EMPOWEREMENT</a:t>
            </a:r>
            <a:endParaRPr sz="5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2272030">
              <a:lnSpc>
                <a:spcPct val="100000"/>
              </a:lnSpc>
              <a:spcBef>
                <a:spcPts val="100"/>
              </a:spcBef>
            </a:pPr>
            <a:r>
              <a:rPr lang="en-US" spc="-55" dirty="0" err="1"/>
              <a:t>Ta’rif</a:t>
            </a:r>
            <a:endParaRPr spc="-45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16939" y="1812035"/>
            <a:ext cx="10357485" cy="377500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09900"/>
              </a:lnSpc>
              <a:spcBef>
                <a:spcPts val="80"/>
              </a:spcBef>
            </a:pPr>
            <a:r>
              <a:rPr lang="en-US" dirty="0" err="1"/>
              <a:t>Vakolat</a:t>
            </a:r>
            <a:r>
              <a:rPr lang="en-US" dirty="0"/>
              <a:t> </a:t>
            </a:r>
            <a:r>
              <a:rPr lang="en-US" dirty="0" err="1"/>
              <a:t>berish</a:t>
            </a:r>
            <a:r>
              <a:rPr lang="en-US" dirty="0"/>
              <a:t> —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shaxslar</a:t>
            </a:r>
            <a:r>
              <a:rPr lang="en-US" dirty="0"/>
              <a:t> </a:t>
            </a:r>
            <a:r>
              <a:rPr lang="en-US" dirty="0" err="1"/>
              <a:t>yoki</a:t>
            </a:r>
            <a:r>
              <a:rPr lang="en-US" dirty="0"/>
              <a:t> </a:t>
            </a:r>
            <a:r>
              <a:rPr lang="en-US" dirty="0" err="1"/>
              <a:t>guruhlarni</a:t>
            </a:r>
            <a:r>
              <a:rPr lang="en-US" dirty="0"/>
              <a:t> </a:t>
            </a:r>
            <a:r>
              <a:rPr lang="en-US" dirty="0" err="1"/>
              <a:t>o‘z</a:t>
            </a:r>
            <a:r>
              <a:rPr lang="en-US" dirty="0"/>
              <a:t> </a:t>
            </a:r>
            <a:r>
              <a:rPr lang="en-US" dirty="0" err="1"/>
              <a:t>hayoti</a:t>
            </a:r>
            <a:r>
              <a:rPr lang="en-US" dirty="0"/>
              <a:t>, </a:t>
            </a:r>
            <a:r>
              <a:rPr lang="en-US" dirty="0" err="1"/>
              <a:t>ishi</a:t>
            </a:r>
            <a:r>
              <a:rPr lang="en-US" dirty="0"/>
              <a:t> </a:t>
            </a:r>
            <a:r>
              <a:rPr lang="en-US" dirty="0" err="1"/>
              <a:t>yoki</a:t>
            </a:r>
            <a:r>
              <a:rPr lang="en-US" dirty="0"/>
              <a:t> </a:t>
            </a:r>
            <a:r>
              <a:rPr lang="en-US" dirty="0" err="1"/>
              <a:t>jamiyati</a:t>
            </a:r>
            <a:r>
              <a:rPr lang="en-US" dirty="0"/>
              <a:t> </a:t>
            </a:r>
            <a:r>
              <a:rPr lang="en-US" dirty="0" err="1"/>
              <a:t>bilan</a:t>
            </a:r>
            <a:r>
              <a:rPr lang="en-US" dirty="0"/>
              <a:t> </a:t>
            </a:r>
            <a:r>
              <a:rPr lang="en-US" dirty="0" err="1"/>
              <a:t>bog‘liq</a:t>
            </a:r>
            <a:r>
              <a:rPr lang="en-US" dirty="0"/>
              <a:t> </a:t>
            </a:r>
            <a:r>
              <a:rPr lang="en-US" dirty="0" err="1"/>
              <a:t>qarorlar</a:t>
            </a:r>
            <a:r>
              <a:rPr lang="en-US" dirty="0"/>
              <a:t> </a:t>
            </a:r>
            <a:r>
              <a:rPr lang="en-US" dirty="0" err="1"/>
              <a:t>ustidan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nazorat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ishonch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vakolatga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bo‘lish</a:t>
            </a:r>
            <a:r>
              <a:rPr lang="en-US" dirty="0"/>
              <a:t> </a:t>
            </a:r>
            <a:r>
              <a:rPr lang="en-US" dirty="0" err="1"/>
              <a:t>imkoniyatini</a:t>
            </a:r>
            <a:r>
              <a:rPr lang="en-US" dirty="0"/>
              <a:t> </a:t>
            </a:r>
            <a:r>
              <a:rPr lang="en-US" dirty="0" err="1"/>
              <a:t>yaratish</a:t>
            </a:r>
            <a:r>
              <a:rPr lang="en-US" dirty="0"/>
              <a:t> </a:t>
            </a:r>
            <a:r>
              <a:rPr lang="en-US" dirty="0" err="1"/>
              <a:t>jarayonidir</a:t>
            </a:r>
            <a:r>
              <a:rPr lang="en-US" dirty="0"/>
              <a:t>. Bu </a:t>
            </a:r>
            <a:r>
              <a:rPr lang="en-US" dirty="0" err="1"/>
              <a:t>jarayon</a:t>
            </a:r>
            <a:r>
              <a:rPr lang="en-US" dirty="0"/>
              <a:t> </a:t>
            </a:r>
            <a:r>
              <a:rPr lang="en-US" dirty="0" err="1"/>
              <a:t>odamlarga</a:t>
            </a:r>
            <a:r>
              <a:rPr lang="en-US" dirty="0"/>
              <a:t> </a:t>
            </a:r>
            <a:r>
              <a:rPr lang="en-US" dirty="0" err="1"/>
              <a:t>mustaqil</a:t>
            </a:r>
            <a:r>
              <a:rPr lang="en-US" dirty="0"/>
              <a:t> harakat </a:t>
            </a:r>
            <a:r>
              <a:rPr lang="en-US" dirty="0" err="1"/>
              <a:t>qilish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o‘z</a:t>
            </a:r>
            <a:r>
              <a:rPr lang="en-US" dirty="0"/>
              <a:t> </a:t>
            </a:r>
            <a:r>
              <a:rPr lang="en-US" dirty="0" err="1"/>
              <a:t>harakatlari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r>
              <a:rPr lang="en-US" dirty="0" err="1"/>
              <a:t>javobgarlikni</a:t>
            </a:r>
            <a:r>
              <a:rPr lang="en-US" dirty="0"/>
              <a:t> </a:t>
            </a:r>
            <a:r>
              <a:rPr lang="en-US" dirty="0" err="1"/>
              <a:t>olish</a:t>
            </a:r>
            <a:r>
              <a:rPr lang="en-US" dirty="0"/>
              <a:t> </a:t>
            </a:r>
            <a:r>
              <a:rPr lang="en-US" dirty="0" err="1"/>
              <a:t>imkonini</a:t>
            </a:r>
            <a:r>
              <a:rPr lang="en-US" dirty="0"/>
              <a:t> </a:t>
            </a:r>
            <a:r>
              <a:rPr lang="en-US" dirty="0" err="1"/>
              <a:t>berish</a:t>
            </a:r>
            <a:r>
              <a:rPr lang="en-US" dirty="0"/>
              <a:t> </a:t>
            </a:r>
            <a:r>
              <a:rPr lang="en-US" dirty="0" err="1"/>
              <a:t>maqsadida</a:t>
            </a:r>
            <a:r>
              <a:rPr lang="en-US" dirty="0"/>
              <a:t> </a:t>
            </a:r>
            <a:r>
              <a:rPr lang="en-US" dirty="0" err="1"/>
              <a:t>zarur</a:t>
            </a:r>
            <a:r>
              <a:rPr lang="en-US" dirty="0"/>
              <a:t> </a:t>
            </a:r>
            <a:r>
              <a:rPr lang="en-US" dirty="0" err="1"/>
              <a:t>resurslar</a:t>
            </a:r>
            <a:r>
              <a:rPr lang="en-US" dirty="0"/>
              <a:t>, </a:t>
            </a:r>
            <a:r>
              <a:rPr lang="en-US" dirty="0" err="1"/>
              <a:t>bilim</a:t>
            </a:r>
            <a:r>
              <a:rPr lang="en-US" dirty="0"/>
              <a:t>, </a:t>
            </a:r>
            <a:r>
              <a:rPr lang="en-US" dirty="0" err="1"/>
              <a:t>ko‘nikmalar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imkoniyatlar</a:t>
            </a:r>
            <a:r>
              <a:rPr lang="en-US" dirty="0"/>
              <a:t> </a:t>
            </a:r>
            <a:r>
              <a:rPr lang="en-US" dirty="0" err="1"/>
              <a:t>bilan</a:t>
            </a:r>
            <a:r>
              <a:rPr lang="en-US" dirty="0"/>
              <a:t> </a:t>
            </a:r>
            <a:r>
              <a:rPr lang="en-US" dirty="0" err="1"/>
              <a:t>ta’minlashni</a:t>
            </a:r>
            <a:r>
              <a:rPr lang="en-US" dirty="0"/>
              <a:t> </a:t>
            </a:r>
            <a:r>
              <a:rPr lang="en-US" dirty="0" err="1"/>
              <a:t>o‘z</a:t>
            </a:r>
            <a:r>
              <a:rPr lang="en-US" dirty="0"/>
              <a:t> </a:t>
            </a:r>
            <a:r>
              <a:rPr lang="en-US" dirty="0" err="1"/>
              <a:t>ichiga</a:t>
            </a:r>
            <a:r>
              <a:rPr lang="en-US" dirty="0"/>
              <a:t> </a:t>
            </a:r>
            <a:r>
              <a:rPr lang="en-US" dirty="0" err="1"/>
              <a:t>oladi</a:t>
            </a:r>
            <a:r>
              <a:rPr lang="en-US" dirty="0"/>
              <a:t>.</a:t>
            </a:r>
            <a:endParaRPr lang="en-US" spc="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1274708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1657350">
              <a:lnSpc>
                <a:spcPct val="100000"/>
              </a:lnSpc>
              <a:spcBef>
                <a:spcPts val="100"/>
              </a:spcBef>
            </a:pPr>
            <a:r>
              <a:rPr lang="en-US" sz="3200" dirty="0" err="1"/>
              <a:t>Vakolat</a:t>
            </a:r>
            <a:r>
              <a:rPr lang="en-US" sz="3200" dirty="0"/>
              <a:t> </a:t>
            </a:r>
            <a:r>
              <a:rPr lang="en-US" sz="3200" dirty="0" err="1"/>
              <a:t>berish</a:t>
            </a:r>
            <a:r>
              <a:rPr lang="en-US" sz="3200" dirty="0"/>
              <a:t> (empowerment) </a:t>
            </a:r>
            <a:r>
              <a:rPr lang="en-US" sz="3200" dirty="0" err="1"/>
              <a:t>sifatni</a:t>
            </a:r>
            <a:r>
              <a:rPr lang="en-US" sz="3200" dirty="0"/>
              <a:t> </a:t>
            </a:r>
            <a:r>
              <a:rPr lang="en-US" sz="3200" dirty="0" err="1"/>
              <a:t>ta'minlash</a:t>
            </a:r>
            <a:r>
              <a:rPr lang="en-US" sz="3200" dirty="0"/>
              <a:t> (QA) </a:t>
            </a:r>
            <a:r>
              <a:rPr lang="en-US" sz="3200" dirty="0" err="1"/>
              <a:t>bilan</a:t>
            </a:r>
            <a:r>
              <a:rPr lang="en-US" sz="3200" dirty="0"/>
              <a:t> </a:t>
            </a:r>
            <a:r>
              <a:rPr lang="en-US" sz="3200" dirty="0" err="1"/>
              <a:t>qanday</a:t>
            </a:r>
            <a:r>
              <a:rPr lang="en-US" sz="3200" dirty="0"/>
              <a:t> </a:t>
            </a:r>
            <a:r>
              <a:rPr lang="en-US" sz="3200" dirty="0" err="1"/>
              <a:t>bog‘liq</a:t>
            </a:r>
            <a:r>
              <a:rPr lang="en-US" sz="3200" dirty="0"/>
              <a:t>?</a:t>
            </a:r>
            <a:endParaRPr sz="3200"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16939" y="1812035"/>
            <a:ext cx="10357485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800"/>
              </a:lnSpc>
              <a:spcBef>
                <a:spcPts val="105"/>
              </a:spcBef>
            </a:pPr>
            <a:r>
              <a:rPr lang="en-US" spc="70" dirty="0"/>
              <a:t> </a:t>
            </a:r>
            <a:r>
              <a:rPr lang="en-US" spc="70" dirty="0" err="1"/>
              <a:t>Vakolat</a:t>
            </a:r>
            <a:r>
              <a:rPr lang="en-US" spc="70" dirty="0"/>
              <a:t> </a:t>
            </a:r>
            <a:r>
              <a:rPr lang="en-US" spc="70" dirty="0" err="1"/>
              <a:t>berish</a:t>
            </a:r>
            <a:r>
              <a:rPr lang="en-US" spc="70" dirty="0"/>
              <a:t> (empowerment) QA (</a:t>
            </a:r>
            <a:r>
              <a:rPr lang="en-US" spc="70" dirty="0" err="1"/>
              <a:t>sifatni</a:t>
            </a:r>
            <a:r>
              <a:rPr lang="en-US" spc="70" dirty="0"/>
              <a:t> </a:t>
            </a:r>
            <a:r>
              <a:rPr lang="en-US" spc="70" dirty="0" err="1"/>
              <a:t>ta'minlash</a:t>
            </a:r>
            <a:r>
              <a:rPr lang="en-US" spc="70" dirty="0"/>
              <a:t>) </a:t>
            </a:r>
            <a:r>
              <a:rPr lang="en-US" spc="70" dirty="0" err="1"/>
              <a:t>bilan</a:t>
            </a:r>
            <a:r>
              <a:rPr lang="en-US" spc="70" dirty="0"/>
              <a:t> </a:t>
            </a:r>
            <a:r>
              <a:rPr lang="en-US" spc="70" dirty="0" err="1"/>
              <a:t>bog‘liq</a:t>
            </a:r>
            <a:r>
              <a:rPr lang="en-US" spc="70" dirty="0"/>
              <a:t> </a:t>
            </a:r>
            <a:r>
              <a:rPr lang="en-US" spc="70" dirty="0" err="1"/>
              <a:t>bo‘lishdan</a:t>
            </a:r>
            <a:r>
              <a:rPr lang="en-US" spc="70" dirty="0"/>
              <a:t> </a:t>
            </a:r>
            <a:r>
              <a:rPr lang="en-US" spc="70" dirty="0" err="1"/>
              <a:t>tashqari</a:t>
            </a:r>
            <a:r>
              <a:rPr lang="en-US" spc="70" dirty="0"/>
              <a:t>, </a:t>
            </a:r>
            <a:r>
              <a:rPr lang="en-US" spc="70" dirty="0" err="1"/>
              <a:t>uning</a:t>
            </a:r>
            <a:r>
              <a:rPr lang="en-US" spc="70" dirty="0"/>
              <a:t> </a:t>
            </a:r>
            <a:r>
              <a:rPr lang="en-US" spc="70" dirty="0" err="1"/>
              <a:t>muvaffaqiyati</a:t>
            </a:r>
            <a:r>
              <a:rPr lang="en-US" spc="70" dirty="0"/>
              <a:t> </a:t>
            </a:r>
            <a:r>
              <a:rPr lang="en-US" spc="70" dirty="0" err="1"/>
              <a:t>uchun</a:t>
            </a:r>
            <a:r>
              <a:rPr lang="en-US" spc="70" dirty="0"/>
              <a:t> ham </a:t>
            </a:r>
            <a:r>
              <a:rPr lang="en-US" spc="70" dirty="0" err="1"/>
              <a:t>muhimdir</a:t>
            </a:r>
            <a:r>
              <a:rPr lang="en-US" spc="70" dirty="0"/>
              <a:t>. </a:t>
            </a:r>
            <a:r>
              <a:rPr lang="en-US" spc="70" dirty="0" err="1"/>
              <a:t>Kuchli</a:t>
            </a:r>
            <a:r>
              <a:rPr lang="en-US" spc="70" dirty="0"/>
              <a:t> QA </a:t>
            </a:r>
            <a:r>
              <a:rPr lang="en-US" spc="70" dirty="0" err="1"/>
              <a:t>tizimi</a:t>
            </a:r>
            <a:r>
              <a:rPr lang="en-US" spc="70" dirty="0"/>
              <a:t> — </a:t>
            </a:r>
            <a:r>
              <a:rPr lang="en-US" spc="70" dirty="0" err="1"/>
              <a:t>bu</a:t>
            </a:r>
            <a:r>
              <a:rPr lang="en-US" spc="70" dirty="0"/>
              <a:t> </a:t>
            </a:r>
            <a:r>
              <a:rPr lang="en-US" spc="70" dirty="0" err="1"/>
              <a:t>sifat</a:t>
            </a:r>
            <a:r>
              <a:rPr lang="en-US" spc="70" dirty="0"/>
              <a:t> </a:t>
            </a:r>
            <a:r>
              <a:rPr lang="en-US" spc="70" dirty="0" err="1"/>
              <a:t>uchun</a:t>
            </a:r>
            <a:r>
              <a:rPr lang="en-US" spc="70" dirty="0"/>
              <a:t> </a:t>
            </a:r>
            <a:r>
              <a:rPr lang="en-US" spc="70" dirty="0" err="1">
                <a:solidFill>
                  <a:srgbClr val="FF0000"/>
                </a:solidFill>
              </a:rPr>
              <a:t>javobgarlikni</a:t>
            </a:r>
            <a:r>
              <a:rPr lang="en-US" spc="70" dirty="0">
                <a:solidFill>
                  <a:srgbClr val="FF0000"/>
                </a:solidFill>
              </a:rPr>
              <a:t> </a:t>
            </a:r>
            <a:r>
              <a:rPr lang="en-US" spc="70" dirty="0" err="1">
                <a:solidFill>
                  <a:srgbClr val="FF0000"/>
                </a:solidFill>
              </a:rPr>
              <a:t>o‘z</a:t>
            </a:r>
            <a:r>
              <a:rPr lang="en-US" spc="70" dirty="0">
                <a:solidFill>
                  <a:srgbClr val="FF0000"/>
                </a:solidFill>
              </a:rPr>
              <a:t> </a:t>
            </a:r>
            <a:r>
              <a:rPr lang="en-US" spc="70" dirty="0" err="1">
                <a:solidFill>
                  <a:srgbClr val="FF0000"/>
                </a:solidFill>
              </a:rPr>
              <a:t>zimmasiga</a:t>
            </a:r>
            <a:r>
              <a:rPr lang="en-US" spc="70" dirty="0">
                <a:solidFill>
                  <a:srgbClr val="FF0000"/>
                </a:solidFill>
              </a:rPr>
              <a:t> </a:t>
            </a:r>
            <a:r>
              <a:rPr lang="en-US" spc="70" dirty="0" err="1">
                <a:solidFill>
                  <a:srgbClr val="FF0000"/>
                </a:solidFill>
              </a:rPr>
              <a:t>olgan</a:t>
            </a:r>
            <a:r>
              <a:rPr lang="en-US" spc="70" dirty="0"/>
              <a:t>, </a:t>
            </a:r>
            <a:r>
              <a:rPr lang="en-US" spc="70" dirty="0" err="1">
                <a:solidFill>
                  <a:srgbClr val="FF0000"/>
                </a:solidFill>
              </a:rPr>
              <a:t>jalb</a:t>
            </a:r>
            <a:r>
              <a:rPr lang="en-US" spc="70" dirty="0">
                <a:solidFill>
                  <a:srgbClr val="FF0000"/>
                </a:solidFill>
              </a:rPr>
              <a:t> </a:t>
            </a:r>
            <a:r>
              <a:rPr lang="en-US" spc="70" dirty="0" err="1">
                <a:solidFill>
                  <a:srgbClr val="FF0000"/>
                </a:solidFill>
              </a:rPr>
              <a:t>etilgan</a:t>
            </a:r>
            <a:r>
              <a:rPr lang="en-US" spc="70" dirty="0"/>
              <a:t>, </a:t>
            </a:r>
            <a:r>
              <a:rPr lang="en-US" spc="70" dirty="0" err="1">
                <a:solidFill>
                  <a:srgbClr val="FF0000"/>
                </a:solidFill>
              </a:rPr>
              <a:t>xabardor</a:t>
            </a:r>
            <a:r>
              <a:rPr lang="en-US" spc="70" dirty="0">
                <a:solidFill>
                  <a:srgbClr val="FF0000"/>
                </a:solidFill>
              </a:rPr>
              <a:t> </a:t>
            </a:r>
            <a:r>
              <a:rPr lang="en-US" spc="70" dirty="0" err="1">
                <a:solidFill>
                  <a:srgbClr val="FF0000"/>
                </a:solidFill>
              </a:rPr>
              <a:t>va</a:t>
            </a:r>
            <a:r>
              <a:rPr lang="en-US" spc="70" dirty="0">
                <a:solidFill>
                  <a:srgbClr val="FF0000"/>
                </a:solidFill>
              </a:rPr>
              <a:t> </a:t>
            </a:r>
            <a:r>
              <a:rPr lang="en-US" spc="70" dirty="0" err="1">
                <a:solidFill>
                  <a:srgbClr val="FF0000"/>
                </a:solidFill>
              </a:rPr>
              <a:t>motivatsiyalangan</a:t>
            </a:r>
            <a:r>
              <a:rPr lang="en-US" spc="70" dirty="0"/>
              <a:t> </a:t>
            </a:r>
            <a:r>
              <a:rPr lang="en-US" spc="70" dirty="0" err="1"/>
              <a:t>manfaatdor</a:t>
            </a:r>
            <a:r>
              <a:rPr lang="en-US" spc="70" dirty="0"/>
              <a:t> </a:t>
            </a:r>
            <a:r>
              <a:rPr lang="en-US" spc="70" dirty="0" err="1"/>
              <a:t>tomonlarga</a:t>
            </a:r>
            <a:r>
              <a:rPr lang="en-US" spc="70" dirty="0"/>
              <a:t> </a:t>
            </a:r>
            <a:r>
              <a:rPr lang="en-US" spc="70" dirty="0" err="1"/>
              <a:t>bog‘liq</a:t>
            </a:r>
            <a:r>
              <a:rPr lang="en-US" spc="70" dirty="0"/>
              <a:t> </a:t>
            </a:r>
            <a:r>
              <a:rPr lang="en-US" spc="70" dirty="0" err="1"/>
              <a:t>bo‘ladi</a:t>
            </a:r>
            <a:r>
              <a:rPr lang="en-US" spc="70" dirty="0"/>
              <a:t>, </a:t>
            </a:r>
            <a:r>
              <a:rPr lang="en-US" spc="70" dirty="0" err="1"/>
              <a:t>ular</a:t>
            </a:r>
            <a:r>
              <a:rPr lang="en-US" spc="70" dirty="0"/>
              <a:t> </a:t>
            </a:r>
            <a:r>
              <a:rPr lang="en-US" spc="70" dirty="0" err="1"/>
              <a:t>esa</a:t>
            </a:r>
            <a:r>
              <a:rPr lang="en-US" spc="70" dirty="0"/>
              <a:t> </a:t>
            </a:r>
            <a:r>
              <a:rPr lang="en-US" spc="70" dirty="0" err="1"/>
              <a:t>doimiy</a:t>
            </a:r>
            <a:r>
              <a:rPr lang="en-US" spc="70" dirty="0"/>
              <a:t> </a:t>
            </a:r>
            <a:r>
              <a:rPr lang="en-US" spc="70" dirty="0" err="1"/>
              <a:t>takomillashtirishni</a:t>
            </a:r>
            <a:r>
              <a:rPr lang="en-US" spc="70" dirty="0"/>
              <a:t> </a:t>
            </a:r>
            <a:r>
              <a:rPr lang="en-US" spc="70" dirty="0" err="1"/>
              <a:t>harakatga</a:t>
            </a:r>
            <a:r>
              <a:rPr lang="en-US" spc="70" dirty="0"/>
              <a:t> </a:t>
            </a:r>
            <a:r>
              <a:rPr lang="en-US" spc="70" dirty="0" err="1"/>
              <a:t>keltiradi</a:t>
            </a:r>
            <a:r>
              <a:rPr lang="en-US" spc="70" dirty="0"/>
              <a:t>.</a:t>
            </a:r>
            <a:endParaRPr spc="4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553977"/>
            <a:ext cx="5410200" cy="304250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421640">
              <a:lnSpc>
                <a:spcPct val="100000"/>
              </a:lnSpc>
              <a:spcBef>
                <a:spcPts val="245"/>
              </a:spcBef>
            </a:pPr>
            <a:r>
              <a:rPr lang="en-US" sz="1800" b="1" spc="85" dirty="0">
                <a:solidFill>
                  <a:srgbClr val="FF0000"/>
                </a:solidFill>
                <a:latin typeface="Calibri"/>
                <a:cs typeface="Calibri"/>
              </a:rPr>
              <a:t>O‘QITUVCHILAR VA XODIMLARNI VAKOLATLANTIRISH</a:t>
            </a:r>
          </a:p>
          <a:p>
            <a:pPr marL="421640">
              <a:lnSpc>
                <a:spcPct val="100000"/>
              </a:lnSpc>
              <a:spcBef>
                <a:spcPts val="245"/>
              </a:spcBef>
            </a:pPr>
            <a:r>
              <a:rPr sz="1800" spc="10" dirty="0">
                <a:latin typeface="Calibri"/>
                <a:cs typeface="Calibri"/>
              </a:rPr>
              <a:t>(</a:t>
            </a:r>
            <a:r>
              <a:rPr sz="1800" i="1" spc="10" dirty="0">
                <a:latin typeface="Calibri"/>
                <a:cs typeface="Calibri"/>
              </a:rPr>
              <a:t>ownership</a:t>
            </a:r>
            <a:r>
              <a:rPr sz="1800" i="1" spc="114" dirty="0">
                <a:latin typeface="Calibri"/>
                <a:cs typeface="Calibri"/>
              </a:rPr>
              <a:t> </a:t>
            </a:r>
            <a:r>
              <a:rPr sz="1800" i="1" spc="10" dirty="0">
                <a:latin typeface="Calibri"/>
                <a:cs typeface="Calibri"/>
              </a:rPr>
              <a:t>of</a:t>
            </a:r>
            <a:r>
              <a:rPr sz="1800" i="1" spc="120" dirty="0">
                <a:latin typeface="Calibri"/>
                <a:cs typeface="Calibri"/>
              </a:rPr>
              <a:t> </a:t>
            </a:r>
            <a:r>
              <a:rPr sz="1800" i="1" spc="10" dirty="0">
                <a:latin typeface="Calibri"/>
                <a:cs typeface="Calibri"/>
              </a:rPr>
              <a:t>quality</a:t>
            </a:r>
            <a:r>
              <a:rPr sz="1800" i="1" spc="114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improvem</a:t>
            </a:r>
            <a:r>
              <a:rPr sz="1800" spc="-10" dirty="0">
                <a:latin typeface="Calibri"/>
                <a:cs typeface="Calibri"/>
              </a:rPr>
              <a:t>ent)</a:t>
            </a:r>
            <a:endParaRPr sz="1800" dirty="0">
              <a:latin typeface="Calibri"/>
              <a:cs typeface="Calibri"/>
            </a:endParaRPr>
          </a:p>
          <a:p>
            <a:pPr marL="182245" marR="305435" indent="-114300">
              <a:lnSpc>
                <a:spcPts val="1610"/>
              </a:lnSpc>
              <a:spcBef>
                <a:spcPts val="755"/>
              </a:spcBef>
              <a:buChar char="•"/>
              <a:tabLst>
                <a:tab pos="182245" algn="l"/>
              </a:tabLst>
            </a:pPr>
            <a:r>
              <a:rPr lang="en-US" sz="1400" spc="45" dirty="0" err="1">
                <a:latin typeface="Calibri"/>
                <a:cs typeface="Calibri"/>
              </a:rPr>
              <a:t>O‘qituvchilar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xodimlar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o‘quv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dasturlarini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tuzish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baholash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institut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boshqaruvida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asosiy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ishtirokchilardir</a:t>
            </a:r>
            <a:r>
              <a:rPr lang="en-US" sz="1400" spc="45" dirty="0">
                <a:latin typeface="Calibri"/>
                <a:cs typeface="Calibri"/>
              </a:rPr>
              <a:t>.</a:t>
            </a:r>
          </a:p>
          <a:p>
            <a:pPr marL="182245" marR="305435" indent="-114300">
              <a:lnSpc>
                <a:spcPts val="1610"/>
              </a:lnSpc>
              <a:spcBef>
                <a:spcPts val="755"/>
              </a:spcBef>
              <a:buChar char="•"/>
              <a:tabLst>
                <a:tab pos="182245" algn="l"/>
              </a:tabLst>
            </a:pPr>
            <a:r>
              <a:rPr lang="en-US" sz="1400" spc="45" dirty="0" err="1">
                <a:latin typeface="Calibri"/>
                <a:cs typeface="Calibri"/>
              </a:rPr>
              <a:t>Vakolatli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o‘qituvchilar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o‘z-o‘zini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baholash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tengdoshlar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tomonidan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ko‘rib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chiqish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uzluksiz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kasbiy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rivojlanishda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qatnashadilar</a:t>
            </a:r>
            <a:r>
              <a:rPr lang="en-US" sz="1400" spc="45" dirty="0">
                <a:latin typeface="Calibri"/>
                <a:cs typeface="Calibri"/>
              </a:rPr>
              <a:t>.</a:t>
            </a:r>
          </a:p>
          <a:p>
            <a:pPr marL="182245" marR="305435" indent="-114300">
              <a:lnSpc>
                <a:spcPts val="1610"/>
              </a:lnSpc>
              <a:spcBef>
                <a:spcPts val="755"/>
              </a:spcBef>
              <a:buChar char="•"/>
              <a:tabLst>
                <a:tab pos="182245" algn="l"/>
              </a:tabLst>
            </a:pPr>
            <a:r>
              <a:rPr lang="en-US" sz="1400" spc="45" dirty="0">
                <a:latin typeface="Calibri"/>
                <a:cs typeface="Calibri"/>
              </a:rPr>
              <a:t>Agar </a:t>
            </a:r>
            <a:r>
              <a:rPr lang="en-US" sz="1400" spc="45" dirty="0" err="1">
                <a:latin typeface="Calibri"/>
                <a:cs typeface="Calibri"/>
              </a:rPr>
              <a:t>xodimlar</a:t>
            </a:r>
            <a:r>
              <a:rPr lang="en-US" sz="1400" spc="45" dirty="0">
                <a:latin typeface="Calibri"/>
                <a:cs typeface="Calibri"/>
              </a:rPr>
              <a:t> QA (</a:t>
            </a:r>
            <a:r>
              <a:rPr lang="en-US" sz="1400" spc="45" dirty="0" err="1">
                <a:latin typeface="Calibri"/>
                <a:cs typeface="Calibri"/>
              </a:rPr>
              <a:t>sifatni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ta’minlash</a:t>
            </a:r>
            <a:r>
              <a:rPr lang="en-US" sz="1400" spc="45" dirty="0">
                <a:latin typeface="Calibri"/>
                <a:cs typeface="Calibri"/>
              </a:rPr>
              <a:t>) </a:t>
            </a:r>
            <a:r>
              <a:rPr lang="en-US" sz="1400" spc="45" dirty="0" err="1">
                <a:latin typeface="Calibri"/>
                <a:cs typeface="Calibri"/>
              </a:rPr>
              <a:t>jarayonidagi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rolini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tushunsa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ular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talabalarga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ko‘rsatiladigan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xizmatlar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tadqiqot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sifati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ma’muriy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samaradorlikni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yaxshilashga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faol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hissa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qo‘shadilar</a:t>
            </a:r>
            <a:r>
              <a:rPr lang="en-US" sz="1400" spc="45" dirty="0">
                <a:latin typeface="Calibri"/>
                <a:cs typeface="Calibri"/>
              </a:rPr>
              <a:t>.</a:t>
            </a:r>
            <a:r>
              <a:rPr sz="1400" spc="-1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1663" y="553977"/>
            <a:ext cx="4513580" cy="2355132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5"/>
              </a:spcBef>
            </a:pPr>
            <a:r>
              <a:rPr lang="en-US" sz="1800" b="1" spc="85" dirty="0">
                <a:solidFill>
                  <a:srgbClr val="FF0000"/>
                </a:solidFill>
                <a:latin typeface="Calibri"/>
                <a:cs typeface="Calibri"/>
              </a:rPr>
              <a:t>TALABALARNI VAKOLATLANTIRISH</a:t>
            </a:r>
          </a:p>
          <a:p>
            <a:pPr marL="635" algn="ctr">
              <a:lnSpc>
                <a:spcPct val="100000"/>
              </a:lnSpc>
              <a:spcBef>
                <a:spcPts val="245"/>
              </a:spcBef>
            </a:pPr>
            <a:r>
              <a:rPr sz="1800" spc="20" dirty="0">
                <a:latin typeface="Calibri"/>
                <a:cs typeface="Calibri"/>
              </a:rPr>
              <a:t>(</a:t>
            </a:r>
            <a:r>
              <a:rPr sz="1800" i="1" spc="20" dirty="0">
                <a:latin typeface="Calibri"/>
                <a:cs typeface="Calibri"/>
              </a:rPr>
              <a:t>active</a:t>
            </a:r>
            <a:r>
              <a:rPr sz="1800" i="1" spc="85" dirty="0">
                <a:latin typeface="Calibri"/>
                <a:cs typeface="Calibri"/>
              </a:rPr>
              <a:t> </a:t>
            </a:r>
            <a:r>
              <a:rPr sz="1800" i="1" spc="20" dirty="0">
                <a:latin typeface="Calibri"/>
                <a:cs typeface="Calibri"/>
              </a:rPr>
              <a:t>participants</a:t>
            </a:r>
            <a:r>
              <a:rPr sz="1800" i="1" spc="90" dirty="0">
                <a:latin typeface="Calibri"/>
                <a:cs typeface="Calibri"/>
              </a:rPr>
              <a:t> </a:t>
            </a:r>
            <a:r>
              <a:rPr sz="1800" i="1" spc="20" dirty="0">
                <a:latin typeface="Calibri"/>
                <a:cs typeface="Calibri"/>
              </a:rPr>
              <a:t>in</a:t>
            </a:r>
            <a:r>
              <a:rPr sz="1800" i="1" spc="90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QA</a:t>
            </a:r>
            <a:r>
              <a:rPr sz="1800" spc="-25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182880" marR="151765" indent="-114300">
              <a:lnSpc>
                <a:spcPts val="1610"/>
              </a:lnSpc>
              <a:spcBef>
                <a:spcPts val="755"/>
              </a:spcBef>
              <a:buChar char="•"/>
              <a:tabLst>
                <a:tab pos="182880" algn="l"/>
              </a:tabLst>
            </a:pPr>
            <a:r>
              <a:rPr lang="en-US" sz="1400" spc="45" dirty="0" err="1">
                <a:latin typeface="Calibri"/>
                <a:cs typeface="Calibri"/>
              </a:rPr>
              <a:t>Talabalar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faqat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bilim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oluvchilar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emas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balki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sifatni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yaxshilash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jarayoniga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faol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hissa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qo‘shuvchilardir</a:t>
            </a:r>
            <a:r>
              <a:rPr lang="en-US" sz="1400" spc="45" dirty="0">
                <a:latin typeface="Calibri"/>
                <a:cs typeface="Calibri"/>
              </a:rPr>
              <a:t>.</a:t>
            </a:r>
          </a:p>
          <a:p>
            <a:pPr marL="182880" marR="151765" indent="-114300">
              <a:lnSpc>
                <a:spcPts val="1610"/>
              </a:lnSpc>
              <a:spcBef>
                <a:spcPts val="755"/>
              </a:spcBef>
              <a:buChar char="•"/>
              <a:tabLst>
                <a:tab pos="182880" algn="l"/>
              </a:tabLst>
            </a:pPr>
            <a:r>
              <a:rPr lang="en-US" sz="1400" spc="45" dirty="0" err="1">
                <a:latin typeface="Calibri"/>
                <a:cs typeface="Calibri"/>
              </a:rPr>
              <a:t>Talaba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fikr-mulohazalari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tizimi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boshqaruvda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ishtirok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etish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o‘quv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dasturlarini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baholashda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qatnashish</a:t>
            </a:r>
            <a:r>
              <a:rPr lang="en-US" sz="1400" spc="45" dirty="0">
                <a:latin typeface="Calibri"/>
                <a:cs typeface="Calibri"/>
              </a:rPr>
              <a:t> QA </a:t>
            </a:r>
            <a:r>
              <a:rPr lang="en-US" sz="1400" spc="45" dirty="0" err="1">
                <a:latin typeface="Calibri"/>
                <a:cs typeface="Calibri"/>
              </a:rPr>
              <a:t>mexanizmlarini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mustahkamlaydi</a:t>
            </a:r>
            <a:r>
              <a:rPr lang="en-US" sz="1400" spc="45" dirty="0">
                <a:latin typeface="Calibri"/>
                <a:cs typeface="Calibri"/>
              </a:rPr>
              <a:t>.</a:t>
            </a:r>
          </a:p>
          <a:p>
            <a:pPr marL="182880" marR="151765" indent="-114300">
              <a:lnSpc>
                <a:spcPts val="1610"/>
              </a:lnSpc>
              <a:spcBef>
                <a:spcPts val="755"/>
              </a:spcBef>
              <a:buChar char="•"/>
              <a:tabLst>
                <a:tab pos="182880" algn="l"/>
              </a:tabLst>
            </a:pPr>
            <a:r>
              <a:rPr lang="en-US" sz="1400" spc="45" dirty="0" err="1">
                <a:latin typeface="Calibri"/>
                <a:cs typeface="Calibri"/>
              </a:rPr>
              <a:t>Vakolatli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talabalar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o‘zini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so‘rovnomalar</a:t>
            </a:r>
            <a:r>
              <a:rPr lang="en-US" sz="1400" spc="45" dirty="0">
                <a:latin typeface="Calibri"/>
                <a:cs typeface="Calibri"/>
              </a:rPr>
              <a:t>, </a:t>
            </a:r>
            <a:r>
              <a:rPr lang="en-US" sz="1400" spc="45" dirty="0" err="1">
                <a:latin typeface="Calibri"/>
                <a:cs typeface="Calibri"/>
              </a:rPr>
              <a:t>baholash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akkreditatsiya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jarayonlarida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javobgar</a:t>
            </a:r>
            <a:r>
              <a:rPr lang="en-US" sz="1400" spc="45" dirty="0">
                <a:latin typeface="Calibri"/>
                <a:cs typeface="Calibri"/>
              </a:rPr>
              <a:t> deb his </a:t>
            </a:r>
            <a:r>
              <a:rPr lang="en-US" sz="1400" spc="45" dirty="0" err="1">
                <a:latin typeface="Calibri"/>
                <a:cs typeface="Calibri"/>
              </a:rPr>
              <a:t>qiladi</a:t>
            </a:r>
            <a:r>
              <a:rPr lang="en-US" sz="1400" spc="45" dirty="0">
                <a:latin typeface="Calibri"/>
                <a:cs typeface="Calibri"/>
              </a:rPr>
              <a:t>.</a:t>
            </a:r>
            <a:r>
              <a:rPr sz="1400" spc="5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0" y="3713279"/>
            <a:ext cx="5410200" cy="2003496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lang="en-US" sz="1800" b="1" spc="85" dirty="0">
                <a:solidFill>
                  <a:srgbClr val="FF0000"/>
                </a:solidFill>
                <a:latin typeface="Calibri"/>
                <a:cs typeface="Calibri"/>
              </a:rPr>
              <a:t>YETAKCHILARNI VAKOLATLANTIRISH</a:t>
            </a: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800" dirty="0">
                <a:latin typeface="Calibri"/>
                <a:cs typeface="Calibri"/>
              </a:rPr>
              <a:t>(</a:t>
            </a:r>
            <a:r>
              <a:rPr sz="1800" i="1" dirty="0">
                <a:latin typeface="Calibri"/>
                <a:cs typeface="Calibri"/>
              </a:rPr>
              <a:t>strategic</a:t>
            </a:r>
            <a:r>
              <a:rPr sz="1800" i="1" spc="185" dirty="0">
                <a:latin typeface="Calibri"/>
                <a:cs typeface="Calibri"/>
              </a:rPr>
              <a:t> </a:t>
            </a:r>
            <a:r>
              <a:rPr sz="1800" i="1" spc="75" dirty="0">
                <a:latin typeface="Calibri"/>
                <a:cs typeface="Calibri"/>
              </a:rPr>
              <a:t>decision-</a:t>
            </a:r>
            <a:r>
              <a:rPr sz="1800" i="1" spc="-10" dirty="0">
                <a:latin typeface="Calibri"/>
                <a:cs typeface="Calibri"/>
              </a:rPr>
              <a:t>making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182245" marR="327025" indent="-12700">
              <a:lnSpc>
                <a:spcPct val="92100"/>
              </a:lnSpc>
              <a:spcBef>
                <a:spcPts val="770"/>
              </a:spcBef>
              <a:buSzPct val="92857"/>
              <a:buChar char="•"/>
              <a:tabLst>
                <a:tab pos="264795" algn="l"/>
              </a:tabLst>
            </a:pPr>
            <a:r>
              <a:rPr lang="en-US" sz="1400" spc="45" dirty="0" err="1">
                <a:latin typeface="Calibri"/>
                <a:cs typeface="Calibri"/>
              </a:rPr>
              <a:t>Yetakchilarni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vakolatlantirish</a:t>
            </a:r>
            <a:r>
              <a:rPr lang="en-US" sz="1400" spc="45" dirty="0">
                <a:latin typeface="Calibri"/>
                <a:cs typeface="Calibri"/>
              </a:rPr>
              <a:t> QA </a:t>
            </a:r>
            <a:r>
              <a:rPr lang="en-US" sz="1400" spc="45" dirty="0" err="1">
                <a:latin typeface="Calibri"/>
                <a:cs typeface="Calibri"/>
              </a:rPr>
              <a:t>siyosatining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institut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maqsadlariga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muvofiq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bo‘lishini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ta’minlaydi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faqatgina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talabga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asoslanmagan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bo‘ladi</a:t>
            </a:r>
            <a:r>
              <a:rPr lang="en-US" sz="1400" spc="45" dirty="0">
                <a:latin typeface="Calibri"/>
                <a:cs typeface="Calibri"/>
              </a:rPr>
              <a:t>.</a:t>
            </a:r>
          </a:p>
          <a:p>
            <a:pPr marL="182245" marR="327025" indent="-12700">
              <a:lnSpc>
                <a:spcPct val="92100"/>
              </a:lnSpc>
              <a:spcBef>
                <a:spcPts val="770"/>
              </a:spcBef>
              <a:buSzPct val="92857"/>
              <a:buChar char="•"/>
              <a:tabLst>
                <a:tab pos="264795" algn="l"/>
              </a:tabLst>
            </a:pPr>
            <a:r>
              <a:rPr lang="en-US" sz="1400" spc="45" dirty="0" err="1">
                <a:latin typeface="Calibri"/>
                <a:cs typeface="Calibri"/>
              </a:rPr>
              <a:t>Yaxshi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xabardor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faol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qaror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qabul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qiluvchilar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mazmunli</a:t>
            </a:r>
            <a:r>
              <a:rPr lang="en-US" sz="1400" spc="45" dirty="0">
                <a:latin typeface="Calibri"/>
                <a:cs typeface="Calibri"/>
              </a:rPr>
              <a:t> QA </a:t>
            </a:r>
            <a:r>
              <a:rPr lang="en-US" sz="1400" spc="45" dirty="0" err="1">
                <a:latin typeface="Calibri"/>
                <a:cs typeface="Calibri"/>
              </a:rPr>
              <a:t>islohotlarini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ilgari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surishi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va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uzluksiz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takomillashtirish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madaniyatini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shakllantirishi</a:t>
            </a:r>
            <a:r>
              <a:rPr lang="en-US" sz="1400" spc="45" dirty="0">
                <a:latin typeface="Calibri"/>
                <a:cs typeface="Calibri"/>
              </a:rPr>
              <a:t> </a:t>
            </a:r>
            <a:r>
              <a:rPr lang="en-US" sz="1400" spc="45" dirty="0" err="1">
                <a:latin typeface="Calibri"/>
                <a:cs typeface="Calibri"/>
              </a:rPr>
              <a:t>mumkin</a:t>
            </a:r>
            <a:r>
              <a:rPr lang="en-US" sz="1400" spc="45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1663" y="3713279"/>
            <a:ext cx="4513580" cy="228049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lang="en-US" sz="1800" b="1" spc="85" dirty="0">
                <a:solidFill>
                  <a:srgbClr val="FF0000"/>
                </a:solidFill>
                <a:latin typeface="Calibri"/>
                <a:cs typeface="Calibri"/>
              </a:rPr>
              <a:t>TASHQI MANFAATDOR TOMONLARNI VAKOLATLANTIRISH</a:t>
            </a: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800" dirty="0">
                <a:latin typeface="Calibri"/>
                <a:cs typeface="Calibri"/>
              </a:rPr>
              <a:t>(</a:t>
            </a:r>
            <a:r>
              <a:rPr sz="1800" i="1" dirty="0">
                <a:latin typeface="Calibri"/>
                <a:cs typeface="Calibri"/>
              </a:rPr>
              <a:t>strengthening</a:t>
            </a:r>
            <a:r>
              <a:rPr sz="1800" i="1" spc="110" dirty="0">
                <a:latin typeface="Calibri"/>
                <a:cs typeface="Calibri"/>
              </a:rPr>
              <a:t> </a:t>
            </a:r>
            <a:r>
              <a:rPr sz="1800" i="1" spc="60" dirty="0">
                <a:latin typeface="Calibri"/>
                <a:cs typeface="Calibri"/>
              </a:rPr>
              <a:t>QA</a:t>
            </a:r>
            <a:r>
              <a:rPr sz="1800" i="1" spc="114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networks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182880" marR="504825" indent="-12700" algn="just">
              <a:lnSpc>
                <a:spcPct val="92100"/>
              </a:lnSpc>
              <a:spcBef>
                <a:spcPts val="770"/>
              </a:spcBef>
              <a:buSzPct val="92857"/>
              <a:buChar char="•"/>
              <a:tabLst>
                <a:tab pos="265430" algn="l"/>
              </a:tabLst>
            </a:pPr>
            <a:r>
              <a:rPr sz="1400" spc="20" dirty="0">
                <a:latin typeface="Calibri"/>
                <a:cs typeface="Calibri"/>
              </a:rPr>
              <a:t>	</a:t>
            </a:r>
            <a:r>
              <a:rPr lang="en-US" sz="1400" spc="20" dirty="0" err="1">
                <a:latin typeface="Calibri"/>
                <a:cs typeface="Calibri"/>
              </a:rPr>
              <a:t>Ish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beruvchilar</a:t>
            </a:r>
            <a:r>
              <a:rPr lang="en-US" sz="1400" spc="20" dirty="0">
                <a:latin typeface="Calibri"/>
                <a:cs typeface="Calibri"/>
              </a:rPr>
              <a:t>, </a:t>
            </a:r>
            <a:r>
              <a:rPr lang="en-US" sz="1400" spc="20" dirty="0" err="1">
                <a:latin typeface="Calibri"/>
                <a:cs typeface="Calibri"/>
              </a:rPr>
              <a:t>sanoat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vakillari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va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bitiruvchilar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bitiruvchilarning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malakasi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va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ta’lim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mazmunini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aniqlashda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hissa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qo‘shadi</a:t>
            </a:r>
            <a:r>
              <a:rPr lang="en-US" sz="1400" spc="20" dirty="0">
                <a:latin typeface="Calibri"/>
                <a:cs typeface="Calibri"/>
              </a:rPr>
              <a:t>.</a:t>
            </a:r>
          </a:p>
          <a:p>
            <a:pPr marL="182880" marR="504825" indent="-12700" algn="just">
              <a:lnSpc>
                <a:spcPct val="92100"/>
              </a:lnSpc>
              <a:spcBef>
                <a:spcPts val="770"/>
              </a:spcBef>
              <a:buSzPct val="92857"/>
              <a:buChar char="•"/>
              <a:tabLst>
                <a:tab pos="265430" algn="l"/>
              </a:tabLst>
            </a:pPr>
            <a:r>
              <a:rPr lang="en-US" sz="1400" spc="20" dirty="0" err="1">
                <a:latin typeface="Calibri"/>
                <a:cs typeface="Calibri"/>
              </a:rPr>
              <a:t>Ularning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QAdagi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ishtiroki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ta’limning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jamiyat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va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mehnat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bozori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ehtiyojlariga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mos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bo‘lib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qolishini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20" dirty="0" err="1">
                <a:latin typeface="Calibri"/>
                <a:cs typeface="Calibri"/>
              </a:rPr>
              <a:t>ta’minlaydi</a:t>
            </a:r>
            <a:r>
              <a:rPr lang="en-US" sz="1400" spc="2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61572" y="1034288"/>
            <a:ext cx="8867775" cy="4437112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065" marR="5080" indent="-635" algn="ctr">
              <a:lnSpc>
                <a:spcPts val="5500"/>
              </a:lnSpc>
              <a:spcBef>
                <a:spcPts val="800"/>
              </a:spcBef>
            </a:pP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Sifat —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bu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ehtiyotkorlik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bilan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yaratilgan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madaniy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muhitning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natijasidir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  <a:p>
            <a:pPr marL="12065" marR="5080" indent="-635" algn="ctr">
              <a:lnSpc>
                <a:spcPts val="5500"/>
              </a:lnSpc>
              <a:spcBef>
                <a:spcPts val="800"/>
              </a:spcBef>
            </a:pP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U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tashkilotning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ajralmas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tuzilmasi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bo‘lishi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kerak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faqatgina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bir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qismi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100" spc="-30" dirty="0" err="1">
                <a:solidFill>
                  <a:srgbClr val="FFFFFF"/>
                </a:solidFill>
                <a:latin typeface="Calibri"/>
                <a:cs typeface="Calibri"/>
              </a:rPr>
              <a:t>emas</a:t>
            </a:r>
            <a:r>
              <a:rPr lang="en-US" sz="5100" spc="-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5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"/>
            <a:ext cx="12189460" cy="6858000"/>
            <a:chOff x="0" y="10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"/>
              <a:ext cx="12188951" cy="6857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06752"/>
              <a:ext cx="12188952" cy="3163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400" y="2837687"/>
              <a:ext cx="7431024" cy="14843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975103" rIns="0" bIns="0" rtlCol="0">
            <a:spAutoFit/>
          </a:bodyPr>
          <a:lstStyle/>
          <a:p>
            <a:pPr marL="1279525">
              <a:lnSpc>
                <a:spcPct val="100000"/>
              </a:lnSpc>
              <a:spcBef>
                <a:spcPts val="100"/>
              </a:spcBef>
            </a:pPr>
            <a:r>
              <a:rPr sz="5200" dirty="0">
                <a:solidFill>
                  <a:srgbClr val="FFFFFF"/>
                </a:solidFill>
              </a:rPr>
              <a:t>Thanks</a:t>
            </a:r>
            <a:r>
              <a:rPr sz="5200" spc="-175" dirty="0">
                <a:solidFill>
                  <a:srgbClr val="FFFFFF"/>
                </a:solidFill>
              </a:rPr>
              <a:t> </a:t>
            </a:r>
            <a:r>
              <a:rPr sz="5200" spc="-165" dirty="0">
                <a:solidFill>
                  <a:srgbClr val="FFFFFF"/>
                </a:solidFill>
              </a:rPr>
              <a:t>for</a:t>
            </a:r>
            <a:r>
              <a:rPr sz="5200" spc="-175" dirty="0">
                <a:solidFill>
                  <a:srgbClr val="FFFFFF"/>
                </a:solidFill>
              </a:rPr>
              <a:t> </a:t>
            </a:r>
            <a:r>
              <a:rPr sz="5200" spc="-165" dirty="0">
                <a:solidFill>
                  <a:srgbClr val="FFFFFF"/>
                </a:solidFill>
              </a:rPr>
              <a:t>your</a:t>
            </a:r>
            <a:r>
              <a:rPr sz="5200" spc="-180" dirty="0">
                <a:solidFill>
                  <a:srgbClr val="FFFFFF"/>
                </a:solidFill>
              </a:rPr>
              <a:t> </a:t>
            </a:r>
            <a:r>
              <a:rPr sz="5200" spc="-85" dirty="0">
                <a:solidFill>
                  <a:srgbClr val="FFFFFF"/>
                </a:solidFill>
              </a:rPr>
              <a:t>attention</a:t>
            </a:r>
            <a:endParaRPr sz="52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2520" y="3962400"/>
            <a:ext cx="2468879" cy="7498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118711" y="4041140"/>
            <a:ext cx="2022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questions?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861945" marR="5080" indent="-2856230">
              <a:lnSpc>
                <a:spcPts val="4390"/>
              </a:lnSpc>
              <a:spcBef>
                <a:spcPts val="585"/>
              </a:spcBef>
            </a:pPr>
            <a:r>
              <a:rPr lang="en-US" spc="-25" dirty="0"/>
              <a:t>"Sifat </a:t>
            </a:r>
            <a:r>
              <a:rPr lang="en-US" spc="-25" dirty="0" err="1"/>
              <a:t>kontekstga</a:t>
            </a:r>
            <a:r>
              <a:rPr lang="en-US" spc="-25" dirty="0"/>
              <a:t> </a:t>
            </a:r>
            <a:r>
              <a:rPr lang="en-US" spc="-25" dirty="0" err="1"/>
              <a:t>va</a:t>
            </a:r>
            <a:r>
              <a:rPr lang="en-US" spc="-25" dirty="0"/>
              <a:t> </a:t>
            </a:r>
            <a:r>
              <a:rPr lang="en-US" spc="-25" dirty="0" err="1"/>
              <a:t>baholash</a:t>
            </a:r>
            <a:r>
              <a:rPr lang="en-US" spc="-25" dirty="0"/>
              <a:t> </a:t>
            </a:r>
            <a:r>
              <a:rPr lang="en-US" spc="-25" dirty="0" err="1"/>
              <a:t>mezonlarini</a:t>
            </a:r>
            <a:r>
              <a:rPr lang="en-US" spc="-25" dirty="0"/>
              <a:t> </a:t>
            </a:r>
            <a:r>
              <a:rPr lang="en-US" spc="-25" dirty="0" err="1"/>
              <a:t>qanday</a:t>
            </a:r>
            <a:r>
              <a:rPr lang="en-US" spc="-25" dirty="0"/>
              <a:t> </a:t>
            </a:r>
            <a:r>
              <a:rPr lang="en-US" spc="-25" dirty="0" err="1"/>
              <a:t>belgilashimizga</a:t>
            </a:r>
            <a:r>
              <a:rPr lang="en-US" spc="-25" dirty="0"/>
              <a:t> </a:t>
            </a:r>
            <a:r>
              <a:rPr lang="en-US" spc="-25" dirty="0" err="1"/>
              <a:t>bog‘liq</a:t>
            </a:r>
            <a:r>
              <a:rPr lang="en-US" spc="-25" dirty="0"/>
              <a:t>"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838200" y="4393872"/>
            <a:ext cx="5181600" cy="1056640"/>
          </a:xfrm>
          <a:custGeom>
            <a:avLst/>
            <a:gdLst/>
            <a:ahLst/>
            <a:cxnLst/>
            <a:rect l="l" t="t" r="r" b="b"/>
            <a:pathLst>
              <a:path w="5181600" h="1056639">
                <a:moveTo>
                  <a:pt x="0" y="0"/>
                </a:moveTo>
                <a:lnTo>
                  <a:pt x="5181600" y="0"/>
                </a:lnTo>
                <a:lnTo>
                  <a:pt x="5181600" y="1056599"/>
                </a:lnTo>
                <a:lnTo>
                  <a:pt x="0" y="105659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D366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7725" y="4579620"/>
            <a:ext cx="5162550" cy="609782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039494" marR="759460" indent="-272415">
              <a:lnSpc>
                <a:spcPts val="2180"/>
              </a:lnSpc>
              <a:spcBef>
                <a:spcPts val="355"/>
              </a:spcBef>
            </a:pPr>
            <a:r>
              <a:rPr lang="en-US" sz="2000" dirty="0">
                <a:latin typeface="Calibri"/>
                <a:cs typeface="Calibri"/>
              </a:rPr>
              <a:t>"</a:t>
            </a:r>
            <a:r>
              <a:rPr lang="en-US" sz="2000" dirty="0" err="1">
                <a:latin typeface="Calibri"/>
                <a:cs typeface="Calibri"/>
              </a:rPr>
              <a:t>unda</a:t>
            </a:r>
            <a:r>
              <a:rPr lang="en-US" sz="2000" dirty="0">
                <a:latin typeface="Calibri"/>
                <a:cs typeface="Calibri"/>
              </a:rPr>
              <a:t> 100 </a:t>
            </a:r>
            <a:r>
              <a:rPr lang="en-US" sz="2000" dirty="0" err="1">
                <a:latin typeface="Calibri"/>
                <a:cs typeface="Calibri"/>
              </a:rPr>
              <a:t>yevrolik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ruchka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ehtimol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yuqori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sifatli</a:t>
            </a:r>
            <a:r>
              <a:rPr lang="en-US" sz="2000" dirty="0">
                <a:latin typeface="Calibri"/>
                <a:cs typeface="Calibri"/>
              </a:rPr>
              <a:t> deb </a:t>
            </a:r>
            <a:r>
              <a:rPr lang="en-US" sz="2000" dirty="0" err="1">
                <a:latin typeface="Calibri"/>
                <a:cs typeface="Calibri"/>
              </a:rPr>
              <a:t>hisoblanadi</a:t>
            </a:r>
            <a:r>
              <a:rPr lang="en-US" sz="2000" dirty="0">
                <a:latin typeface="Calibri"/>
                <a:cs typeface="Calibri"/>
              </a:rPr>
              <a:t>."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828674" y="2775146"/>
            <a:ext cx="5200650" cy="1644650"/>
            <a:chOff x="828674" y="2775146"/>
            <a:chExt cx="5200650" cy="1644650"/>
          </a:xfrm>
        </p:grpSpPr>
        <p:sp>
          <p:nvSpPr>
            <p:cNvPr id="6" name="object 6"/>
            <p:cNvSpPr/>
            <p:nvPr/>
          </p:nvSpPr>
          <p:spPr>
            <a:xfrm>
              <a:off x="838200" y="2784671"/>
              <a:ext cx="5181600" cy="1625600"/>
            </a:xfrm>
            <a:custGeom>
              <a:avLst/>
              <a:gdLst/>
              <a:ahLst/>
              <a:cxnLst/>
              <a:rect l="l" t="t" r="r" b="b"/>
              <a:pathLst>
                <a:path w="5181600" h="1625600">
                  <a:moveTo>
                    <a:pt x="5181599" y="0"/>
                  </a:moveTo>
                  <a:lnTo>
                    <a:pt x="0" y="0"/>
                  </a:lnTo>
                  <a:lnTo>
                    <a:pt x="0" y="1055905"/>
                  </a:lnTo>
                  <a:lnTo>
                    <a:pt x="2387667" y="1055905"/>
                  </a:lnTo>
                  <a:lnTo>
                    <a:pt x="2387667" y="1218788"/>
                  </a:lnTo>
                  <a:lnTo>
                    <a:pt x="2184539" y="1218788"/>
                  </a:lnTo>
                  <a:lnTo>
                    <a:pt x="2590799" y="1625050"/>
                  </a:lnTo>
                  <a:lnTo>
                    <a:pt x="2997060" y="1218788"/>
                  </a:lnTo>
                  <a:lnTo>
                    <a:pt x="2793932" y="1218788"/>
                  </a:lnTo>
                  <a:lnTo>
                    <a:pt x="2793932" y="1055905"/>
                  </a:lnTo>
                  <a:lnTo>
                    <a:pt x="5181599" y="1055905"/>
                  </a:lnTo>
                  <a:lnTo>
                    <a:pt x="5181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199" y="2784671"/>
              <a:ext cx="5181600" cy="1625600"/>
            </a:xfrm>
            <a:custGeom>
              <a:avLst/>
              <a:gdLst/>
              <a:ahLst/>
              <a:cxnLst/>
              <a:rect l="l" t="t" r="r" b="b"/>
              <a:pathLst>
                <a:path w="5181600" h="1625600">
                  <a:moveTo>
                    <a:pt x="5181600" y="1055906"/>
                  </a:moveTo>
                  <a:lnTo>
                    <a:pt x="2793933" y="1055906"/>
                  </a:lnTo>
                  <a:lnTo>
                    <a:pt x="2793933" y="1218788"/>
                  </a:lnTo>
                  <a:lnTo>
                    <a:pt x="2997060" y="1218788"/>
                  </a:lnTo>
                  <a:lnTo>
                    <a:pt x="2590800" y="1625050"/>
                  </a:lnTo>
                  <a:lnTo>
                    <a:pt x="2184540" y="1218788"/>
                  </a:lnTo>
                  <a:lnTo>
                    <a:pt x="2387667" y="1218788"/>
                  </a:lnTo>
                  <a:lnTo>
                    <a:pt x="2387667" y="1055906"/>
                  </a:lnTo>
                  <a:lnTo>
                    <a:pt x="0" y="1055906"/>
                  </a:lnTo>
                  <a:lnTo>
                    <a:pt x="0" y="0"/>
                  </a:lnTo>
                  <a:lnTo>
                    <a:pt x="5181600" y="0"/>
                  </a:lnTo>
                  <a:lnTo>
                    <a:pt x="5181600" y="1055906"/>
                  </a:lnTo>
                  <a:close/>
                </a:path>
              </a:pathLst>
            </a:custGeom>
            <a:ln w="19050">
              <a:solidFill>
                <a:srgbClr val="D366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36796" y="2970276"/>
            <a:ext cx="4784725" cy="609782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R="5080" algn="ctr">
              <a:lnSpc>
                <a:spcPts val="2180"/>
              </a:lnSpc>
              <a:spcBef>
                <a:spcPts val="355"/>
              </a:spcBef>
            </a:pPr>
            <a:r>
              <a:rPr lang="en-US" sz="2000" dirty="0">
                <a:latin typeface="Calibri"/>
                <a:cs typeface="Calibri"/>
              </a:rPr>
              <a:t>"</a:t>
            </a:r>
            <a:r>
              <a:rPr lang="en-US" sz="2000" dirty="0" err="1">
                <a:latin typeface="Calibri"/>
                <a:cs typeface="Calibri"/>
              </a:rPr>
              <a:t>mustahkamlik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yuqori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sifatli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materiallar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brendlash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va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silliq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yozish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xususiyati</a:t>
            </a:r>
            <a:r>
              <a:rPr lang="en-US" sz="2000" dirty="0">
                <a:latin typeface="Calibri"/>
                <a:cs typeface="Calibri"/>
              </a:rPr>
              <a:t>,"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72200" y="4393872"/>
            <a:ext cx="5181600" cy="1056640"/>
          </a:xfrm>
          <a:custGeom>
            <a:avLst/>
            <a:gdLst/>
            <a:ahLst/>
            <a:cxnLst/>
            <a:rect l="l" t="t" r="r" b="b"/>
            <a:pathLst>
              <a:path w="5181600" h="1056639">
                <a:moveTo>
                  <a:pt x="0" y="0"/>
                </a:moveTo>
                <a:lnTo>
                  <a:pt x="5181600" y="0"/>
                </a:lnTo>
                <a:lnTo>
                  <a:pt x="5181600" y="1056599"/>
                </a:lnTo>
                <a:lnTo>
                  <a:pt x="0" y="105659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1256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81725" y="4579620"/>
            <a:ext cx="5162550" cy="609782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447675" marR="470534" indent="31750" algn="ctr">
              <a:lnSpc>
                <a:spcPts val="2180"/>
              </a:lnSpc>
              <a:spcBef>
                <a:spcPts val="355"/>
              </a:spcBef>
            </a:pPr>
            <a:r>
              <a:rPr lang="en-US" sz="2000" dirty="0" err="1">
                <a:latin typeface="Calibri"/>
                <a:cs typeface="Calibri"/>
              </a:rPr>
              <a:t>unda</a:t>
            </a:r>
            <a:r>
              <a:rPr lang="en-US" sz="2000" dirty="0">
                <a:latin typeface="Calibri"/>
                <a:cs typeface="Calibri"/>
              </a:rPr>
              <a:t> 0.50 </a:t>
            </a:r>
            <a:r>
              <a:rPr lang="en-US" sz="2000" dirty="0" err="1">
                <a:latin typeface="Calibri"/>
                <a:cs typeface="Calibri"/>
              </a:rPr>
              <a:t>yevrolik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ruchka</a:t>
            </a:r>
            <a:r>
              <a:rPr lang="en-US" sz="2000" dirty="0">
                <a:latin typeface="Calibri"/>
                <a:cs typeface="Calibri"/>
              </a:rPr>
              <a:t> ham </a:t>
            </a:r>
            <a:r>
              <a:rPr lang="en-US" sz="2000" dirty="0" err="1">
                <a:latin typeface="Calibri"/>
                <a:cs typeface="Calibri"/>
              </a:rPr>
              <a:t>yaxshi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sifatga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ega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bo‘lishi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mumkin</a:t>
            </a:r>
            <a:r>
              <a:rPr lang="en-US" sz="200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62675" y="2775146"/>
            <a:ext cx="5200650" cy="1644650"/>
            <a:chOff x="6162675" y="2775146"/>
            <a:chExt cx="5200650" cy="1644650"/>
          </a:xfrm>
        </p:grpSpPr>
        <p:sp>
          <p:nvSpPr>
            <p:cNvPr id="12" name="object 12"/>
            <p:cNvSpPr/>
            <p:nvPr/>
          </p:nvSpPr>
          <p:spPr>
            <a:xfrm>
              <a:off x="6172200" y="2784671"/>
              <a:ext cx="5181600" cy="1625600"/>
            </a:xfrm>
            <a:custGeom>
              <a:avLst/>
              <a:gdLst/>
              <a:ahLst/>
              <a:cxnLst/>
              <a:rect l="l" t="t" r="r" b="b"/>
              <a:pathLst>
                <a:path w="5181600" h="1625600">
                  <a:moveTo>
                    <a:pt x="5181600" y="0"/>
                  </a:moveTo>
                  <a:lnTo>
                    <a:pt x="0" y="0"/>
                  </a:lnTo>
                  <a:lnTo>
                    <a:pt x="0" y="1055905"/>
                  </a:lnTo>
                  <a:lnTo>
                    <a:pt x="2387667" y="1055905"/>
                  </a:lnTo>
                  <a:lnTo>
                    <a:pt x="2387667" y="1218788"/>
                  </a:lnTo>
                  <a:lnTo>
                    <a:pt x="2184539" y="1218788"/>
                  </a:lnTo>
                  <a:lnTo>
                    <a:pt x="2590800" y="1625050"/>
                  </a:lnTo>
                  <a:lnTo>
                    <a:pt x="2997060" y="1218788"/>
                  </a:lnTo>
                  <a:lnTo>
                    <a:pt x="2793932" y="1218788"/>
                  </a:lnTo>
                  <a:lnTo>
                    <a:pt x="2793932" y="1055905"/>
                  </a:lnTo>
                  <a:lnTo>
                    <a:pt x="5181600" y="1055905"/>
                  </a:lnTo>
                  <a:lnTo>
                    <a:pt x="518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72200" y="2784671"/>
              <a:ext cx="5181600" cy="1625600"/>
            </a:xfrm>
            <a:custGeom>
              <a:avLst/>
              <a:gdLst/>
              <a:ahLst/>
              <a:cxnLst/>
              <a:rect l="l" t="t" r="r" b="b"/>
              <a:pathLst>
                <a:path w="5181600" h="1625600">
                  <a:moveTo>
                    <a:pt x="5181600" y="1055906"/>
                  </a:moveTo>
                  <a:lnTo>
                    <a:pt x="2793933" y="1055906"/>
                  </a:lnTo>
                  <a:lnTo>
                    <a:pt x="2793933" y="1218788"/>
                  </a:lnTo>
                  <a:lnTo>
                    <a:pt x="2997060" y="1218788"/>
                  </a:lnTo>
                  <a:lnTo>
                    <a:pt x="2590800" y="1625050"/>
                  </a:lnTo>
                  <a:lnTo>
                    <a:pt x="2184540" y="1218788"/>
                  </a:lnTo>
                  <a:lnTo>
                    <a:pt x="2387667" y="1218788"/>
                  </a:lnTo>
                  <a:lnTo>
                    <a:pt x="2387667" y="1055906"/>
                  </a:lnTo>
                  <a:lnTo>
                    <a:pt x="0" y="1055906"/>
                  </a:lnTo>
                  <a:lnTo>
                    <a:pt x="0" y="0"/>
                  </a:lnTo>
                  <a:lnTo>
                    <a:pt x="5181600" y="0"/>
                  </a:lnTo>
                  <a:lnTo>
                    <a:pt x="5181600" y="1055906"/>
                  </a:lnTo>
                  <a:close/>
                </a:path>
              </a:pathLst>
            </a:custGeom>
            <a:ln w="19050">
              <a:solidFill>
                <a:srgbClr val="1256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316407" y="3107435"/>
            <a:ext cx="489331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latin typeface="Calibri"/>
                <a:cs typeface="Calibri"/>
              </a:rPr>
              <a:t>"</a:t>
            </a:r>
            <a:r>
              <a:rPr lang="en-US" sz="2000" dirty="0" err="1">
                <a:latin typeface="Calibri"/>
                <a:cs typeface="Calibri"/>
              </a:rPr>
              <a:t>imkon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qadar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eng</a:t>
            </a:r>
            <a:r>
              <a:rPr lang="en-US" sz="2000" dirty="0">
                <a:latin typeface="Calibri"/>
                <a:cs typeface="Calibri"/>
              </a:rPr>
              <a:t> past </a:t>
            </a:r>
            <a:r>
              <a:rPr lang="en-US" sz="2000" dirty="0" err="1">
                <a:latin typeface="Calibri"/>
                <a:cs typeface="Calibri"/>
              </a:rPr>
              <a:t>xarajatda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samarali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yozish</a:t>
            </a:r>
            <a:r>
              <a:rPr lang="en-US" sz="2000" dirty="0">
                <a:latin typeface="Calibri"/>
                <a:cs typeface="Calibri"/>
              </a:rPr>
              <a:t>"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893184" y="1995932"/>
            <a:ext cx="4343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/>
              <a:t>Agar biz </a:t>
            </a:r>
            <a:r>
              <a:rPr lang="en-US" sz="2400" dirty="0" err="1"/>
              <a:t>sifatni</a:t>
            </a:r>
            <a:r>
              <a:rPr lang="en-US" sz="2400" dirty="0"/>
              <a:t> </a:t>
            </a:r>
            <a:r>
              <a:rPr lang="en-US" sz="2400" dirty="0" err="1"/>
              <a:t>quyidagi</a:t>
            </a:r>
            <a:r>
              <a:rPr lang="en-US" sz="2400" dirty="0"/>
              <a:t> </a:t>
            </a:r>
            <a:r>
              <a:rPr lang="en-US" sz="2400" dirty="0" err="1"/>
              <a:t>nuqtai</a:t>
            </a:r>
            <a:r>
              <a:rPr lang="en-US" sz="2400" dirty="0"/>
              <a:t> </a:t>
            </a:r>
            <a:r>
              <a:rPr lang="en-US" sz="2400" dirty="0" err="1"/>
              <a:t>nazardan</a:t>
            </a:r>
            <a:r>
              <a:rPr lang="en-US" sz="2400" dirty="0"/>
              <a:t> </a:t>
            </a:r>
            <a:r>
              <a:rPr lang="en-US" sz="2400" dirty="0" err="1"/>
              <a:t>ko‘rib</a:t>
            </a:r>
            <a:r>
              <a:rPr lang="en-US" sz="2400" dirty="0"/>
              <a:t> </a:t>
            </a:r>
            <a:r>
              <a:rPr lang="en-US" sz="2400" dirty="0" err="1"/>
              <a:t>chiqsak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7398" y="5876035"/>
            <a:ext cx="70796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"Agar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xohlasangiz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bu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 masala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mo‘ljallangan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maqsadlarga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 ham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bog‘liq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."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2712211"/>
            <a:ext cx="10102850" cy="175387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 marR="5080">
              <a:lnSpc>
                <a:spcPts val="6409"/>
              </a:lnSpc>
              <a:spcBef>
                <a:spcPts val="969"/>
              </a:spcBef>
            </a:pPr>
            <a:r>
              <a:rPr lang="en-US" sz="6000" spc="-75" dirty="0"/>
              <a:t>"</a:t>
            </a:r>
            <a:r>
              <a:rPr lang="en-US" sz="6000" spc="-75" dirty="0" err="1"/>
              <a:t>Endi</a:t>
            </a:r>
            <a:r>
              <a:rPr lang="en-US" sz="6000" spc="-75" dirty="0"/>
              <a:t> </a:t>
            </a:r>
            <a:r>
              <a:rPr lang="en-US" sz="6000" spc="-75" dirty="0" err="1"/>
              <a:t>sizningcha</a:t>
            </a:r>
            <a:r>
              <a:rPr lang="en-US" sz="6000" spc="-75" dirty="0"/>
              <a:t>, </a:t>
            </a:r>
            <a:r>
              <a:rPr lang="en-US" sz="6000" spc="-75" dirty="0" err="1"/>
              <a:t>qaysi</a:t>
            </a:r>
            <a:r>
              <a:rPr lang="en-US" sz="6000" spc="-75" dirty="0"/>
              <a:t> </a:t>
            </a:r>
            <a:r>
              <a:rPr lang="en-US" sz="6000" spc="-75" dirty="0" err="1"/>
              <a:t>ruchka</a:t>
            </a:r>
            <a:r>
              <a:rPr lang="en-US" sz="6000" spc="-75" dirty="0"/>
              <a:t> </a:t>
            </a:r>
            <a:r>
              <a:rPr lang="en-US" sz="6000" spc="-75" dirty="0" err="1"/>
              <a:t>eng</a:t>
            </a:r>
            <a:r>
              <a:rPr lang="en-US" sz="6000" spc="-75" dirty="0"/>
              <a:t> </a:t>
            </a:r>
            <a:r>
              <a:rPr lang="en-US" sz="6000" spc="-75" dirty="0" err="1"/>
              <a:t>yuqori</a:t>
            </a:r>
            <a:r>
              <a:rPr lang="en-US" sz="6000" spc="-75" dirty="0"/>
              <a:t> </a:t>
            </a:r>
            <a:r>
              <a:rPr lang="en-US" sz="6000" spc="-75" dirty="0" err="1"/>
              <a:t>sifatga</a:t>
            </a:r>
            <a:r>
              <a:rPr lang="en-US" sz="6000" spc="-75" dirty="0"/>
              <a:t> </a:t>
            </a:r>
            <a:r>
              <a:rPr lang="en-US" sz="6000" spc="-75" dirty="0" err="1"/>
              <a:t>ega</a:t>
            </a:r>
            <a:r>
              <a:rPr lang="en-US" sz="6000" spc="-75" dirty="0"/>
              <a:t>?"</a:t>
            </a:r>
            <a:endParaRPr sz="6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81851" y="2051894"/>
            <a:ext cx="3185795" cy="3817620"/>
            <a:chOff x="6981851" y="2051894"/>
            <a:chExt cx="3185795" cy="3817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81851" y="2051894"/>
              <a:ext cx="3185179" cy="38175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77452" y="2240818"/>
              <a:ext cx="624205" cy="261620"/>
            </a:xfrm>
            <a:custGeom>
              <a:avLst/>
              <a:gdLst/>
              <a:ahLst/>
              <a:cxnLst/>
              <a:rect l="l" t="t" r="r" b="b"/>
              <a:pathLst>
                <a:path w="624204" h="261619">
                  <a:moveTo>
                    <a:pt x="624113" y="0"/>
                  </a:moveTo>
                  <a:lnTo>
                    <a:pt x="0" y="0"/>
                  </a:lnTo>
                  <a:lnTo>
                    <a:pt x="0" y="261256"/>
                  </a:lnTo>
                  <a:lnTo>
                    <a:pt x="624113" y="261256"/>
                  </a:lnTo>
                  <a:lnTo>
                    <a:pt x="6241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77452" y="2240818"/>
              <a:ext cx="624205" cy="261620"/>
            </a:xfrm>
            <a:custGeom>
              <a:avLst/>
              <a:gdLst/>
              <a:ahLst/>
              <a:cxnLst/>
              <a:rect l="l" t="t" r="r" b="b"/>
              <a:pathLst>
                <a:path w="624204" h="261619">
                  <a:moveTo>
                    <a:pt x="0" y="0"/>
                  </a:moveTo>
                  <a:lnTo>
                    <a:pt x="624114" y="0"/>
                  </a:lnTo>
                  <a:lnTo>
                    <a:pt x="624114" y="261257"/>
                  </a:lnTo>
                  <a:lnTo>
                    <a:pt x="0" y="26125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57747" y="2502075"/>
              <a:ext cx="624205" cy="349250"/>
            </a:xfrm>
            <a:custGeom>
              <a:avLst/>
              <a:gdLst/>
              <a:ahLst/>
              <a:cxnLst/>
              <a:rect l="l" t="t" r="r" b="b"/>
              <a:pathLst>
                <a:path w="624204" h="349250">
                  <a:moveTo>
                    <a:pt x="624114" y="0"/>
                  </a:moveTo>
                  <a:lnTo>
                    <a:pt x="0" y="0"/>
                  </a:lnTo>
                  <a:lnTo>
                    <a:pt x="0" y="349200"/>
                  </a:lnTo>
                  <a:lnTo>
                    <a:pt x="624114" y="349200"/>
                  </a:lnTo>
                  <a:lnTo>
                    <a:pt x="6241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57747" y="2502075"/>
              <a:ext cx="624205" cy="349250"/>
            </a:xfrm>
            <a:custGeom>
              <a:avLst/>
              <a:gdLst/>
              <a:ahLst/>
              <a:cxnLst/>
              <a:rect l="l" t="t" r="r" b="b"/>
              <a:pathLst>
                <a:path w="624204" h="349250">
                  <a:moveTo>
                    <a:pt x="0" y="0"/>
                  </a:moveTo>
                  <a:lnTo>
                    <a:pt x="624114" y="0"/>
                  </a:lnTo>
                  <a:lnTo>
                    <a:pt x="624114" y="349200"/>
                  </a:lnTo>
                  <a:lnTo>
                    <a:pt x="0" y="3492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74872" y="3428999"/>
              <a:ext cx="755015" cy="349250"/>
            </a:xfrm>
            <a:custGeom>
              <a:avLst/>
              <a:gdLst/>
              <a:ahLst/>
              <a:cxnLst/>
              <a:rect l="l" t="t" r="r" b="b"/>
              <a:pathLst>
                <a:path w="755015" h="349250">
                  <a:moveTo>
                    <a:pt x="754741" y="0"/>
                  </a:moveTo>
                  <a:lnTo>
                    <a:pt x="0" y="0"/>
                  </a:lnTo>
                  <a:lnTo>
                    <a:pt x="0" y="349200"/>
                  </a:lnTo>
                  <a:lnTo>
                    <a:pt x="754741" y="349200"/>
                  </a:lnTo>
                  <a:lnTo>
                    <a:pt x="7547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74872" y="3428999"/>
              <a:ext cx="755015" cy="349250"/>
            </a:xfrm>
            <a:custGeom>
              <a:avLst/>
              <a:gdLst/>
              <a:ahLst/>
              <a:cxnLst/>
              <a:rect l="l" t="t" r="r" b="b"/>
              <a:pathLst>
                <a:path w="755015" h="349250">
                  <a:moveTo>
                    <a:pt x="0" y="0"/>
                  </a:moveTo>
                  <a:lnTo>
                    <a:pt x="754743" y="0"/>
                  </a:lnTo>
                  <a:lnTo>
                    <a:pt x="754743" y="349200"/>
                  </a:lnTo>
                  <a:lnTo>
                    <a:pt x="0" y="3492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51032" y="3286237"/>
              <a:ext cx="162560" cy="483234"/>
            </a:xfrm>
            <a:custGeom>
              <a:avLst/>
              <a:gdLst/>
              <a:ahLst/>
              <a:cxnLst/>
              <a:rect l="l" t="t" r="r" b="b"/>
              <a:pathLst>
                <a:path w="162559" h="483235">
                  <a:moveTo>
                    <a:pt x="162212" y="0"/>
                  </a:moveTo>
                  <a:lnTo>
                    <a:pt x="0" y="0"/>
                  </a:lnTo>
                  <a:lnTo>
                    <a:pt x="0" y="482978"/>
                  </a:lnTo>
                  <a:lnTo>
                    <a:pt x="162212" y="482978"/>
                  </a:lnTo>
                  <a:lnTo>
                    <a:pt x="1622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51032" y="3286237"/>
              <a:ext cx="162560" cy="483234"/>
            </a:xfrm>
            <a:custGeom>
              <a:avLst/>
              <a:gdLst/>
              <a:ahLst/>
              <a:cxnLst/>
              <a:rect l="l" t="t" r="r" b="b"/>
              <a:pathLst>
                <a:path w="162559" h="483235">
                  <a:moveTo>
                    <a:pt x="0" y="0"/>
                  </a:moveTo>
                  <a:lnTo>
                    <a:pt x="162212" y="0"/>
                  </a:lnTo>
                  <a:lnTo>
                    <a:pt x="162212" y="482978"/>
                  </a:lnTo>
                  <a:lnTo>
                    <a:pt x="0" y="482978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1010774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lang="sv-SE" spc="-114" dirty="0"/>
              <a:t>"Bu, shuningdek, </a:t>
            </a:r>
            <a:r>
              <a:rPr lang="sv-SE" spc="-114" dirty="0">
                <a:solidFill>
                  <a:srgbClr val="FF0000"/>
                </a:solidFill>
              </a:rPr>
              <a:t>kutilmalar</a:t>
            </a:r>
            <a:r>
              <a:rPr lang="sv-SE" spc="-114" dirty="0"/>
              <a:t> va </a:t>
            </a:r>
            <a:r>
              <a:rPr lang="sv-SE" spc="-114" dirty="0">
                <a:solidFill>
                  <a:srgbClr val="FF0000"/>
                </a:solidFill>
              </a:rPr>
              <a:t>ishonch</a:t>
            </a:r>
            <a:r>
              <a:rPr lang="sv-SE" spc="-114" dirty="0"/>
              <a:t> masalasidir."</a:t>
            </a:r>
            <a:endParaRPr b="1" spc="-1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6939" y="1795779"/>
            <a:ext cx="5023485" cy="327012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just">
              <a:lnSpc>
                <a:spcPts val="3000"/>
              </a:lnSpc>
              <a:spcBef>
                <a:spcPts val="500"/>
              </a:spcBef>
            </a:pPr>
            <a:r>
              <a:rPr lang="en-US" sz="2800" dirty="0">
                <a:latin typeface="Calibri"/>
                <a:cs typeface="Calibri"/>
              </a:rPr>
              <a:t>"</a:t>
            </a:r>
            <a:r>
              <a:rPr lang="en-US" sz="2800" dirty="0" err="1">
                <a:latin typeface="Calibri"/>
                <a:cs typeface="Calibri"/>
              </a:rPr>
              <a:t>Shaxsiy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tajribamga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asoslanib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aytishim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mumkinki</a:t>
            </a:r>
            <a:r>
              <a:rPr lang="en-US" sz="2800" dirty="0">
                <a:latin typeface="Calibri"/>
                <a:cs typeface="Calibri"/>
              </a:rPr>
              <a:t>, 50 </a:t>
            </a:r>
            <a:r>
              <a:rPr lang="en-US" sz="2800" dirty="0" err="1">
                <a:latin typeface="Calibri"/>
                <a:cs typeface="Calibri"/>
              </a:rPr>
              <a:t>donalik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qutidagi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har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bir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ruchka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juda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a’lo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darajada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ishlaydi</a:t>
            </a:r>
            <a:r>
              <a:rPr lang="en-US" sz="2800" dirty="0">
                <a:latin typeface="Calibri"/>
                <a:cs typeface="Calibri"/>
              </a:rPr>
              <a:t>.</a:t>
            </a:r>
          </a:p>
          <a:p>
            <a:pPr marL="12700" marR="5080" algn="just">
              <a:lnSpc>
                <a:spcPts val="3000"/>
              </a:lnSpc>
              <a:spcBef>
                <a:spcPts val="500"/>
              </a:spcBef>
            </a:pPr>
            <a:r>
              <a:rPr lang="en-US" sz="2800" dirty="0" err="1">
                <a:latin typeface="Calibri"/>
                <a:cs typeface="Calibri"/>
              </a:rPr>
              <a:t>Boshlang‘ich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maktabdan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beri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hech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qachon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menga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pand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bermagan</a:t>
            </a:r>
            <a:r>
              <a:rPr lang="en-US" sz="2800" dirty="0">
                <a:latin typeface="Calibri"/>
                <a:cs typeface="Calibri"/>
              </a:rPr>
              <a:t>…</a:t>
            </a:r>
          </a:p>
          <a:p>
            <a:pPr marL="12700" marR="5080" algn="just">
              <a:lnSpc>
                <a:spcPts val="3000"/>
              </a:lnSpc>
              <a:spcBef>
                <a:spcPts val="500"/>
              </a:spcBef>
            </a:pPr>
            <a:r>
              <a:rPr lang="en-US" sz="2800" dirty="0">
                <a:latin typeface="Calibri"/>
                <a:cs typeface="Calibri"/>
              </a:rPr>
              <a:t>...</a:t>
            </a:r>
            <a:r>
              <a:rPr lang="en-US" sz="2800" dirty="0" err="1">
                <a:latin typeface="Calibri"/>
                <a:cs typeface="Calibri"/>
              </a:rPr>
              <a:t>va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bularning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barchasi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atigi</a:t>
            </a:r>
            <a:r>
              <a:rPr lang="en-US" sz="2800" dirty="0">
                <a:latin typeface="Calibri"/>
                <a:cs typeface="Calibri"/>
              </a:rPr>
              <a:t> 3000 </a:t>
            </a:r>
            <a:r>
              <a:rPr lang="en-US" sz="2800" dirty="0" err="1">
                <a:latin typeface="Calibri"/>
                <a:cs typeface="Calibri"/>
              </a:rPr>
              <a:t>so’mga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olasiz</a:t>
            </a:r>
            <a:r>
              <a:rPr lang="en-US" sz="2800" dirty="0">
                <a:latin typeface="Calibri"/>
                <a:cs typeface="Calibri"/>
              </a:rPr>
              <a:t>!"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826" y="363219"/>
            <a:ext cx="10134346" cy="90537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374396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/>
              <a:t>xulosa</a:t>
            </a:r>
            <a:r>
              <a:rPr spc="-10" dirty="0"/>
              <a:t>…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1371827" y="5131782"/>
            <a:ext cx="4079875" cy="391160"/>
            <a:chOff x="1371827" y="5131782"/>
            <a:chExt cx="4079875" cy="39116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827" y="5131782"/>
              <a:ext cx="4079803" cy="39067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93643" y="5265186"/>
              <a:ext cx="304165" cy="104139"/>
            </a:xfrm>
            <a:custGeom>
              <a:avLst/>
              <a:gdLst/>
              <a:ahLst/>
              <a:cxnLst/>
              <a:rect l="l" t="t" r="r" b="b"/>
              <a:pathLst>
                <a:path w="304164" h="104139">
                  <a:moveTo>
                    <a:pt x="304095" y="0"/>
                  </a:moveTo>
                  <a:lnTo>
                    <a:pt x="0" y="0"/>
                  </a:lnTo>
                  <a:lnTo>
                    <a:pt x="0" y="104086"/>
                  </a:lnTo>
                  <a:lnTo>
                    <a:pt x="304095" y="104086"/>
                  </a:lnTo>
                  <a:lnTo>
                    <a:pt x="304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93643" y="5265186"/>
              <a:ext cx="304165" cy="104139"/>
            </a:xfrm>
            <a:custGeom>
              <a:avLst/>
              <a:gdLst/>
              <a:ahLst/>
              <a:cxnLst/>
              <a:rect l="l" t="t" r="r" b="b"/>
              <a:pathLst>
                <a:path w="304164" h="104139">
                  <a:moveTo>
                    <a:pt x="304095" y="0"/>
                  </a:moveTo>
                  <a:lnTo>
                    <a:pt x="304095" y="104087"/>
                  </a:lnTo>
                  <a:lnTo>
                    <a:pt x="0" y="104087"/>
                  </a:lnTo>
                  <a:lnTo>
                    <a:pt x="0" y="0"/>
                  </a:lnTo>
                  <a:lnTo>
                    <a:pt x="304095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72372" y="5189189"/>
              <a:ext cx="121285" cy="262255"/>
            </a:xfrm>
            <a:custGeom>
              <a:avLst/>
              <a:gdLst/>
              <a:ahLst/>
              <a:cxnLst/>
              <a:rect l="l" t="t" r="r" b="b"/>
              <a:pathLst>
                <a:path w="121285" h="262254">
                  <a:moveTo>
                    <a:pt x="120743" y="0"/>
                  </a:moveTo>
                  <a:lnTo>
                    <a:pt x="0" y="0"/>
                  </a:lnTo>
                  <a:lnTo>
                    <a:pt x="0" y="262143"/>
                  </a:lnTo>
                  <a:lnTo>
                    <a:pt x="120743" y="262143"/>
                  </a:lnTo>
                  <a:lnTo>
                    <a:pt x="1207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72372" y="5189188"/>
              <a:ext cx="121285" cy="262255"/>
            </a:xfrm>
            <a:custGeom>
              <a:avLst/>
              <a:gdLst/>
              <a:ahLst/>
              <a:cxnLst/>
              <a:rect l="l" t="t" r="r" b="b"/>
              <a:pathLst>
                <a:path w="121285" h="262254">
                  <a:moveTo>
                    <a:pt x="120744" y="262144"/>
                  </a:moveTo>
                  <a:lnTo>
                    <a:pt x="0" y="262144"/>
                  </a:lnTo>
                  <a:lnTo>
                    <a:pt x="0" y="0"/>
                  </a:lnTo>
                  <a:lnTo>
                    <a:pt x="120744" y="0"/>
                  </a:lnTo>
                  <a:lnTo>
                    <a:pt x="120744" y="262144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802216" y="5132131"/>
            <a:ext cx="4131310" cy="317500"/>
            <a:chOff x="6802216" y="5132131"/>
            <a:chExt cx="4131310" cy="31750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2216" y="5132131"/>
              <a:ext cx="4131078" cy="31715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970650" y="5236240"/>
              <a:ext cx="304165" cy="121920"/>
            </a:xfrm>
            <a:custGeom>
              <a:avLst/>
              <a:gdLst/>
              <a:ahLst/>
              <a:cxnLst/>
              <a:rect l="l" t="t" r="r" b="b"/>
              <a:pathLst>
                <a:path w="304165" h="121920">
                  <a:moveTo>
                    <a:pt x="304095" y="0"/>
                  </a:moveTo>
                  <a:lnTo>
                    <a:pt x="0" y="0"/>
                  </a:lnTo>
                  <a:lnTo>
                    <a:pt x="0" y="121620"/>
                  </a:lnTo>
                  <a:lnTo>
                    <a:pt x="304095" y="121620"/>
                  </a:lnTo>
                  <a:lnTo>
                    <a:pt x="304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70651" y="5236240"/>
              <a:ext cx="304165" cy="121920"/>
            </a:xfrm>
            <a:custGeom>
              <a:avLst/>
              <a:gdLst/>
              <a:ahLst/>
              <a:cxnLst/>
              <a:rect l="l" t="t" r="r" b="b"/>
              <a:pathLst>
                <a:path w="304165" h="121920">
                  <a:moveTo>
                    <a:pt x="304095" y="0"/>
                  </a:moveTo>
                  <a:lnTo>
                    <a:pt x="304095" y="121620"/>
                  </a:lnTo>
                  <a:lnTo>
                    <a:pt x="0" y="121620"/>
                  </a:lnTo>
                  <a:lnTo>
                    <a:pt x="0" y="0"/>
                  </a:lnTo>
                  <a:lnTo>
                    <a:pt x="304095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C5FFE87-8990-461E-8082-949246B7D6C7}"/>
              </a:ext>
            </a:extLst>
          </p:cNvPr>
          <p:cNvSpPr/>
          <p:nvPr/>
        </p:nvSpPr>
        <p:spPr>
          <a:xfrm>
            <a:off x="838200" y="1752600"/>
            <a:ext cx="4876800" cy="251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Agar </a:t>
            </a:r>
            <a:r>
              <a:rPr lang="en-US" sz="2400" dirty="0">
                <a:solidFill>
                  <a:srgbClr val="FF0000"/>
                </a:solidFill>
              </a:rPr>
              <a:t>talab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kutilma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B050"/>
                </a:solidFill>
              </a:rPr>
              <a:t>hashamatli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B050"/>
                </a:solidFill>
              </a:rPr>
              <a:t>obro‘li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/>
              <a:t>yozuv</a:t>
            </a:r>
            <a:r>
              <a:rPr lang="en-US" sz="2400" dirty="0"/>
              <a:t> </a:t>
            </a:r>
            <a:r>
              <a:rPr lang="en-US" sz="2400" dirty="0" err="1"/>
              <a:t>anjomiga</a:t>
            </a:r>
            <a:r>
              <a:rPr lang="en-US" sz="2400" dirty="0"/>
              <a:t> </a:t>
            </a:r>
            <a:r>
              <a:rPr lang="en-US" sz="2400" dirty="0" err="1"/>
              <a:t>ega</a:t>
            </a:r>
            <a:r>
              <a:rPr lang="en-US" sz="2400" dirty="0"/>
              <a:t> </a:t>
            </a:r>
            <a:r>
              <a:rPr lang="en-US" sz="2400" dirty="0" err="1"/>
              <a:t>bo‘lish</a:t>
            </a:r>
            <a:r>
              <a:rPr lang="en-US" sz="2400" dirty="0"/>
              <a:t> </a:t>
            </a:r>
            <a:r>
              <a:rPr lang="en-US" sz="2400" dirty="0" err="1"/>
              <a:t>bo‘lsa</a:t>
            </a:r>
            <a:r>
              <a:rPr lang="en-US" sz="2400" dirty="0"/>
              <a:t>, u </a:t>
            </a:r>
            <a:r>
              <a:rPr lang="en-US" sz="2400" dirty="0" err="1"/>
              <a:t>holda</a:t>
            </a:r>
            <a:r>
              <a:rPr lang="en-US" sz="2400" dirty="0"/>
              <a:t> </a:t>
            </a:r>
            <a:r>
              <a:rPr lang="en-US" sz="2400" dirty="0" err="1"/>
              <a:t>yuqori</a:t>
            </a:r>
            <a:r>
              <a:rPr lang="en-US" sz="2400" dirty="0"/>
              <a:t> </a:t>
            </a:r>
            <a:r>
              <a:rPr lang="en-US" sz="2400" dirty="0" err="1"/>
              <a:t>darajadagi</a:t>
            </a:r>
            <a:r>
              <a:rPr lang="en-US" sz="2400" dirty="0"/>
              <a:t>, </a:t>
            </a:r>
            <a:r>
              <a:rPr lang="en-US" sz="2400" dirty="0" err="1"/>
              <a:t>qimmat</a:t>
            </a:r>
            <a:r>
              <a:rPr lang="en-US" sz="2400" dirty="0"/>
              <a:t> </a:t>
            </a:r>
            <a:r>
              <a:rPr lang="en-US" sz="2400" dirty="0" err="1"/>
              <a:t>ruchka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</a:t>
            </a:r>
            <a:r>
              <a:rPr lang="en-US" sz="2400" dirty="0" err="1"/>
              <a:t>ramzi</a:t>
            </a:r>
            <a:r>
              <a:rPr lang="en-US" sz="2400" dirty="0"/>
              <a:t> </a:t>
            </a:r>
            <a:r>
              <a:rPr lang="en-US" sz="2400" dirty="0" err="1"/>
              <a:t>bo‘ladi</a:t>
            </a:r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D0E0BB0-7301-47AB-B63A-1116049B76BF}"/>
              </a:ext>
            </a:extLst>
          </p:cNvPr>
          <p:cNvSpPr/>
          <p:nvPr/>
        </p:nvSpPr>
        <p:spPr>
          <a:xfrm>
            <a:off x="6629400" y="1749490"/>
            <a:ext cx="4876800" cy="251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Agar</a:t>
            </a:r>
            <a:r>
              <a:rPr lang="en-US" sz="2400" dirty="0"/>
              <a:t> talab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kutilma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B050"/>
                </a:solidFill>
              </a:rPr>
              <a:t>samarali</a:t>
            </a:r>
            <a:r>
              <a:rPr lang="en-US" sz="2400" dirty="0"/>
              <a:t> </a:t>
            </a:r>
            <a:r>
              <a:rPr lang="en-US" sz="2400" dirty="0" err="1"/>
              <a:t>yozish</a:t>
            </a:r>
            <a:r>
              <a:rPr lang="en-US" sz="2400" dirty="0"/>
              <a:t> </a:t>
            </a:r>
            <a:r>
              <a:rPr lang="en-US" sz="2400" dirty="0" err="1"/>
              <a:t>hamda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B050"/>
                </a:solidFill>
              </a:rPr>
              <a:t>xarajatni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minimallashtirish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/>
              <a:t>bo‘lsa</a:t>
            </a:r>
            <a:r>
              <a:rPr lang="en-US" sz="2400" dirty="0"/>
              <a:t>, </a:t>
            </a:r>
            <a:r>
              <a:rPr lang="en-US" sz="2400" dirty="0" err="1"/>
              <a:t>unda</a:t>
            </a:r>
            <a:r>
              <a:rPr lang="en-US" sz="2400" dirty="0"/>
              <a:t> </a:t>
            </a:r>
            <a:r>
              <a:rPr lang="en-US" sz="2400" dirty="0" err="1"/>
              <a:t>arzonroq</a:t>
            </a:r>
            <a:r>
              <a:rPr lang="en-US" sz="2400" dirty="0"/>
              <a:t> </a:t>
            </a:r>
            <a:r>
              <a:rPr lang="en-US" sz="2400" dirty="0" err="1"/>
              <a:t>ruchka</a:t>
            </a:r>
            <a:r>
              <a:rPr lang="en-US" sz="2400" dirty="0"/>
              <a:t> </a:t>
            </a:r>
            <a:r>
              <a:rPr lang="en-US" sz="2400" dirty="0" err="1"/>
              <a:t>aynan</a:t>
            </a:r>
            <a:r>
              <a:rPr lang="en-US" sz="2400" dirty="0"/>
              <a:t> </a:t>
            </a:r>
            <a:r>
              <a:rPr lang="en-US" sz="2400" dirty="0" err="1"/>
              <a:t>shu</a:t>
            </a:r>
            <a:r>
              <a:rPr lang="en-US" sz="2400" dirty="0"/>
              <a:t> </a:t>
            </a:r>
            <a:r>
              <a:rPr lang="en-US" sz="2400" dirty="0" err="1"/>
              <a:t>maqsad</a:t>
            </a:r>
            <a:r>
              <a:rPr lang="en-US" sz="2400" dirty="0"/>
              <a:t> </a:t>
            </a:r>
            <a:r>
              <a:rPr lang="en-US" sz="2400" dirty="0" err="1"/>
              <a:t>uchun</a:t>
            </a:r>
            <a:r>
              <a:rPr lang="en-US" sz="2400" dirty="0"/>
              <a:t> </a:t>
            </a:r>
            <a:r>
              <a:rPr lang="en-US" sz="2400" dirty="0" err="1"/>
              <a:t>yuqoriroq</a:t>
            </a:r>
            <a:r>
              <a:rPr lang="en-US" sz="2400" dirty="0"/>
              <a:t> </a:t>
            </a:r>
            <a:r>
              <a:rPr lang="en-US" sz="2400" dirty="0" err="1"/>
              <a:t>sifatni</a:t>
            </a:r>
            <a:r>
              <a:rPr lang="en-US" sz="2400" dirty="0"/>
              <a:t> </a:t>
            </a:r>
            <a:r>
              <a:rPr lang="en-US" sz="2400" dirty="0" err="1"/>
              <a:t>taqdim</a:t>
            </a:r>
            <a:r>
              <a:rPr lang="en-US" sz="2400" dirty="0"/>
              <a:t> </a:t>
            </a:r>
            <a:r>
              <a:rPr lang="en-US" sz="2400" dirty="0" err="1"/>
              <a:t>etadi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9065" y="872235"/>
            <a:ext cx="9873615" cy="1767792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R="5080" indent="12700" algn="ctr">
              <a:lnSpc>
                <a:spcPts val="4390"/>
              </a:lnSpc>
              <a:spcBef>
                <a:spcPts val="585"/>
              </a:spcBef>
            </a:pPr>
            <a:r>
              <a:rPr lang="en-US" dirty="0" err="1"/>
              <a:t>Demak</a:t>
            </a:r>
            <a:r>
              <a:rPr lang="en-US" dirty="0"/>
              <a:t>,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kontekstga</a:t>
            </a:r>
            <a:r>
              <a:rPr lang="en-US" dirty="0"/>
              <a:t> </a:t>
            </a:r>
            <a:r>
              <a:rPr lang="en-US" dirty="0" err="1"/>
              <a:t>bog‘liq</a:t>
            </a:r>
            <a:r>
              <a:rPr lang="en-US" dirty="0"/>
              <a:t> </a:t>
            </a:r>
            <a:r>
              <a:rPr lang="en-US" dirty="0" err="1"/>
              <a:t>bo‘lib</a:t>
            </a:r>
            <a:r>
              <a:rPr lang="en-US" dirty="0"/>
              <a:t>, </a:t>
            </a:r>
            <a:r>
              <a:rPr lang="en-US" dirty="0" err="1"/>
              <a:t>mahsulot</a:t>
            </a:r>
            <a:r>
              <a:rPr lang="en-US" dirty="0"/>
              <a:t> </a:t>
            </a:r>
            <a:r>
              <a:rPr lang="en-US" dirty="0" err="1"/>
              <a:t>yoki</a:t>
            </a:r>
            <a:r>
              <a:rPr lang="en-US" dirty="0"/>
              <a:t> </a:t>
            </a:r>
            <a:r>
              <a:rPr lang="en-US" dirty="0" err="1"/>
              <a:t>xizmatning</a:t>
            </a:r>
            <a:r>
              <a:rPr lang="en-US" dirty="0"/>
              <a:t> </a:t>
            </a:r>
            <a:r>
              <a:rPr lang="en-US" dirty="0" err="1"/>
              <a:t>qanday</a:t>
            </a:r>
            <a:r>
              <a:rPr lang="en-US" dirty="0"/>
              <a:t> </a:t>
            </a:r>
            <a:r>
              <a:rPr lang="en-US" dirty="0" err="1"/>
              <a:t>darajada</a:t>
            </a:r>
            <a:r>
              <a:rPr lang="en-US" dirty="0"/>
              <a:t> </a:t>
            </a:r>
            <a:r>
              <a:rPr lang="en-US" dirty="0" err="1"/>
              <a:t>quyidagilarni</a:t>
            </a:r>
            <a:r>
              <a:rPr lang="en-US" dirty="0"/>
              <a:t> </a:t>
            </a:r>
            <a:r>
              <a:rPr lang="en-US" dirty="0" err="1"/>
              <a:t>qondirishi</a:t>
            </a:r>
            <a:r>
              <a:rPr lang="en-US" dirty="0"/>
              <a:t> </a:t>
            </a:r>
            <a:r>
              <a:rPr lang="en-US" dirty="0" err="1"/>
              <a:t>bilan</a:t>
            </a:r>
            <a:r>
              <a:rPr lang="en-US" dirty="0"/>
              <a:t> </a:t>
            </a:r>
            <a:r>
              <a:rPr lang="en-US" dirty="0" err="1"/>
              <a:t>belgilanadi</a:t>
            </a:r>
            <a:r>
              <a:rPr lang="en-US" dirty="0"/>
              <a:t>: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838200" y="2759627"/>
            <a:ext cx="5181600" cy="2334260"/>
          </a:xfrm>
          <a:custGeom>
            <a:avLst/>
            <a:gdLst/>
            <a:ahLst/>
            <a:cxnLst/>
            <a:rect l="l" t="t" r="r" b="b"/>
            <a:pathLst>
              <a:path w="5181600" h="2334260">
                <a:moveTo>
                  <a:pt x="0" y="389033"/>
                </a:moveTo>
                <a:lnTo>
                  <a:pt x="3031" y="340234"/>
                </a:lnTo>
                <a:lnTo>
                  <a:pt x="11881" y="293243"/>
                </a:lnTo>
                <a:lnTo>
                  <a:pt x="26186" y="248426"/>
                </a:lnTo>
                <a:lnTo>
                  <a:pt x="45581" y="206146"/>
                </a:lnTo>
                <a:lnTo>
                  <a:pt x="69701" y="166770"/>
                </a:lnTo>
                <a:lnTo>
                  <a:pt x="98183" y="130660"/>
                </a:lnTo>
                <a:lnTo>
                  <a:pt x="130660" y="98183"/>
                </a:lnTo>
                <a:lnTo>
                  <a:pt x="166770" y="69701"/>
                </a:lnTo>
                <a:lnTo>
                  <a:pt x="206146" y="45581"/>
                </a:lnTo>
                <a:lnTo>
                  <a:pt x="248426" y="26186"/>
                </a:lnTo>
                <a:lnTo>
                  <a:pt x="293243" y="11881"/>
                </a:lnTo>
                <a:lnTo>
                  <a:pt x="340234" y="3031"/>
                </a:lnTo>
                <a:lnTo>
                  <a:pt x="389033" y="0"/>
                </a:lnTo>
                <a:lnTo>
                  <a:pt x="4792566" y="0"/>
                </a:lnTo>
                <a:lnTo>
                  <a:pt x="4841365" y="3031"/>
                </a:lnTo>
                <a:lnTo>
                  <a:pt x="4888356" y="11881"/>
                </a:lnTo>
                <a:lnTo>
                  <a:pt x="4933173" y="26186"/>
                </a:lnTo>
                <a:lnTo>
                  <a:pt x="4975453" y="45581"/>
                </a:lnTo>
                <a:lnTo>
                  <a:pt x="5014829" y="69701"/>
                </a:lnTo>
                <a:lnTo>
                  <a:pt x="5050939" y="98183"/>
                </a:lnTo>
                <a:lnTo>
                  <a:pt x="5083416" y="130660"/>
                </a:lnTo>
                <a:lnTo>
                  <a:pt x="5111898" y="166770"/>
                </a:lnTo>
                <a:lnTo>
                  <a:pt x="5136018" y="206146"/>
                </a:lnTo>
                <a:lnTo>
                  <a:pt x="5155413" y="248426"/>
                </a:lnTo>
                <a:lnTo>
                  <a:pt x="5169718" y="293243"/>
                </a:lnTo>
                <a:lnTo>
                  <a:pt x="5178568" y="340234"/>
                </a:lnTo>
                <a:lnTo>
                  <a:pt x="5181600" y="389033"/>
                </a:lnTo>
                <a:lnTo>
                  <a:pt x="5181600" y="1945134"/>
                </a:lnTo>
                <a:lnTo>
                  <a:pt x="5178568" y="1993933"/>
                </a:lnTo>
                <a:lnTo>
                  <a:pt x="5169718" y="2040924"/>
                </a:lnTo>
                <a:lnTo>
                  <a:pt x="5155413" y="2085741"/>
                </a:lnTo>
                <a:lnTo>
                  <a:pt x="5136018" y="2128021"/>
                </a:lnTo>
                <a:lnTo>
                  <a:pt x="5111898" y="2167397"/>
                </a:lnTo>
                <a:lnTo>
                  <a:pt x="5083416" y="2203507"/>
                </a:lnTo>
                <a:lnTo>
                  <a:pt x="5050939" y="2235984"/>
                </a:lnTo>
                <a:lnTo>
                  <a:pt x="5014829" y="2264466"/>
                </a:lnTo>
                <a:lnTo>
                  <a:pt x="4975453" y="2288586"/>
                </a:lnTo>
                <a:lnTo>
                  <a:pt x="4933173" y="2307981"/>
                </a:lnTo>
                <a:lnTo>
                  <a:pt x="4888356" y="2322286"/>
                </a:lnTo>
                <a:lnTo>
                  <a:pt x="4841365" y="2331136"/>
                </a:lnTo>
                <a:lnTo>
                  <a:pt x="4792566" y="2334168"/>
                </a:lnTo>
                <a:lnTo>
                  <a:pt x="389033" y="2334168"/>
                </a:lnTo>
                <a:lnTo>
                  <a:pt x="340234" y="2331136"/>
                </a:lnTo>
                <a:lnTo>
                  <a:pt x="293243" y="2322286"/>
                </a:lnTo>
                <a:lnTo>
                  <a:pt x="248426" y="2307981"/>
                </a:lnTo>
                <a:lnTo>
                  <a:pt x="206146" y="2288586"/>
                </a:lnTo>
                <a:lnTo>
                  <a:pt x="166770" y="2264466"/>
                </a:lnTo>
                <a:lnTo>
                  <a:pt x="130660" y="2235984"/>
                </a:lnTo>
                <a:lnTo>
                  <a:pt x="98183" y="2203507"/>
                </a:lnTo>
                <a:lnTo>
                  <a:pt x="69701" y="2167397"/>
                </a:lnTo>
                <a:lnTo>
                  <a:pt x="45581" y="2128021"/>
                </a:lnTo>
                <a:lnTo>
                  <a:pt x="26186" y="2085741"/>
                </a:lnTo>
                <a:lnTo>
                  <a:pt x="11881" y="2040924"/>
                </a:lnTo>
                <a:lnTo>
                  <a:pt x="3031" y="1993933"/>
                </a:lnTo>
                <a:lnTo>
                  <a:pt x="0" y="1945134"/>
                </a:lnTo>
                <a:lnTo>
                  <a:pt x="0" y="38903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39862" y="3352800"/>
            <a:ext cx="397827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135" dirty="0" err="1">
                <a:solidFill>
                  <a:srgbClr val="FF0000"/>
                </a:solidFill>
                <a:latin typeface="Calibri"/>
                <a:cs typeface="Calibri"/>
              </a:rPr>
              <a:t>aniq</a:t>
            </a:r>
            <a:r>
              <a:rPr lang="en-US" sz="3200" b="1" spc="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135" dirty="0" err="1">
                <a:solidFill>
                  <a:srgbClr val="FF0000"/>
                </a:solidFill>
                <a:latin typeface="Calibri"/>
                <a:cs typeface="Calibri"/>
              </a:rPr>
              <a:t>belgilangan</a:t>
            </a:r>
            <a:r>
              <a:rPr lang="en-US" sz="3200" b="1" spc="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135" dirty="0" err="1">
                <a:solidFill>
                  <a:srgbClr val="FF0000"/>
                </a:solidFill>
                <a:latin typeface="Calibri"/>
                <a:cs typeface="Calibri"/>
              </a:rPr>
              <a:t>talablar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2200" y="2759627"/>
            <a:ext cx="5181600" cy="2334260"/>
          </a:xfrm>
          <a:custGeom>
            <a:avLst/>
            <a:gdLst/>
            <a:ahLst/>
            <a:cxnLst/>
            <a:rect l="l" t="t" r="r" b="b"/>
            <a:pathLst>
              <a:path w="5181600" h="2334260">
                <a:moveTo>
                  <a:pt x="0" y="389033"/>
                </a:moveTo>
                <a:lnTo>
                  <a:pt x="3031" y="340234"/>
                </a:lnTo>
                <a:lnTo>
                  <a:pt x="11881" y="293243"/>
                </a:lnTo>
                <a:lnTo>
                  <a:pt x="26186" y="248426"/>
                </a:lnTo>
                <a:lnTo>
                  <a:pt x="45581" y="206146"/>
                </a:lnTo>
                <a:lnTo>
                  <a:pt x="69701" y="166770"/>
                </a:lnTo>
                <a:lnTo>
                  <a:pt x="98183" y="130660"/>
                </a:lnTo>
                <a:lnTo>
                  <a:pt x="130660" y="98183"/>
                </a:lnTo>
                <a:lnTo>
                  <a:pt x="166770" y="69701"/>
                </a:lnTo>
                <a:lnTo>
                  <a:pt x="206146" y="45581"/>
                </a:lnTo>
                <a:lnTo>
                  <a:pt x="248426" y="26186"/>
                </a:lnTo>
                <a:lnTo>
                  <a:pt x="293243" y="11881"/>
                </a:lnTo>
                <a:lnTo>
                  <a:pt x="340234" y="3031"/>
                </a:lnTo>
                <a:lnTo>
                  <a:pt x="389033" y="0"/>
                </a:lnTo>
                <a:lnTo>
                  <a:pt x="4792566" y="0"/>
                </a:lnTo>
                <a:lnTo>
                  <a:pt x="4841365" y="3031"/>
                </a:lnTo>
                <a:lnTo>
                  <a:pt x="4888356" y="11881"/>
                </a:lnTo>
                <a:lnTo>
                  <a:pt x="4933173" y="26186"/>
                </a:lnTo>
                <a:lnTo>
                  <a:pt x="4975453" y="45581"/>
                </a:lnTo>
                <a:lnTo>
                  <a:pt x="5014829" y="69701"/>
                </a:lnTo>
                <a:lnTo>
                  <a:pt x="5050939" y="98183"/>
                </a:lnTo>
                <a:lnTo>
                  <a:pt x="5083416" y="130660"/>
                </a:lnTo>
                <a:lnTo>
                  <a:pt x="5111898" y="166770"/>
                </a:lnTo>
                <a:lnTo>
                  <a:pt x="5136018" y="206146"/>
                </a:lnTo>
                <a:lnTo>
                  <a:pt x="5155413" y="248426"/>
                </a:lnTo>
                <a:lnTo>
                  <a:pt x="5169718" y="293243"/>
                </a:lnTo>
                <a:lnTo>
                  <a:pt x="5178568" y="340234"/>
                </a:lnTo>
                <a:lnTo>
                  <a:pt x="5181600" y="389033"/>
                </a:lnTo>
                <a:lnTo>
                  <a:pt x="5181600" y="1945134"/>
                </a:lnTo>
                <a:lnTo>
                  <a:pt x="5178568" y="1993933"/>
                </a:lnTo>
                <a:lnTo>
                  <a:pt x="5169718" y="2040924"/>
                </a:lnTo>
                <a:lnTo>
                  <a:pt x="5155413" y="2085741"/>
                </a:lnTo>
                <a:lnTo>
                  <a:pt x="5136018" y="2128021"/>
                </a:lnTo>
                <a:lnTo>
                  <a:pt x="5111898" y="2167397"/>
                </a:lnTo>
                <a:lnTo>
                  <a:pt x="5083416" y="2203507"/>
                </a:lnTo>
                <a:lnTo>
                  <a:pt x="5050939" y="2235984"/>
                </a:lnTo>
                <a:lnTo>
                  <a:pt x="5014829" y="2264466"/>
                </a:lnTo>
                <a:lnTo>
                  <a:pt x="4975453" y="2288586"/>
                </a:lnTo>
                <a:lnTo>
                  <a:pt x="4933173" y="2307981"/>
                </a:lnTo>
                <a:lnTo>
                  <a:pt x="4888356" y="2322286"/>
                </a:lnTo>
                <a:lnTo>
                  <a:pt x="4841365" y="2331136"/>
                </a:lnTo>
                <a:lnTo>
                  <a:pt x="4792566" y="2334168"/>
                </a:lnTo>
                <a:lnTo>
                  <a:pt x="389033" y="2334168"/>
                </a:lnTo>
                <a:lnTo>
                  <a:pt x="340234" y="2331136"/>
                </a:lnTo>
                <a:lnTo>
                  <a:pt x="293243" y="2322286"/>
                </a:lnTo>
                <a:lnTo>
                  <a:pt x="248426" y="2307981"/>
                </a:lnTo>
                <a:lnTo>
                  <a:pt x="206146" y="2288586"/>
                </a:lnTo>
                <a:lnTo>
                  <a:pt x="166770" y="2264466"/>
                </a:lnTo>
                <a:lnTo>
                  <a:pt x="130660" y="2235984"/>
                </a:lnTo>
                <a:lnTo>
                  <a:pt x="98183" y="2203507"/>
                </a:lnTo>
                <a:lnTo>
                  <a:pt x="69701" y="2167397"/>
                </a:lnTo>
                <a:lnTo>
                  <a:pt x="45581" y="2128021"/>
                </a:lnTo>
                <a:lnTo>
                  <a:pt x="26186" y="2085741"/>
                </a:lnTo>
                <a:lnTo>
                  <a:pt x="11881" y="2040924"/>
                </a:lnTo>
                <a:lnTo>
                  <a:pt x="3031" y="1993933"/>
                </a:lnTo>
                <a:lnTo>
                  <a:pt x="0" y="1945134"/>
                </a:lnTo>
                <a:lnTo>
                  <a:pt x="0" y="38903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97992" y="3181681"/>
            <a:ext cx="393001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145" dirty="0" err="1">
                <a:solidFill>
                  <a:srgbClr val="FF0000"/>
                </a:solidFill>
                <a:latin typeface="Calibri"/>
                <a:cs typeface="Calibri"/>
              </a:rPr>
              <a:t>yashirin</a:t>
            </a:r>
            <a:r>
              <a:rPr lang="en-US" sz="3200" b="1" spc="145" dirty="0">
                <a:solidFill>
                  <a:srgbClr val="FF0000"/>
                </a:solidFill>
                <a:latin typeface="Calibri"/>
                <a:cs typeface="Calibri"/>
              </a:rPr>
              <a:t> (</a:t>
            </a:r>
            <a:r>
              <a:rPr lang="en-US" sz="3200" b="1" spc="145" dirty="0" err="1">
                <a:solidFill>
                  <a:srgbClr val="FF0000"/>
                </a:solidFill>
                <a:latin typeface="Calibri"/>
                <a:cs typeface="Calibri"/>
              </a:rPr>
              <a:t>ochiq</a:t>
            </a:r>
            <a:r>
              <a:rPr lang="en-US" sz="3200" b="1" spc="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145" dirty="0" err="1">
                <a:solidFill>
                  <a:srgbClr val="FF0000"/>
                </a:solidFill>
                <a:latin typeface="Calibri"/>
                <a:cs typeface="Calibri"/>
              </a:rPr>
              <a:t>aytilmagan</a:t>
            </a:r>
            <a:r>
              <a:rPr lang="en-US" sz="3200" b="1" spc="145" dirty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r>
              <a:rPr lang="en-US" sz="3200" b="1" spc="145" dirty="0" err="1">
                <a:solidFill>
                  <a:srgbClr val="FF0000"/>
                </a:solidFill>
                <a:latin typeface="Calibri"/>
                <a:cs typeface="Calibri"/>
              </a:rPr>
              <a:t>kutilmalar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9646" y="892734"/>
            <a:ext cx="10212705" cy="262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6805"/>
              </a:lnSpc>
              <a:spcBef>
                <a:spcPts val="100"/>
              </a:spcBef>
            </a:pPr>
            <a:r>
              <a:rPr lang="en-US" sz="6000" dirty="0" err="1">
                <a:solidFill>
                  <a:srgbClr val="FF0000"/>
                </a:solidFill>
              </a:rPr>
              <a:t>Talablar</a:t>
            </a:r>
            <a:r>
              <a:rPr lang="en-US" sz="6000" dirty="0"/>
              <a:t> </a:t>
            </a:r>
            <a:r>
              <a:rPr lang="en-US" sz="6000" dirty="0" err="1"/>
              <a:t>va</a:t>
            </a:r>
            <a:r>
              <a:rPr lang="en-US" sz="6000" dirty="0"/>
              <a:t> </a:t>
            </a:r>
            <a:r>
              <a:rPr lang="en-US" sz="6000" dirty="0" err="1">
                <a:solidFill>
                  <a:srgbClr val="FF0000"/>
                </a:solidFill>
              </a:rPr>
              <a:t>kutilmalar</a:t>
            </a:r>
            <a:r>
              <a:rPr lang="en-US" sz="6000" dirty="0"/>
              <a:t> </a:t>
            </a:r>
            <a:r>
              <a:rPr lang="en-US" sz="6000" dirty="0" err="1"/>
              <a:t>qanday</a:t>
            </a:r>
            <a:r>
              <a:rPr lang="en-US" sz="6000" dirty="0"/>
              <a:t> </a:t>
            </a:r>
            <a:r>
              <a:rPr lang="en-US" sz="6000" dirty="0" err="1"/>
              <a:t>qilib</a:t>
            </a:r>
            <a:r>
              <a:rPr lang="en-US" sz="6000" dirty="0"/>
              <a:t> </a:t>
            </a:r>
            <a:r>
              <a:rPr lang="en-US" sz="6000" dirty="0" err="1"/>
              <a:t>bajarilayotganini</a:t>
            </a:r>
            <a:r>
              <a:rPr lang="en-US" sz="6000" dirty="0"/>
              <a:t> </a:t>
            </a:r>
            <a:r>
              <a:rPr lang="en-US" sz="6000" dirty="0" err="1"/>
              <a:t>ta'minlaymiz</a:t>
            </a:r>
            <a:r>
              <a:rPr lang="en-US" sz="6000" dirty="0"/>
              <a:t>?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1896" y="4060935"/>
            <a:ext cx="3030220" cy="1499235"/>
          </a:xfrm>
          <a:custGeom>
            <a:avLst/>
            <a:gdLst/>
            <a:ahLst/>
            <a:cxnLst/>
            <a:rect l="l" t="t" r="r" b="b"/>
            <a:pathLst>
              <a:path w="3030220" h="1499235">
                <a:moveTo>
                  <a:pt x="0" y="249802"/>
                </a:moveTo>
                <a:lnTo>
                  <a:pt x="4881" y="204899"/>
                </a:lnTo>
                <a:lnTo>
                  <a:pt x="18956" y="162637"/>
                </a:lnTo>
                <a:lnTo>
                  <a:pt x="41369" y="123722"/>
                </a:lnTo>
                <a:lnTo>
                  <a:pt x="71263" y="88857"/>
                </a:lnTo>
                <a:lnTo>
                  <a:pt x="107783" y="58750"/>
                </a:lnTo>
                <a:lnTo>
                  <a:pt x="150073" y="34105"/>
                </a:lnTo>
                <a:lnTo>
                  <a:pt x="197278" y="15628"/>
                </a:lnTo>
                <a:lnTo>
                  <a:pt x="248541" y="4024"/>
                </a:lnTo>
                <a:lnTo>
                  <a:pt x="303007" y="0"/>
                </a:lnTo>
                <a:lnTo>
                  <a:pt x="2727001" y="0"/>
                </a:lnTo>
                <a:lnTo>
                  <a:pt x="2781466" y="4024"/>
                </a:lnTo>
                <a:lnTo>
                  <a:pt x="2832729" y="15628"/>
                </a:lnTo>
                <a:lnTo>
                  <a:pt x="2879934" y="34105"/>
                </a:lnTo>
                <a:lnTo>
                  <a:pt x="2922224" y="58750"/>
                </a:lnTo>
                <a:lnTo>
                  <a:pt x="2958744" y="88857"/>
                </a:lnTo>
                <a:lnTo>
                  <a:pt x="2988638" y="123722"/>
                </a:lnTo>
                <a:lnTo>
                  <a:pt x="3011051" y="162637"/>
                </a:lnTo>
                <a:lnTo>
                  <a:pt x="3025126" y="204899"/>
                </a:lnTo>
                <a:lnTo>
                  <a:pt x="3030008" y="249802"/>
                </a:lnTo>
                <a:lnTo>
                  <a:pt x="3030008" y="1248979"/>
                </a:lnTo>
                <a:lnTo>
                  <a:pt x="3025126" y="1293881"/>
                </a:lnTo>
                <a:lnTo>
                  <a:pt x="3011051" y="1336143"/>
                </a:lnTo>
                <a:lnTo>
                  <a:pt x="2988638" y="1375058"/>
                </a:lnTo>
                <a:lnTo>
                  <a:pt x="2958744" y="1409923"/>
                </a:lnTo>
                <a:lnTo>
                  <a:pt x="2922224" y="1440030"/>
                </a:lnTo>
                <a:lnTo>
                  <a:pt x="2879934" y="1464675"/>
                </a:lnTo>
                <a:lnTo>
                  <a:pt x="2832729" y="1483152"/>
                </a:lnTo>
                <a:lnTo>
                  <a:pt x="2781466" y="1494756"/>
                </a:lnTo>
                <a:lnTo>
                  <a:pt x="2727001" y="1498781"/>
                </a:lnTo>
                <a:lnTo>
                  <a:pt x="303007" y="1498781"/>
                </a:lnTo>
                <a:lnTo>
                  <a:pt x="248541" y="1494756"/>
                </a:lnTo>
                <a:lnTo>
                  <a:pt x="197278" y="1483152"/>
                </a:lnTo>
                <a:lnTo>
                  <a:pt x="150073" y="1464675"/>
                </a:lnTo>
                <a:lnTo>
                  <a:pt x="107783" y="1440030"/>
                </a:lnTo>
                <a:lnTo>
                  <a:pt x="71263" y="1409923"/>
                </a:lnTo>
                <a:lnTo>
                  <a:pt x="41369" y="1375058"/>
                </a:lnTo>
                <a:lnTo>
                  <a:pt x="18956" y="1336143"/>
                </a:lnTo>
                <a:lnTo>
                  <a:pt x="4881" y="1293881"/>
                </a:lnTo>
                <a:lnTo>
                  <a:pt x="0" y="1248979"/>
                </a:lnTo>
                <a:lnTo>
                  <a:pt x="0" y="249802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48000" y="4408173"/>
            <a:ext cx="19573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200" dirty="0" err="1">
                <a:solidFill>
                  <a:srgbClr val="FF0000"/>
                </a:solidFill>
                <a:latin typeface="Calibri"/>
                <a:cs typeface="Calibri"/>
              </a:rPr>
              <a:t>qiymat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00095" y="4060934"/>
            <a:ext cx="3030220" cy="1499235"/>
          </a:xfrm>
          <a:custGeom>
            <a:avLst/>
            <a:gdLst/>
            <a:ahLst/>
            <a:cxnLst/>
            <a:rect l="l" t="t" r="r" b="b"/>
            <a:pathLst>
              <a:path w="3030220" h="1499235">
                <a:moveTo>
                  <a:pt x="0" y="249802"/>
                </a:moveTo>
                <a:lnTo>
                  <a:pt x="4881" y="204899"/>
                </a:lnTo>
                <a:lnTo>
                  <a:pt x="18956" y="162637"/>
                </a:lnTo>
                <a:lnTo>
                  <a:pt x="41369" y="123722"/>
                </a:lnTo>
                <a:lnTo>
                  <a:pt x="71263" y="88857"/>
                </a:lnTo>
                <a:lnTo>
                  <a:pt x="107783" y="58750"/>
                </a:lnTo>
                <a:lnTo>
                  <a:pt x="150073" y="34105"/>
                </a:lnTo>
                <a:lnTo>
                  <a:pt x="197278" y="15628"/>
                </a:lnTo>
                <a:lnTo>
                  <a:pt x="248541" y="4024"/>
                </a:lnTo>
                <a:lnTo>
                  <a:pt x="303007" y="0"/>
                </a:lnTo>
                <a:lnTo>
                  <a:pt x="2727001" y="0"/>
                </a:lnTo>
                <a:lnTo>
                  <a:pt x="2781466" y="4024"/>
                </a:lnTo>
                <a:lnTo>
                  <a:pt x="2832729" y="15628"/>
                </a:lnTo>
                <a:lnTo>
                  <a:pt x="2879934" y="34105"/>
                </a:lnTo>
                <a:lnTo>
                  <a:pt x="2922224" y="58750"/>
                </a:lnTo>
                <a:lnTo>
                  <a:pt x="2958744" y="88857"/>
                </a:lnTo>
                <a:lnTo>
                  <a:pt x="2988638" y="123722"/>
                </a:lnTo>
                <a:lnTo>
                  <a:pt x="3011051" y="162637"/>
                </a:lnTo>
                <a:lnTo>
                  <a:pt x="3025126" y="204899"/>
                </a:lnTo>
                <a:lnTo>
                  <a:pt x="3030008" y="249802"/>
                </a:lnTo>
                <a:lnTo>
                  <a:pt x="3030008" y="1248979"/>
                </a:lnTo>
                <a:lnTo>
                  <a:pt x="3025126" y="1293881"/>
                </a:lnTo>
                <a:lnTo>
                  <a:pt x="3011051" y="1336143"/>
                </a:lnTo>
                <a:lnTo>
                  <a:pt x="2988638" y="1375058"/>
                </a:lnTo>
                <a:lnTo>
                  <a:pt x="2958744" y="1409923"/>
                </a:lnTo>
                <a:lnTo>
                  <a:pt x="2922224" y="1440030"/>
                </a:lnTo>
                <a:lnTo>
                  <a:pt x="2879934" y="1464675"/>
                </a:lnTo>
                <a:lnTo>
                  <a:pt x="2832729" y="1483152"/>
                </a:lnTo>
                <a:lnTo>
                  <a:pt x="2781466" y="1494756"/>
                </a:lnTo>
                <a:lnTo>
                  <a:pt x="2727001" y="1498781"/>
                </a:lnTo>
                <a:lnTo>
                  <a:pt x="303007" y="1498781"/>
                </a:lnTo>
                <a:lnTo>
                  <a:pt x="248541" y="1494756"/>
                </a:lnTo>
                <a:lnTo>
                  <a:pt x="197278" y="1483152"/>
                </a:lnTo>
                <a:lnTo>
                  <a:pt x="150073" y="1464675"/>
                </a:lnTo>
                <a:lnTo>
                  <a:pt x="107783" y="1440030"/>
                </a:lnTo>
                <a:lnTo>
                  <a:pt x="71263" y="1409923"/>
                </a:lnTo>
                <a:lnTo>
                  <a:pt x="41369" y="1375058"/>
                </a:lnTo>
                <a:lnTo>
                  <a:pt x="18956" y="1336143"/>
                </a:lnTo>
                <a:lnTo>
                  <a:pt x="4881" y="1293881"/>
                </a:lnTo>
                <a:lnTo>
                  <a:pt x="0" y="1248979"/>
                </a:lnTo>
                <a:lnTo>
                  <a:pt x="0" y="249802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16167" y="4420107"/>
            <a:ext cx="21977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225" dirty="0" err="1">
                <a:solidFill>
                  <a:srgbClr val="FF0000"/>
                </a:solidFill>
                <a:latin typeface="Calibri"/>
                <a:cs typeface="Calibri"/>
              </a:rPr>
              <a:t>amaliyot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19787" y="4343907"/>
            <a:ext cx="3524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0" dirty="0">
                <a:latin typeface="Calibri"/>
                <a:cs typeface="Calibri"/>
              </a:rPr>
              <a:t>&amp;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2316</Words>
  <Application>Microsoft Office PowerPoint</Application>
  <PresentationFormat>Widescreen</PresentationFormat>
  <Paragraphs>200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Montserrat</vt:lpstr>
      <vt:lpstr>Office Theme</vt:lpstr>
      <vt:lpstr>"Sifatni ta'minlash tizimi: qadriyatlar va amaliyotlar ekotizimi"</vt:lpstr>
      <vt:lpstr>"Sizningcha, bu ruchkalardan qaysi biri sifatliroq?"</vt:lpstr>
      <vt:lpstr>"Sifat mutlaq tushuncha emas; u talablar va kutilmalarga bog‘liq.“  Savolimizga javob berish uchun avvalo ruchkalar kontekstida sifat deganda nimani nazarda tutayotganimizni aniqlashtirishimiz kerak.</vt:lpstr>
      <vt:lpstr>"Sifat kontekstga va baholash mezonlarini qanday belgilashimizga bog‘liq"</vt:lpstr>
      <vt:lpstr>"Endi sizningcha, qaysi ruchka eng yuqori sifatga ega?"</vt:lpstr>
      <vt:lpstr>"Bu, shuningdek, kutilmalar va ishonch masalasidir."</vt:lpstr>
      <vt:lpstr>xulosa…</vt:lpstr>
      <vt:lpstr>Demak, sifat kontekstga bog‘liq bo‘lib, mahsulot yoki xizmatning qanday darajada quyidagilarni qondirishi bilan belgilanadi:</vt:lpstr>
      <vt:lpstr>Talablar va kutilmalar qanday qilib bajarilayotganini ta'minlaymiz?</vt:lpstr>
      <vt:lpstr>Sifat menejmentida sifat — bu mahsulot yoki xizmat belgilangan talablar va kutilmalarga qanchalik darajada javob berishini ifodalaydi.</vt:lpstr>
      <vt:lpstr>Sifat — bu mahsulotning o‘ziga xos tabiiy xususiyati emas, balki uning foydalanuvchi ehtiyojlari va kutilmalariga mos ravishda belgilangan maqsadni bajara olish qobiliyatidir.</vt:lpstr>
      <vt:lpstr>Asosiy nuqson — bu "sifat" atamasining o‘zidir.</vt:lpstr>
      <vt:lpstr>Fundamental tushunchalar: sifat</vt:lpstr>
      <vt:lpstr>Sifat ta’rifining tuzilishi (yoki anatomiyasi)</vt:lpstr>
      <vt:lpstr>PowerPoint Presentation</vt:lpstr>
      <vt:lpstr>Shaxslarning markaziy o‘rni</vt:lpstr>
      <vt:lpstr>Shaffoflik</vt:lpstr>
      <vt:lpstr>Mas'uliyat</vt:lpstr>
      <vt:lpstr>Hamkorlik va ishtirok</vt:lpstr>
      <vt:lpstr>Uzluksiz rivojlanish</vt:lpstr>
      <vt:lpstr>Barqarorlik</vt:lpstr>
      <vt:lpstr>"Sifat amaliyotlar ekotizimi sifatida"</vt:lpstr>
      <vt:lpstr>“Sifatlar”ning ta’rifi.</vt:lpstr>
      <vt:lpstr>Sifat tizimining tuzilmasi</vt:lpstr>
      <vt:lpstr>Sifatni ta’minlash tizimini belgilashda boshqaruvning roli.</vt:lpstr>
      <vt:lpstr>"The paradigm mission-strategy-vision"</vt:lpstr>
      <vt:lpstr>RACI matritsasi: sifatni ta’minlash (QA) uchun asosiy me’yor</vt:lpstr>
      <vt:lpstr>Mas’uliyat va hisobdorlik o‘rtasidagi farq</vt:lpstr>
      <vt:lpstr>MISOL</vt:lpstr>
      <vt:lpstr>EMPOWEREMENT</vt:lpstr>
      <vt:lpstr>Ta’rif</vt:lpstr>
      <vt:lpstr>Vakolat berish (empowerment) sifatni ta'minlash (QA) bilan qanday bog‘liq?</vt:lpstr>
      <vt:lpstr>PowerPoint Presentation</vt:lpstr>
      <vt:lpstr>PowerPoint Presentation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assurance system: an ecosystem of values and practices</dc:title>
  <dc:creator>Shoxjahon G. Elmurodov</dc:creator>
  <cp:lastModifiedBy>Niyazov Farkhad Shamilevich</cp:lastModifiedBy>
  <cp:revision>19</cp:revision>
  <dcterms:created xsi:type="dcterms:W3CDTF">2025-04-24T10:31:17Z</dcterms:created>
  <dcterms:modified xsi:type="dcterms:W3CDTF">2025-09-25T06:23:36Z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2025-03-11T00:00:00Z</vt:filetime>
  </property>
  <property fmtid="{D5CDD505-2E9C-101B-9397-08002B2CF9AE}" pid="3" name="LastSaved">
    <vt:filetime>2025-04-24T00:00:00Z</vt:filetime>
  </property>
  <property fmtid="{D5CDD505-2E9C-101B-9397-08002B2CF9AE}" pid="4" name="Producer">
    <vt:lpwstr>macOS Versione 15.3.1 (Build 24D70) Quartz PDFContext</vt:lpwstr>
  </property>
</Properties>
</file>