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20" r:id="rId1"/>
  </p:sldMasterIdLst>
  <p:notesMasterIdLst>
    <p:notesMasterId r:id="rId11"/>
  </p:notesMasterIdLst>
  <p:sldIdLst>
    <p:sldId id="256" r:id="rId2"/>
    <p:sldId id="297" r:id="rId3"/>
    <p:sldId id="288" r:id="rId4"/>
    <p:sldId id="268" r:id="rId5"/>
    <p:sldId id="302" r:id="rId6"/>
    <p:sldId id="299" r:id="rId7"/>
    <p:sldId id="300" r:id="rId8"/>
    <p:sldId id="303" r:id="rId9"/>
    <p:sldId id="269" r:id="rId10"/>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1BAE0B0D-FE0C-40B7-A1E6-586D2E609119}">
          <p14:sldIdLst>
            <p14:sldId id="256"/>
            <p14:sldId id="297"/>
            <p14:sldId id="288"/>
            <p14:sldId id="268"/>
            <p14:sldId id="302"/>
            <p14:sldId id="299"/>
            <p14:sldId id="300"/>
            <p14:sldId id="303"/>
          </p14:sldIdLst>
        </p14:section>
        <p14:section name="Раздел без заголовка" id="{71702F77-8CEE-4E7A-A7FE-87851D29F1B4}">
          <p14:sldIdLst>
            <p14:sldId id="269"/>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Светлы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4114" autoAdjust="0"/>
  </p:normalViewPr>
  <p:slideViewPr>
    <p:cSldViewPr>
      <p:cViewPr varScale="1">
        <p:scale>
          <a:sx n="68" d="100"/>
          <a:sy n="68" d="100"/>
        </p:scale>
        <p:origin x="1512" y="48"/>
      </p:cViewPr>
      <p:guideLst>
        <p:guide orient="horz" pos="2160"/>
        <p:guide pos="2880"/>
        <p:guide orient="horz" pos="162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_rels/data2.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image" Target="../media/image14.png"/><Relationship Id="rId4" Type="http://schemas.openxmlformats.org/officeDocument/2006/relationships/image" Target="../media/image17.jpeg"/></Relationships>
</file>

<file path=ppt/diagrams/_rels/drawing2.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image" Target="../media/image14.png"/><Relationship Id="rId4" Type="http://schemas.openxmlformats.org/officeDocument/2006/relationships/image" Target="../media/image17.jpeg"/></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163B54C-818F-4BAF-97DA-C184B6D7517E}" type="doc">
      <dgm:prSet loTypeId="urn:microsoft.com/office/officeart/2005/8/layout/vList2" loCatId="list" qsTypeId="urn:microsoft.com/office/officeart/2005/8/quickstyle/simple1" qsCatId="simple" csTypeId="urn:microsoft.com/office/officeart/2005/8/colors/colorful4" csCatId="colorful" phldr="1"/>
      <dgm:spPr/>
      <dgm:t>
        <a:bodyPr/>
        <a:lstStyle/>
        <a:p>
          <a:endParaRPr lang="ru-RU"/>
        </a:p>
      </dgm:t>
    </dgm:pt>
    <dgm:pt modelId="{33C2C94D-B5FB-4CA8-A2C1-CBBE1DAF0F78}">
      <dgm:prSet phldrT="[Текст]"/>
      <dgm:spPr/>
      <dgm:t>
        <a:bodyPr/>
        <a:lstStyle/>
        <a:p>
          <a:r>
            <a:rPr lang="en-US" dirty="0" err="1">
              <a:latin typeface="Times New Roman" panose="02020603050405020304" pitchFamily="18" charset="0"/>
              <a:cs typeface="Times New Roman" panose="02020603050405020304" pitchFamily="18" charset="0"/>
            </a:rPr>
            <a:t>Dunyodagi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yetakchi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universitetlar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talaba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ehtiyojlari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iste’dodi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faol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ishtirokiga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asoslangan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tizimlarga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o‘tmoqda</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dgm:t>
    </dgm:pt>
    <dgm:pt modelId="{571ACAFE-9C11-4D79-A49D-1C07FBBA1254}" type="parTrans" cxnId="{7876C129-64F6-4B89-971A-50C3CEEC9E2E}">
      <dgm:prSet/>
      <dgm:spPr/>
      <dgm:t>
        <a:bodyPr/>
        <a:lstStyle/>
        <a:p>
          <a:endParaRPr lang="ru-RU">
            <a:latin typeface="Times New Roman" panose="02020603050405020304" pitchFamily="18" charset="0"/>
            <a:cs typeface="Times New Roman" panose="02020603050405020304" pitchFamily="18" charset="0"/>
          </a:endParaRPr>
        </a:p>
      </dgm:t>
    </dgm:pt>
    <dgm:pt modelId="{6E0945A7-695D-4689-936C-2F1996CAFE86}" type="sibTrans" cxnId="{7876C129-64F6-4B89-971A-50C3CEEC9E2E}">
      <dgm:prSet/>
      <dgm:spPr/>
      <dgm:t>
        <a:bodyPr/>
        <a:lstStyle/>
        <a:p>
          <a:endParaRPr lang="ru-RU">
            <a:latin typeface="Times New Roman" panose="02020603050405020304" pitchFamily="18" charset="0"/>
            <a:cs typeface="Times New Roman" panose="02020603050405020304" pitchFamily="18" charset="0"/>
          </a:endParaRPr>
        </a:p>
      </dgm:t>
    </dgm:pt>
    <dgm:pt modelId="{A6425E83-3BF2-4CF3-AC88-52A5F94E2F5D}">
      <dgm:prSet phldrT="[Текст]"/>
      <dgm:spPr/>
      <dgm:t>
        <a:bodyPr/>
        <a:lstStyle/>
        <a:p>
          <a:r>
            <a:rPr lang="en-US" dirty="0" err="1">
              <a:latin typeface="Times New Roman" panose="02020603050405020304" pitchFamily="18" charset="0"/>
              <a:cs typeface="Times New Roman" panose="02020603050405020304" pitchFamily="18" charset="0"/>
            </a:rPr>
            <a:t>Talabalar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faolligi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fikr-mulohazasi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asosida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ta’lim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sifatini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oshirish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dolzarb</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masalaga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aylanmoqda</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dgm:t>
    </dgm:pt>
    <dgm:pt modelId="{5874704C-1BD3-4AB7-AE8D-F6B3F174F216}" type="parTrans" cxnId="{59454F7D-6D3E-4392-98B1-2D20011CCDB4}">
      <dgm:prSet/>
      <dgm:spPr/>
      <dgm:t>
        <a:bodyPr/>
        <a:lstStyle/>
        <a:p>
          <a:endParaRPr lang="ru-RU">
            <a:latin typeface="Times New Roman" panose="02020603050405020304" pitchFamily="18" charset="0"/>
            <a:cs typeface="Times New Roman" panose="02020603050405020304" pitchFamily="18" charset="0"/>
          </a:endParaRPr>
        </a:p>
      </dgm:t>
    </dgm:pt>
    <dgm:pt modelId="{E6196B5E-6198-49C9-ADC5-3D6F7B18B807}" type="sibTrans" cxnId="{59454F7D-6D3E-4392-98B1-2D20011CCDB4}">
      <dgm:prSet/>
      <dgm:spPr/>
      <dgm:t>
        <a:bodyPr/>
        <a:lstStyle/>
        <a:p>
          <a:endParaRPr lang="ru-RU">
            <a:latin typeface="Times New Roman" panose="02020603050405020304" pitchFamily="18" charset="0"/>
            <a:cs typeface="Times New Roman" panose="02020603050405020304" pitchFamily="18" charset="0"/>
          </a:endParaRPr>
        </a:p>
      </dgm:t>
    </dgm:pt>
    <dgm:pt modelId="{6D81701B-C6B3-4F4B-A64F-34064B3987B2}">
      <dgm:prSet phldrT="[Текст]"/>
      <dgm:spPr/>
      <dgm:t>
        <a:bodyPr/>
        <a:lstStyle/>
        <a:p>
          <a:r>
            <a:rPr lang="en-US" dirty="0" err="1">
              <a:latin typeface="Times New Roman" panose="02020603050405020304" pitchFamily="18" charset="0"/>
              <a:cs typeface="Times New Roman" panose="02020603050405020304" pitchFamily="18" charset="0"/>
            </a:rPr>
            <a:t>Endilikda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talaba</a:t>
          </a: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ta’lim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jarayonining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ob’ekti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emas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balki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markaziy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sub’ekti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sifatida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qaralmoqda</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dgm:t>
    </dgm:pt>
    <dgm:pt modelId="{7B00C13F-D609-40E4-92A9-09BA9B803B3B}" type="parTrans" cxnId="{6793262B-EAD4-4D50-8E8C-E9B994E69E69}">
      <dgm:prSet/>
      <dgm:spPr/>
      <dgm:t>
        <a:bodyPr/>
        <a:lstStyle/>
        <a:p>
          <a:endParaRPr lang="ru-RU">
            <a:latin typeface="Times New Roman" panose="02020603050405020304" pitchFamily="18" charset="0"/>
            <a:cs typeface="Times New Roman" panose="02020603050405020304" pitchFamily="18" charset="0"/>
          </a:endParaRPr>
        </a:p>
      </dgm:t>
    </dgm:pt>
    <dgm:pt modelId="{34B5E9F9-AE60-4107-9283-1D1AC1092D7D}" type="sibTrans" cxnId="{6793262B-EAD4-4D50-8E8C-E9B994E69E69}">
      <dgm:prSet/>
      <dgm:spPr/>
      <dgm:t>
        <a:bodyPr/>
        <a:lstStyle/>
        <a:p>
          <a:endParaRPr lang="ru-RU">
            <a:latin typeface="Times New Roman" panose="02020603050405020304" pitchFamily="18" charset="0"/>
            <a:cs typeface="Times New Roman" panose="02020603050405020304" pitchFamily="18" charset="0"/>
          </a:endParaRPr>
        </a:p>
      </dgm:t>
    </dgm:pt>
    <dgm:pt modelId="{B86200E2-BF24-43E8-967A-F097DF6EADEE}">
      <dgm:prSet phldrT="[Текст]"/>
      <dgm:spPr/>
      <dgm:t>
        <a:bodyPr/>
        <a:lstStyle/>
        <a:p>
          <a:r>
            <a:rPr lang="en-US" dirty="0" err="1">
              <a:latin typeface="Times New Roman" panose="02020603050405020304" pitchFamily="18" charset="0"/>
              <a:cs typeface="Times New Roman" panose="02020603050405020304" pitchFamily="18" charset="0"/>
            </a:rPr>
            <a:t>Passiv</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o‘quv</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yondashuvi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standartlashtirilgan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baholash</a:t>
          </a:r>
          <a:r>
            <a:rPr lang="en-US" dirty="0">
              <a:latin typeface="Times New Roman" panose="02020603050405020304" pitchFamily="18" charset="0"/>
              <a:cs typeface="Times New Roman" panose="02020603050405020304" pitchFamily="18" charset="0"/>
            </a:rPr>
            <a:t>, individual </a:t>
          </a:r>
          <a:r>
            <a:rPr lang="en-US" dirty="0" err="1">
              <a:latin typeface="Times New Roman" panose="02020603050405020304" pitchFamily="18" charset="0"/>
              <a:cs typeface="Times New Roman" panose="02020603050405020304" pitchFamily="18" charset="0"/>
            </a:rPr>
            <a:t>yondashuvning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yetishmasligi</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dgm:t>
    </dgm:pt>
    <dgm:pt modelId="{55D06CA6-EE30-48D2-8CCF-3D36623DAFA8}" type="parTrans" cxnId="{2931DC50-A254-4655-A415-50AD33CEBAD5}">
      <dgm:prSet/>
      <dgm:spPr/>
      <dgm:t>
        <a:bodyPr/>
        <a:lstStyle/>
        <a:p>
          <a:endParaRPr lang="ru-RU">
            <a:latin typeface="Times New Roman" panose="02020603050405020304" pitchFamily="18" charset="0"/>
            <a:cs typeface="Times New Roman" panose="02020603050405020304" pitchFamily="18" charset="0"/>
          </a:endParaRPr>
        </a:p>
      </dgm:t>
    </dgm:pt>
    <dgm:pt modelId="{26CADD71-A389-4C37-88C9-1F2ECFF17730}" type="sibTrans" cxnId="{2931DC50-A254-4655-A415-50AD33CEBAD5}">
      <dgm:prSet/>
      <dgm:spPr/>
      <dgm:t>
        <a:bodyPr/>
        <a:lstStyle/>
        <a:p>
          <a:endParaRPr lang="ru-RU">
            <a:latin typeface="Times New Roman" panose="02020603050405020304" pitchFamily="18" charset="0"/>
            <a:cs typeface="Times New Roman" panose="02020603050405020304" pitchFamily="18" charset="0"/>
          </a:endParaRPr>
        </a:p>
      </dgm:t>
    </dgm:pt>
    <dgm:pt modelId="{EAE103E1-E679-4768-A7B0-A1531CDE1CFF}" type="pres">
      <dgm:prSet presAssocID="{5163B54C-818F-4BAF-97DA-C184B6D7517E}" presName="linear" presStyleCnt="0">
        <dgm:presLayoutVars>
          <dgm:animLvl val="lvl"/>
          <dgm:resizeHandles val="exact"/>
        </dgm:presLayoutVars>
      </dgm:prSet>
      <dgm:spPr/>
    </dgm:pt>
    <dgm:pt modelId="{A5004AA4-88AD-42C1-A8A2-809A9BF30BE9}" type="pres">
      <dgm:prSet presAssocID="{33C2C94D-B5FB-4CA8-A2C1-CBBE1DAF0F78}" presName="parentText" presStyleLbl="node1" presStyleIdx="0" presStyleCnt="4">
        <dgm:presLayoutVars>
          <dgm:chMax val="0"/>
          <dgm:bulletEnabled val="1"/>
        </dgm:presLayoutVars>
      </dgm:prSet>
      <dgm:spPr/>
    </dgm:pt>
    <dgm:pt modelId="{5852F455-61C6-4A6C-BFB6-79E88D76FA73}" type="pres">
      <dgm:prSet presAssocID="{6E0945A7-695D-4689-936C-2F1996CAFE86}" presName="spacer" presStyleCnt="0"/>
      <dgm:spPr/>
    </dgm:pt>
    <dgm:pt modelId="{71C2FCDD-45A6-4902-A55F-1E9EA6C4BA5C}" type="pres">
      <dgm:prSet presAssocID="{A6425E83-3BF2-4CF3-AC88-52A5F94E2F5D}" presName="parentText" presStyleLbl="node1" presStyleIdx="1" presStyleCnt="4">
        <dgm:presLayoutVars>
          <dgm:chMax val="0"/>
          <dgm:bulletEnabled val="1"/>
        </dgm:presLayoutVars>
      </dgm:prSet>
      <dgm:spPr/>
    </dgm:pt>
    <dgm:pt modelId="{7679BFBE-26D4-4AA8-90D9-3CC360553BE7}" type="pres">
      <dgm:prSet presAssocID="{E6196B5E-6198-49C9-ADC5-3D6F7B18B807}" presName="spacer" presStyleCnt="0"/>
      <dgm:spPr/>
    </dgm:pt>
    <dgm:pt modelId="{993FF4A1-EFD4-4C40-A761-63AF2AEF8907}" type="pres">
      <dgm:prSet presAssocID="{6D81701B-C6B3-4F4B-A64F-34064B3987B2}" presName="parentText" presStyleLbl="node1" presStyleIdx="2" presStyleCnt="4">
        <dgm:presLayoutVars>
          <dgm:chMax val="0"/>
          <dgm:bulletEnabled val="1"/>
        </dgm:presLayoutVars>
      </dgm:prSet>
      <dgm:spPr/>
    </dgm:pt>
    <dgm:pt modelId="{17EC7930-C467-4D73-908E-AB651CD30908}" type="pres">
      <dgm:prSet presAssocID="{34B5E9F9-AE60-4107-9283-1D1AC1092D7D}" presName="spacer" presStyleCnt="0"/>
      <dgm:spPr/>
    </dgm:pt>
    <dgm:pt modelId="{7569C850-AB64-4E1B-8CA2-25A010FF6241}" type="pres">
      <dgm:prSet presAssocID="{B86200E2-BF24-43E8-967A-F097DF6EADEE}" presName="parentText" presStyleLbl="node1" presStyleIdx="3" presStyleCnt="4">
        <dgm:presLayoutVars>
          <dgm:chMax val="0"/>
          <dgm:bulletEnabled val="1"/>
        </dgm:presLayoutVars>
      </dgm:prSet>
      <dgm:spPr/>
    </dgm:pt>
  </dgm:ptLst>
  <dgm:cxnLst>
    <dgm:cxn modelId="{ABB74E0D-1193-44F1-9FBB-B1C48AB735A1}" type="presOf" srcId="{6D81701B-C6B3-4F4B-A64F-34064B3987B2}" destId="{993FF4A1-EFD4-4C40-A761-63AF2AEF8907}" srcOrd="0" destOrd="0" presId="urn:microsoft.com/office/officeart/2005/8/layout/vList2"/>
    <dgm:cxn modelId="{045F8C10-4810-47B6-B351-BBC631811743}" type="presOf" srcId="{A6425E83-3BF2-4CF3-AC88-52A5F94E2F5D}" destId="{71C2FCDD-45A6-4902-A55F-1E9EA6C4BA5C}" srcOrd="0" destOrd="0" presId="urn:microsoft.com/office/officeart/2005/8/layout/vList2"/>
    <dgm:cxn modelId="{88A6AB18-37DA-4DA5-B7A2-3D8F64D73466}" type="presOf" srcId="{B86200E2-BF24-43E8-967A-F097DF6EADEE}" destId="{7569C850-AB64-4E1B-8CA2-25A010FF6241}" srcOrd="0" destOrd="0" presId="urn:microsoft.com/office/officeart/2005/8/layout/vList2"/>
    <dgm:cxn modelId="{7876C129-64F6-4B89-971A-50C3CEEC9E2E}" srcId="{5163B54C-818F-4BAF-97DA-C184B6D7517E}" destId="{33C2C94D-B5FB-4CA8-A2C1-CBBE1DAF0F78}" srcOrd="0" destOrd="0" parTransId="{571ACAFE-9C11-4D79-A49D-1C07FBBA1254}" sibTransId="{6E0945A7-695D-4689-936C-2F1996CAFE86}"/>
    <dgm:cxn modelId="{6793262B-EAD4-4D50-8E8C-E9B994E69E69}" srcId="{5163B54C-818F-4BAF-97DA-C184B6D7517E}" destId="{6D81701B-C6B3-4F4B-A64F-34064B3987B2}" srcOrd="2" destOrd="0" parTransId="{7B00C13F-D609-40E4-92A9-09BA9B803B3B}" sibTransId="{34B5E9F9-AE60-4107-9283-1D1AC1092D7D}"/>
    <dgm:cxn modelId="{8C2BF35B-D766-4BC0-9375-AE535F115F01}" type="presOf" srcId="{33C2C94D-B5FB-4CA8-A2C1-CBBE1DAF0F78}" destId="{A5004AA4-88AD-42C1-A8A2-809A9BF30BE9}" srcOrd="0" destOrd="0" presId="urn:microsoft.com/office/officeart/2005/8/layout/vList2"/>
    <dgm:cxn modelId="{2931DC50-A254-4655-A415-50AD33CEBAD5}" srcId="{5163B54C-818F-4BAF-97DA-C184B6D7517E}" destId="{B86200E2-BF24-43E8-967A-F097DF6EADEE}" srcOrd="3" destOrd="0" parTransId="{55D06CA6-EE30-48D2-8CCF-3D36623DAFA8}" sibTransId="{26CADD71-A389-4C37-88C9-1F2ECFF17730}"/>
    <dgm:cxn modelId="{59454F7D-6D3E-4392-98B1-2D20011CCDB4}" srcId="{5163B54C-818F-4BAF-97DA-C184B6D7517E}" destId="{A6425E83-3BF2-4CF3-AC88-52A5F94E2F5D}" srcOrd="1" destOrd="0" parTransId="{5874704C-1BD3-4AB7-AE8D-F6B3F174F216}" sibTransId="{E6196B5E-6198-49C9-ADC5-3D6F7B18B807}"/>
    <dgm:cxn modelId="{77C964C3-6E86-4635-923C-565BB607F1BE}" type="presOf" srcId="{5163B54C-818F-4BAF-97DA-C184B6D7517E}" destId="{EAE103E1-E679-4768-A7B0-A1531CDE1CFF}" srcOrd="0" destOrd="0" presId="urn:microsoft.com/office/officeart/2005/8/layout/vList2"/>
    <dgm:cxn modelId="{D6FF7862-04C2-41CE-8A86-DED6126B145E}" type="presParOf" srcId="{EAE103E1-E679-4768-A7B0-A1531CDE1CFF}" destId="{A5004AA4-88AD-42C1-A8A2-809A9BF30BE9}" srcOrd="0" destOrd="0" presId="urn:microsoft.com/office/officeart/2005/8/layout/vList2"/>
    <dgm:cxn modelId="{E753E416-A0C0-4074-8D18-AD00308EF788}" type="presParOf" srcId="{EAE103E1-E679-4768-A7B0-A1531CDE1CFF}" destId="{5852F455-61C6-4A6C-BFB6-79E88D76FA73}" srcOrd="1" destOrd="0" presId="urn:microsoft.com/office/officeart/2005/8/layout/vList2"/>
    <dgm:cxn modelId="{CE251564-F5DE-4971-8AC8-A8DF9192F49F}" type="presParOf" srcId="{EAE103E1-E679-4768-A7B0-A1531CDE1CFF}" destId="{71C2FCDD-45A6-4902-A55F-1E9EA6C4BA5C}" srcOrd="2" destOrd="0" presId="urn:microsoft.com/office/officeart/2005/8/layout/vList2"/>
    <dgm:cxn modelId="{DDDBDE53-E258-4C70-B0DC-C9333191D4A3}" type="presParOf" srcId="{EAE103E1-E679-4768-A7B0-A1531CDE1CFF}" destId="{7679BFBE-26D4-4AA8-90D9-3CC360553BE7}" srcOrd="3" destOrd="0" presId="urn:microsoft.com/office/officeart/2005/8/layout/vList2"/>
    <dgm:cxn modelId="{DDCB7DC8-005D-42BB-B116-CCDB0DD50B34}" type="presParOf" srcId="{EAE103E1-E679-4768-A7B0-A1531CDE1CFF}" destId="{993FF4A1-EFD4-4C40-A761-63AF2AEF8907}" srcOrd="4" destOrd="0" presId="urn:microsoft.com/office/officeart/2005/8/layout/vList2"/>
    <dgm:cxn modelId="{09A71AA8-3A13-416E-8079-05A044DB5FC5}" type="presParOf" srcId="{EAE103E1-E679-4768-A7B0-A1531CDE1CFF}" destId="{17EC7930-C467-4D73-908E-AB651CD30908}" srcOrd="5" destOrd="0" presId="urn:microsoft.com/office/officeart/2005/8/layout/vList2"/>
    <dgm:cxn modelId="{5FB5FCF2-EF30-4403-9A0C-C54F491A56EB}" type="presParOf" srcId="{EAE103E1-E679-4768-A7B0-A1531CDE1CFF}" destId="{7569C850-AB64-4E1B-8CA2-25A010FF6241}" srcOrd="6" destOrd="0" presId="urn:microsoft.com/office/officeart/2005/8/layout/vList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F879121-BC56-42F4-A413-345C155617B4}" type="doc">
      <dgm:prSet loTypeId="urn:microsoft.com/office/officeart/2005/8/layout/pList1" loCatId="list" qsTypeId="urn:microsoft.com/office/officeart/2005/8/quickstyle/simple1" qsCatId="simple" csTypeId="urn:microsoft.com/office/officeart/2005/8/colors/accent1_2" csCatId="accent1" phldr="1"/>
      <dgm:spPr/>
      <dgm:t>
        <a:bodyPr/>
        <a:lstStyle/>
        <a:p>
          <a:endParaRPr lang="ru-RU"/>
        </a:p>
      </dgm:t>
    </dgm:pt>
    <dgm:pt modelId="{FBC5103B-5FF0-49B7-BD00-10507E79FC27}">
      <dgm:prSet phldrT="[Текст]" custT="1"/>
      <dgm:spPr/>
      <dgm:t>
        <a:bodyPr/>
        <a:lstStyle/>
        <a:p>
          <a:pPr>
            <a:buNone/>
          </a:pPr>
          <a:r>
            <a:rPr lang="en-US" sz="2000" b="1" dirty="0"/>
            <a:t>Individuallashtirilgan yondashuv – </a:t>
          </a:r>
          <a:r>
            <a:rPr lang="en-US" sz="2000" b="1" dirty="0" err="1"/>
            <a:t>har</a:t>
          </a:r>
          <a:r>
            <a:rPr lang="en-US" sz="2000" b="1" dirty="0"/>
            <a:t> </a:t>
          </a:r>
          <a:r>
            <a:rPr lang="en-US" sz="2000" b="1" dirty="0" err="1"/>
            <a:t>bir</a:t>
          </a:r>
          <a:r>
            <a:rPr lang="en-US" sz="2000" b="1" dirty="0"/>
            <a:t> </a:t>
          </a:r>
          <a:r>
            <a:rPr lang="en-US" sz="2000" b="1" dirty="0" err="1"/>
            <a:t>talabaning</a:t>
          </a:r>
          <a:r>
            <a:rPr lang="en-US" sz="2000" b="1" dirty="0"/>
            <a:t> </a:t>
          </a:r>
          <a:r>
            <a:rPr lang="en-US" sz="2000" b="1" dirty="0" err="1"/>
            <a:t>ehtiyoj</a:t>
          </a:r>
          <a:r>
            <a:rPr lang="en-US" sz="2000" b="1" dirty="0"/>
            <a:t> </a:t>
          </a:r>
          <a:r>
            <a:rPr lang="en-US" sz="2000" b="1" dirty="0" err="1"/>
            <a:t>va</a:t>
          </a:r>
          <a:r>
            <a:rPr lang="en-US" sz="2000" b="1" dirty="0"/>
            <a:t> </a:t>
          </a:r>
          <a:r>
            <a:rPr lang="en-US" sz="2000" b="1" dirty="0" err="1"/>
            <a:t>qiziqishlariga</a:t>
          </a:r>
          <a:r>
            <a:rPr lang="en-US" sz="2000" b="1" dirty="0"/>
            <a:t> </a:t>
          </a:r>
          <a:r>
            <a:rPr lang="en-US" sz="2000" b="1" dirty="0" err="1"/>
            <a:t>moslashtirilgan</a:t>
          </a:r>
          <a:r>
            <a:rPr lang="en-US" sz="2000" b="1" dirty="0"/>
            <a:t> </a:t>
          </a:r>
          <a:r>
            <a:rPr lang="en-US" sz="2000" b="1" dirty="0" err="1"/>
            <a:t>o‘quv</a:t>
          </a:r>
          <a:r>
            <a:rPr lang="en-US" sz="2000" b="1" dirty="0"/>
            <a:t> </a:t>
          </a:r>
          <a:r>
            <a:rPr lang="en-US" sz="2000" b="1" dirty="0" err="1"/>
            <a:t>rejasi</a:t>
          </a:r>
          <a:r>
            <a:rPr lang="en-US" sz="2000" b="1" dirty="0"/>
            <a:t>.</a:t>
          </a:r>
          <a:endParaRPr lang="ru-RU" sz="2000" dirty="0"/>
        </a:p>
      </dgm:t>
    </dgm:pt>
    <dgm:pt modelId="{7E7EA928-BAE5-4A3A-8FCC-4EE26996E0A1}" type="parTrans" cxnId="{C56BEF1E-C6ED-4ADE-82DF-32556A4E42B4}">
      <dgm:prSet/>
      <dgm:spPr/>
      <dgm:t>
        <a:bodyPr/>
        <a:lstStyle/>
        <a:p>
          <a:endParaRPr lang="ru-RU" sz="4400"/>
        </a:p>
      </dgm:t>
    </dgm:pt>
    <dgm:pt modelId="{4F5F1867-08C3-45E4-8C17-6B5D1BF044EF}" type="sibTrans" cxnId="{C56BEF1E-C6ED-4ADE-82DF-32556A4E42B4}">
      <dgm:prSet/>
      <dgm:spPr/>
      <dgm:t>
        <a:bodyPr/>
        <a:lstStyle/>
        <a:p>
          <a:endParaRPr lang="ru-RU" sz="4400"/>
        </a:p>
      </dgm:t>
    </dgm:pt>
    <dgm:pt modelId="{C107482F-3EA2-4736-A78F-D5ACFCA7C1F2}">
      <dgm:prSet phldrT="[Текст]" custT="1"/>
      <dgm:spPr/>
      <dgm:t>
        <a:bodyPr/>
        <a:lstStyle/>
        <a:p>
          <a:r>
            <a:rPr lang="en-US" sz="2000" dirty="0" err="1"/>
            <a:t>Aktiv</a:t>
          </a:r>
          <a:r>
            <a:rPr lang="en-US" sz="2000" dirty="0"/>
            <a:t> </a:t>
          </a:r>
          <a:r>
            <a:rPr lang="en-US" sz="2000" dirty="0" err="1"/>
            <a:t>ishtirok</a:t>
          </a:r>
          <a:r>
            <a:rPr lang="en-US" sz="2000" dirty="0"/>
            <a:t> – </a:t>
          </a:r>
          <a:r>
            <a:rPr lang="en-US" sz="2000" dirty="0" err="1"/>
            <a:t>talabalar</a:t>
          </a:r>
          <a:r>
            <a:rPr lang="en-US" sz="2000" dirty="0"/>
            <a:t> </a:t>
          </a:r>
          <a:r>
            <a:rPr lang="en-US" sz="2000" dirty="0" err="1"/>
            <a:t>fikri</a:t>
          </a:r>
          <a:r>
            <a:rPr lang="en-US" sz="2000" dirty="0"/>
            <a:t>, </a:t>
          </a:r>
          <a:r>
            <a:rPr lang="en-US" sz="2000" dirty="0" err="1"/>
            <a:t>tanlovi</a:t>
          </a:r>
          <a:r>
            <a:rPr lang="en-US" sz="2000" dirty="0"/>
            <a:t> </a:t>
          </a:r>
          <a:r>
            <a:rPr lang="en-US" sz="2000" dirty="0" err="1"/>
            <a:t>va</a:t>
          </a:r>
          <a:r>
            <a:rPr lang="en-US" sz="2000" dirty="0"/>
            <a:t> </a:t>
          </a:r>
          <a:r>
            <a:rPr lang="en-US" sz="2000" dirty="0" err="1"/>
            <a:t>faolligi</a:t>
          </a:r>
          <a:r>
            <a:rPr lang="en-US" sz="2000" dirty="0"/>
            <a:t> </a:t>
          </a:r>
          <a:r>
            <a:rPr lang="en-US" sz="2000" dirty="0" err="1"/>
            <a:t>asosida</a:t>
          </a:r>
          <a:r>
            <a:rPr lang="en-US" sz="2000" dirty="0"/>
            <a:t> </a:t>
          </a:r>
          <a:r>
            <a:rPr lang="en-US" sz="2000" dirty="0" err="1"/>
            <a:t>o‘quv</a:t>
          </a:r>
          <a:r>
            <a:rPr lang="en-US" sz="2000" dirty="0"/>
            <a:t> </a:t>
          </a:r>
          <a:r>
            <a:rPr lang="en-US" sz="2000" dirty="0" err="1"/>
            <a:t>jarayonini</a:t>
          </a:r>
          <a:r>
            <a:rPr lang="en-US" sz="2000" dirty="0"/>
            <a:t> </a:t>
          </a:r>
          <a:r>
            <a:rPr lang="en-US" sz="2000" dirty="0" err="1"/>
            <a:t>boshqarish</a:t>
          </a:r>
          <a:r>
            <a:rPr lang="en-US" sz="2000" dirty="0"/>
            <a:t>.</a:t>
          </a:r>
          <a:endParaRPr lang="ru-RU" sz="2000" dirty="0"/>
        </a:p>
      </dgm:t>
    </dgm:pt>
    <dgm:pt modelId="{802F4B6F-6CD8-443A-A875-2D150B1C6A88}" type="parTrans" cxnId="{42C486DA-CB8A-4267-ABAF-0683CC55FF74}">
      <dgm:prSet/>
      <dgm:spPr/>
      <dgm:t>
        <a:bodyPr/>
        <a:lstStyle/>
        <a:p>
          <a:endParaRPr lang="ru-RU" sz="4400"/>
        </a:p>
      </dgm:t>
    </dgm:pt>
    <dgm:pt modelId="{5774101F-A177-41F1-AF52-B0009A785803}" type="sibTrans" cxnId="{42C486DA-CB8A-4267-ABAF-0683CC55FF74}">
      <dgm:prSet/>
      <dgm:spPr/>
      <dgm:t>
        <a:bodyPr/>
        <a:lstStyle/>
        <a:p>
          <a:endParaRPr lang="ru-RU" sz="4400"/>
        </a:p>
      </dgm:t>
    </dgm:pt>
    <dgm:pt modelId="{B5A06811-3500-4928-8D6A-D065C99A19D9}">
      <dgm:prSet phldrT="[Текст]" custT="1"/>
      <dgm:spPr/>
      <dgm:t>
        <a:bodyPr/>
        <a:lstStyle/>
        <a:p>
          <a:r>
            <a:rPr lang="en-US" sz="2000" dirty="0"/>
            <a:t>Fikr-</a:t>
          </a:r>
          <a:r>
            <a:rPr lang="en-US" sz="2000" dirty="0" err="1"/>
            <a:t>mulohaza</a:t>
          </a:r>
          <a:r>
            <a:rPr lang="en-US" sz="2000" dirty="0"/>
            <a:t> </a:t>
          </a:r>
          <a:r>
            <a:rPr lang="en-US" sz="2000" dirty="0" err="1"/>
            <a:t>asosida</a:t>
          </a:r>
          <a:r>
            <a:rPr lang="en-US" sz="2000" dirty="0"/>
            <a:t> </a:t>
          </a:r>
          <a:r>
            <a:rPr lang="en-US" sz="2000" dirty="0" err="1"/>
            <a:t>rivojlanish</a:t>
          </a:r>
          <a:r>
            <a:rPr lang="en-US" sz="2000" dirty="0"/>
            <a:t> – </a:t>
          </a:r>
          <a:r>
            <a:rPr lang="en-US" sz="2000" dirty="0" err="1"/>
            <a:t>talabalar</a:t>
          </a:r>
          <a:r>
            <a:rPr lang="en-US" sz="2000" dirty="0"/>
            <a:t> </a:t>
          </a:r>
          <a:r>
            <a:rPr lang="en-US" sz="2000" dirty="0" err="1"/>
            <a:t>tomonidan</a:t>
          </a:r>
          <a:r>
            <a:rPr lang="en-US" sz="2000" dirty="0"/>
            <a:t> </a:t>
          </a:r>
          <a:r>
            <a:rPr lang="en-US" sz="2000" dirty="0" err="1"/>
            <a:t>berilgan</a:t>
          </a:r>
          <a:r>
            <a:rPr lang="en-US" sz="2000" dirty="0"/>
            <a:t> </a:t>
          </a:r>
          <a:r>
            <a:rPr lang="en-US" sz="2000" dirty="0" err="1"/>
            <a:t>mulohazalar</a:t>
          </a:r>
          <a:r>
            <a:rPr lang="en-US" sz="2000" dirty="0"/>
            <a:t> </a:t>
          </a:r>
          <a:r>
            <a:rPr lang="en-US" sz="2000" dirty="0" err="1"/>
            <a:t>asosida</a:t>
          </a:r>
          <a:r>
            <a:rPr lang="en-US" sz="2000" dirty="0"/>
            <a:t> </a:t>
          </a:r>
          <a:r>
            <a:rPr lang="en-US" sz="2000" dirty="0" err="1"/>
            <a:t>doimiy</a:t>
          </a:r>
          <a:r>
            <a:rPr lang="en-US" sz="2000" dirty="0"/>
            <a:t> </a:t>
          </a:r>
          <a:r>
            <a:rPr lang="en-US" sz="2000" dirty="0" err="1"/>
            <a:t>takomillashtirish</a:t>
          </a:r>
          <a:endParaRPr lang="ru-RU" sz="2000" dirty="0"/>
        </a:p>
      </dgm:t>
    </dgm:pt>
    <dgm:pt modelId="{B6195C47-F12D-4D52-AF1F-223F68F3006C}" type="parTrans" cxnId="{95081FC8-C1F1-4440-AECE-EB13F365028E}">
      <dgm:prSet/>
      <dgm:spPr/>
      <dgm:t>
        <a:bodyPr/>
        <a:lstStyle/>
        <a:p>
          <a:endParaRPr lang="ru-RU" sz="4400"/>
        </a:p>
      </dgm:t>
    </dgm:pt>
    <dgm:pt modelId="{1F5210CD-8ABC-49AC-85FB-75FCD1F0451B}" type="sibTrans" cxnId="{95081FC8-C1F1-4440-AECE-EB13F365028E}">
      <dgm:prSet/>
      <dgm:spPr/>
      <dgm:t>
        <a:bodyPr/>
        <a:lstStyle/>
        <a:p>
          <a:endParaRPr lang="ru-RU" sz="4400"/>
        </a:p>
      </dgm:t>
    </dgm:pt>
    <dgm:pt modelId="{A1D1E730-2D0B-461C-89EA-06566419FB9F}">
      <dgm:prSet phldrT="[Текст]" custT="1"/>
      <dgm:spPr/>
      <dgm:t>
        <a:bodyPr/>
        <a:lstStyle/>
        <a:p>
          <a:r>
            <a:rPr lang="en-US" sz="2000" dirty="0" err="1"/>
            <a:t>Natijaga</a:t>
          </a:r>
          <a:r>
            <a:rPr lang="en-US" sz="2000" dirty="0"/>
            <a:t> </a:t>
          </a:r>
          <a:r>
            <a:rPr lang="en-US" sz="2000" dirty="0" err="1"/>
            <a:t>yo‘naltirilgan</a:t>
          </a:r>
          <a:r>
            <a:rPr lang="en-US" sz="2000" dirty="0"/>
            <a:t> </a:t>
          </a:r>
          <a:r>
            <a:rPr lang="en-US" sz="2000" dirty="0" err="1"/>
            <a:t>ta’lim</a:t>
          </a:r>
          <a:r>
            <a:rPr lang="en-US" sz="2000" dirty="0"/>
            <a:t> – </a:t>
          </a:r>
          <a:r>
            <a:rPr lang="en-US" sz="2000" dirty="0" err="1"/>
            <a:t>o‘qitishdan</a:t>
          </a:r>
          <a:r>
            <a:rPr lang="en-US" sz="2000" dirty="0"/>
            <a:t> </a:t>
          </a:r>
          <a:r>
            <a:rPr lang="en-US" sz="2000" dirty="0" err="1"/>
            <a:t>ko‘ra</a:t>
          </a:r>
          <a:r>
            <a:rPr lang="en-US" sz="2000" dirty="0"/>
            <a:t>, </a:t>
          </a:r>
          <a:r>
            <a:rPr lang="en-US" sz="2000" dirty="0" err="1"/>
            <a:t>o‘rganish</a:t>
          </a:r>
          <a:r>
            <a:rPr lang="en-US" sz="2000" dirty="0"/>
            <a:t> </a:t>
          </a:r>
          <a:r>
            <a:rPr lang="en-US" sz="2000" dirty="0" err="1"/>
            <a:t>samaradorligi</a:t>
          </a:r>
          <a:r>
            <a:rPr lang="en-US" sz="2000" dirty="0"/>
            <a:t> </a:t>
          </a:r>
          <a:r>
            <a:rPr lang="en-US" sz="2000" dirty="0" err="1"/>
            <a:t>va</a:t>
          </a:r>
          <a:r>
            <a:rPr lang="en-US" sz="2000" dirty="0"/>
            <a:t> </a:t>
          </a:r>
          <a:r>
            <a:rPr lang="en-US" sz="2000" dirty="0" err="1"/>
            <a:t>ko‘nikmalar</a:t>
          </a:r>
          <a:r>
            <a:rPr lang="en-US" sz="2000" dirty="0"/>
            <a:t> </a:t>
          </a:r>
          <a:r>
            <a:rPr lang="en-US" sz="2000" dirty="0" err="1"/>
            <a:t>muhim</a:t>
          </a:r>
          <a:r>
            <a:rPr lang="en-US" sz="2000" dirty="0"/>
            <a:t>.</a:t>
          </a:r>
          <a:endParaRPr lang="ru-RU" sz="2000" dirty="0"/>
        </a:p>
      </dgm:t>
    </dgm:pt>
    <dgm:pt modelId="{AFA43EBE-32A9-48FD-B36F-A07313E15468}" type="parTrans" cxnId="{BE52AEC1-A8A3-4E12-B474-B0295D453ED5}">
      <dgm:prSet/>
      <dgm:spPr/>
      <dgm:t>
        <a:bodyPr/>
        <a:lstStyle/>
        <a:p>
          <a:endParaRPr lang="ru-RU" sz="4400"/>
        </a:p>
      </dgm:t>
    </dgm:pt>
    <dgm:pt modelId="{DA553518-169A-4B4D-A1F8-B022592FD689}" type="sibTrans" cxnId="{BE52AEC1-A8A3-4E12-B474-B0295D453ED5}">
      <dgm:prSet/>
      <dgm:spPr/>
      <dgm:t>
        <a:bodyPr/>
        <a:lstStyle/>
        <a:p>
          <a:endParaRPr lang="ru-RU" sz="4400"/>
        </a:p>
      </dgm:t>
    </dgm:pt>
    <dgm:pt modelId="{AF095407-6FB7-4C5A-AC73-38112F293DDD}" type="pres">
      <dgm:prSet presAssocID="{5F879121-BC56-42F4-A413-345C155617B4}" presName="Name0" presStyleCnt="0">
        <dgm:presLayoutVars>
          <dgm:dir/>
          <dgm:resizeHandles val="exact"/>
        </dgm:presLayoutVars>
      </dgm:prSet>
      <dgm:spPr/>
    </dgm:pt>
    <dgm:pt modelId="{551E4922-314E-4E51-B7E6-4E410942F979}" type="pres">
      <dgm:prSet presAssocID="{FBC5103B-5FF0-49B7-BD00-10507E79FC27}" presName="compNode" presStyleCnt="0"/>
      <dgm:spPr/>
    </dgm:pt>
    <dgm:pt modelId="{5056BFCE-B3D4-446E-94CA-4A200CB5A395}" type="pres">
      <dgm:prSet presAssocID="{FBC5103B-5FF0-49B7-BD00-10507E79FC27}" presName="pictRect" presStyleLbl="node1" presStyleIdx="0" presStyleCnt="4" custScaleX="46897" custScaleY="60096" custLinFactNeighborX="-1009" custLinFactNeighborY="-5126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t="-23000" b="-23000"/>
          </a:stretch>
        </a:blipFill>
      </dgm:spPr>
    </dgm:pt>
    <dgm:pt modelId="{58C039A8-A165-458F-ACAF-82297A2AB66B}" type="pres">
      <dgm:prSet presAssocID="{FBC5103B-5FF0-49B7-BD00-10507E79FC27}" presName="textRect" presStyleLbl="revTx" presStyleIdx="0" presStyleCnt="4" custLinFactNeighborX="-210" custLinFactNeighborY="-98165">
        <dgm:presLayoutVars>
          <dgm:bulletEnabled val="1"/>
        </dgm:presLayoutVars>
      </dgm:prSet>
      <dgm:spPr/>
    </dgm:pt>
    <dgm:pt modelId="{8002ECCA-EE35-4DCA-820E-3A70F12AF11A}" type="pres">
      <dgm:prSet presAssocID="{4F5F1867-08C3-45E4-8C17-6B5D1BF044EF}" presName="sibTrans" presStyleLbl="sibTrans2D1" presStyleIdx="0" presStyleCnt="0"/>
      <dgm:spPr/>
    </dgm:pt>
    <dgm:pt modelId="{04EF1923-AAAD-4F53-B2E4-C3C4C0D3EE63}" type="pres">
      <dgm:prSet presAssocID="{C107482F-3EA2-4736-A78F-D5ACFCA7C1F2}" presName="compNode" presStyleCnt="0"/>
      <dgm:spPr/>
    </dgm:pt>
    <dgm:pt modelId="{D934CCD4-0DC3-484B-9DBB-7313E7A3F259}" type="pres">
      <dgm:prSet presAssocID="{C107482F-3EA2-4736-A78F-D5ACFCA7C1F2}" presName="pictRect" presStyleLbl="node1" presStyleIdx="1" presStyleCnt="4" custScaleX="55140" custScaleY="61409" custLinFactNeighborX="-3882" custLinFactNeighborY="-58404"/>
      <dgm:spPr>
        <a:blipFill>
          <a:blip xmlns:r="http://schemas.openxmlformats.org/officeDocument/2006/relationships" r:embed="rId2" cstate="print">
            <a:extLst>
              <a:ext uri="{28A0092B-C50C-407E-A947-70E740481C1C}">
                <a14:useLocalDpi xmlns:a14="http://schemas.microsoft.com/office/drawing/2010/main" val="0"/>
              </a:ext>
            </a:extLst>
          </a:blip>
          <a:srcRect/>
          <a:stretch>
            <a:fillRect l="-2000" r="-2000"/>
          </a:stretch>
        </a:blipFill>
      </dgm:spPr>
    </dgm:pt>
    <dgm:pt modelId="{30BFAFE7-16CD-4EDD-96B4-C23042AE7DDD}" type="pres">
      <dgm:prSet presAssocID="{C107482F-3EA2-4736-A78F-D5ACFCA7C1F2}" presName="textRect" presStyleLbl="revTx" presStyleIdx="1" presStyleCnt="4" custLinFactNeighborX="153" custLinFactNeighborY="-76027">
        <dgm:presLayoutVars>
          <dgm:bulletEnabled val="1"/>
        </dgm:presLayoutVars>
      </dgm:prSet>
      <dgm:spPr/>
    </dgm:pt>
    <dgm:pt modelId="{CBF33C5C-6337-456B-B56C-67D6CD16D04A}" type="pres">
      <dgm:prSet presAssocID="{5774101F-A177-41F1-AF52-B0009A785803}" presName="sibTrans" presStyleLbl="sibTrans2D1" presStyleIdx="0" presStyleCnt="0"/>
      <dgm:spPr/>
    </dgm:pt>
    <dgm:pt modelId="{EB49165E-2A3A-4B3F-BC07-6BB8281F461B}" type="pres">
      <dgm:prSet presAssocID="{B5A06811-3500-4928-8D6A-D065C99A19D9}" presName="compNode" presStyleCnt="0"/>
      <dgm:spPr/>
    </dgm:pt>
    <dgm:pt modelId="{63E769E1-C854-4E0D-B4D6-10A0970A151D}" type="pres">
      <dgm:prSet presAssocID="{B5A06811-3500-4928-8D6A-D065C99A19D9}" presName="pictRect" presStyleLbl="node1" presStyleIdx="2" presStyleCnt="4" custScaleX="52196" custScaleY="57747" custLinFactNeighborX="-1312" custLinFactNeighborY="-50375"/>
      <dgm:spPr>
        <a:blipFill>
          <a:blip xmlns:r="http://schemas.openxmlformats.org/officeDocument/2006/relationships" r:embed="rId3" cstate="print">
            <a:extLst>
              <a:ext uri="{28A0092B-C50C-407E-A947-70E740481C1C}">
                <a14:useLocalDpi xmlns:a14="http://schemas.microsoft.com/office/drawing/2010/main" val="0"/>
              </a:ext>
            </a:extLst>
          </a:blip>
          <a:srcRect/>
          <a:stretch>
            <a:fillRect t="-23000" b="-23000"/>
          </a:stretch>
        </a:blipFill>
      </dgm:spPr>
    </dgm:pt>
    <dgm:pt modelId="{F2044862-FF44-4678-A489-16D637D79CDB}" type="pres">
      <dgm:prSet presAssocID="{B5A06811-3500-4928-8D6A-D065C99A19D9}" presName="textRect" presStyleLbl="revTx" presStyleIdx="2" presStyleCnt="4" custLinFactNeighborX="4195" custLinFactNeighborY="-77487">
        <dgm:presLayoutVars>
          <dgm:bulletEnabled val="1"/>
        </dgm:presLayoutVars>
      </dgm:prSet>
      <dgm:spPr/>
    </dgm:pt>
    <dgm:pt modelId="{A06BA305-7C3A-4C70-AB8E-167DAE67FE92}" type="pres">
      <dgm:prSet presAssocID="{1F5210CD-8ABC-49AC-85FB-75FCD1F0451B}" presName="sibTrans" presStyleLbl="sibTrans2D1" presStyleIdx="0" presStyleCnt="0"/>
      <dgm:spPr/>
    </dgm:pt>
    <dgm:pt modelId="{0C16592F-58DA-4D02-A95B-8AE5EBABFB47}" type="pres">
      <dgm:prSet presAssocID="{A1D1E730-2D0B-461C-89EA-06566419FB9F}" presName="compNode" presStyleCnt="0"/>
      <dgm:spPr/>
    </dgm:pt>
    <dgm:pt modelId="{8EC24C77-AE73-472B-8D9B-76010289F527}" type="pres">
      <dgm:prSet presAssocID="{A1D1E730-2D0B-461C-89EA-06566419FB9F}" presName="pictRect" presStyleLbl="node1" presStyleIdx="3" presStyleCnt="4" custScaleX="42290" custScaleY="41365" custLinFactNeighborX="4455" custLinFactNeighborY="-48530"/>
      <dgm:spPr>
        <a:blipFill>
          <a:blip xmlns:r="http://schemas.openxmlformats.org/officeDocument/2006/relationships" r:embed="rId4" cstate="print">
            <a:extLst>
              <a:ext uri="{28A0092B-C50C-407E-A947-70E740481C1C}">
                <a14:useLocalDpi xmlns:a14="http://schemas.microsoft.com/office/drawing/2010/main" val="0"/>
              </a:ext>
            </a:extLst>
          </a:blip>
          <a:srcRect/>
          <a:stretch>
            <a:fillRect t="-23000" b="-23000"/>
          </a:stretch>
        </a:blipFill>
      </dgm:spPr>
    </dgm:pt>
    <dgm:pt modelId="{CACDE0F8-7E45-44F4-A9C3-66E7A7218117}" type="pres">
      <dgm:prSet presAssocID="{A1D1E730-2D0B-461C-89EA-06566419FB9F}" presName="textRect" presStyleLbl="revTx" presStyleIdx="3" presStyleCnt="4" custLinFactNeighborX="210" custLinFactNeighborY="-66721">
        <dgm:presLayoutVars>
          <dgm:bulletEnabled val="1"/>
        </dgm:presLayoutVars>
      </dgm:prSet>
      <dgm:spPr/>
    </dgm:pt>
  </dgm:ptLst>
  <dgm:cxnLst>
    <dgm:cxn modelId="{59DBD103-093D-4615-8A92-4DB5B9C490F2}" type="presOf" srcId="{5F879121-BC56-42F4-A413-345C155617B4}" destId="{AF095407-6FB7-4C5A-AC73-38112F293DDD}" srcOrd="0" destOrd="0" presId="urn:microsoft.com/office/officeart/2005/8/layout/pList1"/>
    <dgm:cxn modelId="{C56BEF1E-C6ED-4ADE-82DF-32556A4E42B4}" srcId="{5F879121-BC56-42F4-A413-345C155617B4}" destId="{FBC5103B-5FF0-49B7-BD00-10507E79FC27}" srcOrd="0" destOrd="0" parTransId="{7E7EA928-BAE5-4A3A-8FCC-4EE26996E0A1}" sibTransId="{4F5F1867-08C3-45E4-8C17-6B5D1BF044EF}"/>
    <dgm:cxn modelId="{138C1B24-B73C-4212-9BAE-2407033D2599}" type="presOf" srcId="{B5A06811-3500-4928-8D6A-D065C99A19D9}" destId="{F2044862-FF44-4678-A489-16D637D79CDB}" srcOrd="0" destOrd="0" presId="urn:microsoft.com/office/officeart/2005/8/layout/pList1"/>
    <dgm:cxn modelId="{713B365B-D387-4E60-A8AA-B1A511A4AEFD}" type="presOf" srcId="{5774101F-A177-41F1-AF52-B0009A785803}" destId="{CBF33C5C-6337-456B-B56C-67D6CD16D04A}" srcOrd="0" destOrd="0" presId="urn:microsoft.com/office/officeart/2005/8/layout/pList1"/>
    <dgm:cxn modelId="{212E6B43-38FB-42DA-9556-53972C7A4F85}" type="presOf" srcId="{4F5F1867-08C3-45E4-8C17-6B5D1BF044EF}" destId="{8002ECCA-EE35-4DCA-820E-3A70F12AF11A}" srcOrd="0" destOrd="0" presId="urn:microsoft.com/office/officeart/2005/8/layout/pList1"/>
    <dgm:cxn modelId="{E0006348-77FB-4B5D-BEAE-447B85E6CA93}" type="presOf" srcId="{FBC5103B-5FF0-49B7-BD00-10507E79FC27}" destId="{58C039A8-A165-458F-ACAF-82297A2AB66B}" srcOrd="0" destOrd="0" presId="urn:microsoft.com/office/officeart/2005/8/layout/pList1"/>
    <dgm:cxn modelId="{B739E786-A209-40B8-A167-8277EFCA0A4A}" type="presOf" srcId="{1F5210CD-8ABC-49AC-85FB-75FCD1F0451B}" destId="{A06BA305-7C3A-4C70-AB8E-167DAE67FE92}" srcOrd="0" destOrd="0" presId="urn:microsoft.com/office/officeart/2005/8/layout/pList1"/>
    <dgm:cxn modelId="{311CED9D-3255-4189-BA6E-8A9434D5015A}" type="presOf" srcId="{A1D1E730-2D0B-461C-89EA-06566419FB9F}" destId="{CACDE0F8-7E45-44F4-A9C3-66E7A7218117}" srcOrd="0" destOrd="0" presId="urn:microsoft.com/office/officeart/2005/8/layout/pList1"/>
    <dgm:cxn modelId="{BE52AEC1-A8A3-4E12-B474-B0295D453ED5}" srcId="{5F879121-BC56-42F4-A413-345C155617B4}" destId="{A1D1E730-2D0B-461C-89EA-06566419FB9F}" srcOrd="3" destOrd="0" parTransId="{AFA43EBE-32A9-48FD-B36F-A07313E15468}" sibTransId="{DA553518-169A-4B4D-A1F8-B022592FD689}"/>
    <dgm:cxn modelId="{95081FC8-C1F1-4440-AECE-EB13F365028E}" srcId="{5F879121-BC56-42F4-A413-345C155617B4}" destId="{B5A06811-3500-4928-8D6A-D065C99A19D9}" srcOrd="2" destOrd="0" parTransId="{B6195C47-F12D-4D52-AF1F-223F68F3006C}" sibTransId="{1F5210CD-8ABC-49AC-85FB-75FCD1F0451B}"/>
    <dgm:cxn modelId="{42C486DA-CB8A-4267-ABAF-0683CC55FF74}" srcId="{5F879121-BC56-42F4-A413-345C155617B4}" destId="{C107482F-3EA2-4736-A78F-D5ACFCA7C1F2}" srcOrd="1" destOrd="0" parTransId="{802F4B6F-6CD8-443A-A875-2D150B1C6A88}" sibTransId="{5774101F-A177-41F1-AF52-B0009A785803}"/>
    <dgm:cxn modelId="{3CCBC1FE-C197-4A88-A838-B4886483C8E0}" type="presOf" srcId="{C107482F-3EA2-4736-A78F-D5ACFCA7C1F2}" destId="{30BFAFE7-16CD-4EDD-96B4-C23042AE7DDD}" srcOrd="0" destOrd="0" presId="urn:microsoft.com/office/officeart/2005/8/layout/pList1"/>
    <dgm:cxn modelId="{CE5C24A6-88D0-4AF1-B5DC-5D600976A013}" type="presParOf" srcId="{AF095407-6FB7-4C5A-AC73-38112F293DDD}" destId="{551E4922-314E-4E51-B7E6-4E410942F979}" srcOrd="0" destOrd="0" presId="urn:microsoft.com/office/officeart/2005/8/layout/pList1"/>
    <dgm:cxn modelId="{29EE05AE-32ED-4517-A752-952912176732}" type="presParOf" srcId="{551E4922-314E-4E51-B7E6-4E410942F979}" destId="{5056BFCE-B3D4-446E-94CA-4A200CB5A395}" srcOrd="0" destOrd="0" presId="urn:microsoft.com/office/officeart/2005/8/layout/pList1"/>
    <dgm:cxn modelId="{ED2BFC0A-4640-403C-807C-C9ED23A1F6C3}" type="presParOf" srcId="{551E4922-314E-4E51-B7E6-4E410942F979}" destId="{58C039A8-A165-458F-ACAF-82297A2AB66B}" srcOrd="1" destOrd="0" presId="urn:microsoft.com/office/officeart/2005/8/layout/pList1"/>
    <dgm:cxn modelId="{840A1BE6-F09F-4DC5-AD7D-2058AE8EC1BB}" type="presParOf" srcId="{AF095407-6FB7-4C5A-AC73-38112F293DDD}" destId="{8002ECCA-EE35-4DCA-820E-3A70F12AF11A}" srcOrd="1" destOrd="0" presId="urn:microsoft.com/office/officeart/2005/8/layout/pList1"/>
    <dgm:cxn modelId="{1797B8A1-EF4E-4A12-AB19-4AE96658731F}" type="presParOf" srcId="{AF095407-6FB7-4C5A-AC73-38112F293DDD}" destId="{04EF1923-AAAD-4F53-B2E4-C3C4C0D3EE63}" srcOrd="2" destOrd="0" presId="urn:microsoft.com/office/officeart/2005/8/layout/pList1"/>
    <dgm:cxn modelId="{720DAD0D-306B-4C7A-863F-BEE6AF31D363}" type="presParOf" srcId="{04EF1923-AAAD-4F53-B2E4-C3C4C0D3EE63}" destId="{D934CCD4-0DC3-484B-9DBB-7313E7A3F259}" srcOrd="0" destOrd="0" presId="urn:microsoft.com/office/officeart/2005/8/layout/pList1"/>
    <dgm:cxn modelId="{BC76A6A5-054B-48A0-B33E-E6C89D153CCD}" type="presParOf" srcId="{04EF1923-AAAD-4F53-B2E4-C3C4C0D3EE63}" destId="{30BFAFE7-16CD-4EDD-96B4-C23042AE7DDD}" srcOrd="1" destOrd="0" presId="urn:microsoft.com/office/officeart/2005/8/layout/pList1"/>
    <dgm:cxn modelId="{E5A83CBF-A766-4517-9573-27556BA2385C}" type="presParOf" srcId="{AF095407-6FB7-4C5A-AC73-38112F293DDD}" destId="{CBF33C5C-6337-456B-B56C-67D6CD16D04A}" srcOrd="3" destOrd="0" presId="urn:microsoft.com/office/officeart/2005/8/layout/pList1"/>
    <dgm:cxn modelId="{02B085FE-8D90-41AF-A6B9-EC0CFEB07DDC}" type="presParOf" srcId="{AF095407-6FB7-4C5A-AC73-38112F293DDD}" destId="{EB49165E-2A3A-4B3F-BC07-6BB8281F461B}" srcOrd="4" destOrd="0" presId="urn:microsoft.com/office/officeart/2005/8/layout/pList1"/>
    <dgm:cxn modelId="{B1FA8B1B-1FF7-4C33-AA13-2A1D779BFE73}" type="presParOf" srcId="{EB49165E-2A3A-4B3F-BC07-6BB8281F461B}" destId="{63E769E1-C854-4E0D-B4D6-10A0970A151D}" srcOrd="0" destOrd="0" presId="urn:microsoft.com/office/officeart/2005/8/layout/pList1"/>
    <dgm:cxn modelId="{1C6BC069-85C3-44A2-B7B6-1CDC22945E92}" type="presParOf" srcId="{EB49165E-2A3A-4B3F-BC07-6BB8281F461B}" destId="{F2044862-FF44-4678-A489-16D637D79CDB}" srcOrd="1" destOrd="0" presId="urn:microsoft.com/office/officeart/2005/8/layout/pList1"/>
    <dgm:cxn modelId="{AFC9AEB5-74AF-4417-9CA9-241AA8913B90}" type="presParOf" srcId="{AF095407-6FB7-4C5A-AC73-38112F293DDD}" destId="{A06BA305-7C3A-4C70-AB8E-167DAE67FE92}" srcOrd="5" destOrd="0" presId="urn:microsoft.com/office/officeart/2005/8/layout/pList1"/>
    <dgm:cxn modelId="{83BEFB33-A2C2-4CD7-99AE-998223A6B818}" type="presParOf" srcId="{AF095407-6FB7-4C5A-AC73-38112F293DDD}" destId="{0C16592F-58DA-4D02-A95B-8AE5EBABFB47}" srcOrd="6" destOrd="0" presId="urn:microsoft.com/office/officeart/2005/8/layout/pList1"/>
    <dgm:cxn modelId="{AA935E46-AC90-4E76-9F87-55906145A981}" type="presParOf" srcId="{0C16592F-58DA-4D02-A95B-8AE5EBABFB47}" destId="{8EC24C77-AE73-472B-8D9B-76010289F527}" srcOrd="0" destOrd="0" presId="urn:microsoft.com/office/officeart/2005/8/layout/pList1"/>
    <dgm:cxn modelId="{1C340C3B-E461-42D8-A170-FD6FADD83787}" type="presParOf" srcId="{0C16592F-58DA-4D02-A95B-8AE5EBABFB47}" destId="{CACDE0F8-7E45-44F4-A9C3-66E7A7218117}" srcOrd="1" destOrd="0" presId="urn:microsoft.com/office/officeart/2005/8/layout/pList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004AA4-88AD-42C1-A8A2-809A9BF30BE9}">
      <dsp:nvSpPr>
        <dsp:cNvPr id="0" name=""/>
        <dsp:cNvSpPr/>
      </dsp:nvSpPr>
      <dsp:spPr>
        <a:xfrm>
          <a:off x="0" y="17028"/>
          <a:ext cx="8568952" cy="88803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dirty="0" err="1">
              <a:latin typeface="Times New Roman" panose="02020603050405020304" pitchFamily="18" charset="0"/>
              <a:cs typeface="Times New Roman" panose="02020603050405020304" pitchFamily="18" charset="0"/>
            </a:rPr>
            <a:t>Dunyodagi</a:t>
          </a:r>
          <a:r>
            <a:rPr lang="en-US" sz="2300" kern="1200" dirty="0">
              <a:latin typeface="Times New Roman" panose="02020603050405020304" pitchFamily="18" charset="0"/>
              <a:cs typeface="Times New Roman" panose="02020603050405020304" pitchFamily="18" charset="0"/>
            </a:rPr>
            <a:t> </a:t>
          </a:r>
          <a:r>
            <a:rPr lang="en-US" sz="2300" kern="1200" dirty="0" err="1">
              <a:latin typeface="Times New Roman" panose="02020603050405020304" pitchFamily="18" charset="0"/>
              <a:cs typeface="Times New Roman" panose="02020603050405020304" pitchFamily="18" charset="0"/>
            </a:rPr>
            <a:t>yetakchi</a:t>
          </a:r>
          <a:r>
            <a:rPr lang="en-US" sz="2300" kern="1200" dirty="0">
              <a:latin typeface="Times New Roman" panose="02020603050405020304" pitchFamily="18" charset="0"/>
              <a:cs typeface="Times New Roman" panose="02020603050405020304" pitchFamily="18" charset="0"/>
            </a:rPr>
            <a:t> </a:t>
          </a:r>
          <a:r>
            <a:rPr lang="en-US" sz="2300" kern="1200" dirty="0" err="1">
              <a:latin typeface="Times New Roman" panose="02020603050405020304" pitchFamily="18" charset="0"/>
              <a:cs typeface="Times New Roman" panose="02020603050405020304" pitchFamily="18" charset="0"/>
            </a:rPr>
            <a:t>universitetlar</a:t>
          </a:r>
          <a:r>
            <a:rPr lang="en-US" sz="2300" kern="1200" dirty="0">
              <a:latin typeface="Times New Roman" panose="02020603050405020304" pitchFamily="18" charset="0"/>
              <a:cs typeface="Times New Roman" panose="02020603050405020304" pitchFamily="18" charset="0"/>
            </a:rPr>
            <a:t> </a:t>
          </a:r>
          <a:r>
            <a:rPr lang="en-US" sz="2300" kern="1200" dirty="0" err="1">
              <a:latin typeface="Times New Roman" panose="02020603050405020304" pitchFamily="18" charset="0"/>
              <a:cs typeface="Times New Roman" panose="02020603050405020304" pitchFamily="18" charset="0"/>
            </a:rPr>
            <a:t>talaba</a:t>
          </a:r>
          <a:r>
            <a:rPr lang="en-US" sz="2300" kern="1200" dirty="0">
              <a:latin typeface="Times New Roman" panose="02020603050405020304" pitchFamily="18" charset="0"/>
              <a:cs typeface="Times New Roman" panose="02020603050405020304" pitchFamily="18" charset="0"/>
            </a:rPr>
            <a:t> </a:t>
          </a:r>
          <a:r>
            <a:rPr lang="en-US" sz="2300" kern="1200" dirty="0" err="1">
              <a:latin typeface="Times New Roman" panose="02020603050405020304" pitchFamily="18" charset="0"/>
              <a:cs typeface="Times New Roman" panose="02020603050405020304" pitchFamily="18" charset="0"/>
            </a:rPr>
            <a:t>ehtiyojlari</a:t>
          </a:r>
          <a:r>
            <a:rPr lang="en-US" sz="2300" kern="1200" dirty="0">
              <a:latin typeface="Times New Roman" panose="02020603050405020304" pitchFamily="18" charset="0"/>
              <a:cs typeface="Times New Roman" panose="02020603050405020304" pitchFamily="18" charset="0"/>
            </a:rPr>
            <a:t>, </a:t>
          </a:r>
          <a:r>
            <a:rPr lang="en-US" sz="2300" kern="1200" dirty="0" err="1">
              <a:latin typeface="Times New Roman" panose="02020603050405020304" pitchFamily="18" charset="0"/>
              <a:cs typeface="Times New Roman" panose="02020603050405020304" pitchFamily="18" charset="0"/>
            </a:rPr>
            <a:t>iste’dodi</a:t>
          </a:r>
          <a:r>
            <a:rPr lang="en-US" sz="2300" kern="1200" dirty="0">
              <a:latin typeface="Times New Roman" panose="02020603050405020304" pitchFamily="18" charset="0"/>
              <a:cs typeface="Times New Roman" panose="02020603050405020304" pitchFamily="18" charset="0"/>
            </a:rPr>
            <a:t> </a:t>
          </a:r>
          <a:r>
            <a:rPr lang="en-US" sz="2300" kern="1200" dirty="0" err="1">
              <a:latin typeface="Times New Roman" panose="02020603050405020304" pitchFamily="18" charset="0"/>
              <a:cs typeface="Times New Roman" panose="02020603050405020304" pitchFamily="18" charset="0"/>
            </a:rPr>
            <a:t>va</a:t>
          </a:r>
          <a:r>
            <a:rPr lang="en-US" sz="2300" kern="1200" dirty="0">
              <a:latin typeface="Times New Roman" panose="02020603050405020304" pitchFamily="18" charset="0"/>
              <a:cs typeface="Times New Roman" panose="02020603050405020304" pitchFamily="18" charset="0"/>
            </a:rPr>
            <a:t> </a:t>
          </a:r>
          <a:r>
            <a:rPr lang="en-US" sz="2300" kern="1200" dirty="0" err="1">
              <a:latin typeface="Times New Roman" panose="02020603050405020304" pitchFamily="18" charset="0"/>
              <a:cs typeface="Times New Roman" panose="02020603050405020304" pitchFamily="18" charset="0"/>
            </a:rPr>
            <a:t>faol</a:t>
          </a:r>
          <a:r>
            <a:rPr lang="en-US" sz="2300" kern="1200" dirty="0">
              <a:latin typeface="Times New Roman" panose="02020603050405020304" pitchFamily="18" charset="0"/>
              <a:cs typeface="Times New Roman" panose="02020603050405020304" pitchFamily="18" charset="0"/>
            </a:rPr>
            <a:t> </a:t>
          </a:r>
          <a:r>
            <a:rPr lang="en-US" sz="2300" kern="1200" dirty="0" err="1">
              <a:latin typeface="Times New Roman" panose="02020603050405020304" pitchFamily="18" charset="0"/>
              <a:cs typeface="Times New Roman" panose="02020603050405020304" pitchFamily="18" charset="0"/>
            </a:rPr>
            <a:t>ishtirokiga</a:t>
          </a:r>
          <a:r>
            <a:rPr lang="en-US" sz="2300" kern="1200" dirty="0">
              <a:latin typeface="Times New Roman" panose="02020603050405020304" pitchFamily="18" charset="0"/>
              <a:cs typeface="Times New Roman" panose="02020603050405020304" pitchFamily="18" charset="0"/>
            </a:rPr>
            <a:t> </a:t>
          </a:r>
          <a:r>
            <a:rPr lang="en-US" sz="2300" kern="1200" dirty="0" err="1">
              <a:latin typeface="Times New Roman" panose="02020603050405020304" pitchFamily="18" charset="0"/>
              <a:cs typeface="Times New Roman" panose="02020603050405020304" pitchFamily="18" charset="0"/>
            </a:rPr>
            <a:t>asoslangan</a:t>
          </a:r>
          <a:r>
            <a:rPr lang="en-US" sz="2300" kern="1200" dirty="0">
              <a:latin typeface="Times New Roman" panose="02020603050405020304" pitchFamily="18" charset="0"/>
              <a:cs typeface="Times New Roman" panose="02020603050405020304" pitchFamily="18" charset="0"/>
            </a:rPr>
            <a:t> </a:t>
          </a:r>
          <a:r>
            <a:rPr lang="en-US" sz="2300" kern="1200" dirty="0" err="1">
              <a:latin typeface="Times New Roman" panose="02020603050405020304" pitchFamily="18" charset="0"/>
              <a:cs typeface="Times New Roman" panose="02020603050405020304" pitchFamily="18" charset="0"/>
            </a:rPr>
            <a:t>tizimlarga</a:t>
          </a:r>
          <a:r>
            <a:rPr lang="en-US" sz="2300" kern="1200" dirty="0">
              <a:latin typeface="Times New Roman" panose="02020603050405020304" pitchFamily="18" charset="0"/>
              <a:cs typeface="Times New Roman" panose="02020603050405020304" pitchFamily="18" charset="0"/>
            </a:rPr>
            <a:t> </a:t>
          </a:r>
          <a:r>
            <a:rPr lang="en-US" sz="2300" kern="1200" dirty="0" err="1">
              <a:latin typeface="Times New Roman" panose="02020603050405020304" pitchFamily="18" charset="0"/>
              <a:cs typeface="Times New Roman" panose="02020603050405020304" pitchFamily="18" charset="0"/>
            </a:rPr>
            <a:t>o‘tmoqda</a:t>
          </a:r>
          <a:r>
            <a:rPr lang="en-US" sz="2300" kern="1200" dirty="0">
              <a:latin typeface="Times New Roman" panose="02020603050405020304" pitchFamily="18" charset="0"/>
              <a:cs typeface="Times New Roman" panose="02020603050405020304" pitchFamily="18" charset="0"/>
            </a:rPr>
            <a:t>.</a:t>
          </a:r>
          <a:endParaRPr lang="ru-RU" sz="2300" kern="1200" dirty="0">
            <a:latin typeface="Times New Roman" panose="02020603050405020304" pitchFamily="18" charset="0"/>
            <a:cs typeface="Times New Roman" panose="02020603050405020304" pitchFamily="18" charset="0"/>
          </a:endParaRPr>
        </a:p>
      </dsp:txBody>
      <dsp:txXfrm>
        <a:off x="43350" y="60378"/>
        <a:ext cx="8482252" cy="801330"/>
      </dsp:txXfrm>
    </dsp:sp>
    <dsp:sp modelId="{71C2FCDD-45A6-4902-A55F-1E9EA6C4BA5C}">
      <dsp:nvSpPr>
        <dsp:cNvPr id="0" name=""/>
        <dsp:cNvSpPr/>
      </dsp:nvSpPr>
      <dsp:spPr>
        <a:xfrm>
          <a:off x="0" y="971298"/>
          <a:ext cx="8568952" cy="888030"/>
        </a:xfrm>
        <a:prstGeom prst="roundRect">
          <a:avLst/>
        </a:prstGeom>
        <a:solidFill>
          <a:schemeClr val="accent4">
            <a:hueOff val="-1488257"/>
            <a:satOff val="8966"/>
            <a:lumOff val="71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dirty="0" err="1">
              <a:latin typeface="Times New Roman" panose="02020603050405020304" pitchFamily="18" charset="0"/>
              <a:cs typeface="Times New Roman" panose="02020603050405020304" pitchFamily="18" charset="0"/>
            </a:rPr>
            <a:t>Talabalar</a:t>
          </a:r>
          <a:r>
            <a:rPr lang="en-US" sz="2300" kern="1200" dirty="0">
              <a:latin typeface="Times New Roman" panose="02020603050405020304" pitchFamily="18" charset="0"/>
              <a:cs typeface="Times New Roman" panose="02020603050405020304" pitchFamily="18" charset="0"/>
            </a:rPr>
            <a:t> </a:t>
          </a:r>
          <a:r>
            <a:rPr lang="en-US" sz="2300" kern="1200" dirty="0" err="1">
              <a:latin typeface="Times New Roman" panose="02020603050405020304" pitchFamily="18" charset="0"/>
              <a:cs typeface="Times New Roman" panose="02020603050405020304" pitchFamily="18" charset="0"/>
            </a:rPr>
            <a:t>faolligi</a:t>
          </a:r>
          <a:r>
            <a:rPr lang="en-US" sz="2300" kern="1200" dirty="0">
              <a:latin typeface="Times New Roman" panose="02020603050405020304" pitchFamily="18" charset="0"/>
              <a:cs typeface="Times New Roman" panose="02020603050405020304" pitchFamily="18" charset="0"/>
            </a:rPr>
            <a:t> </a:t>
          </a:r>
          <a:r>
            <a:rPr lang="en-US" sz="2300" kern="1200" dirty="0" err="1">
              <a:latin typeface="Times New Roman" panose="02020603050405020304" pitchFamily="18" charset="0"/>
              <a:cs typeface="Times New Roman" panose="02020603050405020304" pitchFamily="18" charset="0"/>
            </a:rPr>
            <a:t>va</a:t>
          </a:r>
          <a:r>
            <a:rPr lang="en-US" sz="2300" kern="1200" dirty="0">
              <a:latin typeface="Times New Roman" panose="02020603050405020304" pitchFamily="18" charset="0"/>
              <a:cs typeface="Times New Roman" panose="02020603050405020304" pitchFamily="18" charset="0"/>
            </a:rPr>
            <a:t> </a:t>
          </a:r>
          <a:r>
            <a:rPr lang="en-US" sz="2300" kern="1200" dirty="0" err="1">
              <a:latin typeface="Times New Roman" panose="02020603050405020304" pitchFamily="18" charset="0"/>
              <a:cs typeface="Times New Roman" panose="02020603050405020304" pitchFamily="18" charset="0"/>
            </a:rPr>
            <a:t>fikr-mulohazasi</a:t>
          </a:r>
          <a:r>
            <a:rPr lang="en-US" sz="2300" kern="1200" dirty="0">
              <a:latin typeface="Times New Roman" panose="02020603050405020304" pitchFamily="18" charset="0"/>
              <a:cs typeface="Times New Roman" panose="02020603050405020304" pitchFamily="18" charset="0"/>
            </a:rPr>
            <a:t> </a:t>
          </a:r>
          <a:r>
            <a:rPr lang="en-US" sz="2300" kern="1200" dirty="0" err="1">
              <a:latin typeface="Times New Roman" panose="02020603050405020304" pitchFamily="18" charset="0"/>
              <a:cs typeface="Times New Roman" panose="02020603050405020304" pitchFamily="18" charset="0"/>
            </a:rPr>
            <a:t>asosida</a:t>
          </a:r>
          <a:r>
            <a:rPr lang="en-US" sz="2300" kern="1200" dirty="0">
              <a:latin typeface="Times New Roman" panose="02020603050405020304" pitchFamily="18" charset="0"/>
              <a:cs typeface="Times New Roman" panose="02020603050405020304" pitchFamily="18" charset="0"/>
            </a:rPr>
            <a:t> </a:t>
          </a:r>
          <a:r>
            <a:rPr lang="en-US" sz="2300" kern="1200" dirty="0" err="1">
              <a:latin typeface="Times New Roman" panose="02020603050405020304" pitchFamily="18" charset="0"/>
              <a:cs typeface="Times New Roman" panose="02020603050405020304" pitchFamily="18" charset="0"/>
            </a:rPr>
            <a:t>ta’lim</a:t>
          </a:r>
          <a:r>
            <a:rPr lang="en-US" sz="2300" kern="1200" dirty="0">
              <a:latin typeface="Times New Roman" panose="02020603050405020304" pitchFamily="18" charset="0"/>
              <a:cs typeface="Times New Roman" panose="02020603050405020304" pitchFamily="18" charset="0"/>
            </a:rPr>
            <a:t> </a:t>
          </a:r>
          <a:r>
            <a:rPr lang="en-US" sz="2300" kern="1200" dirty="0" err="1">
              <a:latin typeface="Times New Roman" panose="02020603050405020304" pitchFamily="18" charset="0"/>
              <a:cs typeface="Times New Roman" panose="02020603050405020304" pitchFamily="18" charset="0"/>
            </a:rPr>
            <a:t>sifatini</a:t>
          </a:r>
          <a:r>
            <a:rPr lang="en-US" sz="2300" kern="1200" dirty="0">
              <a:latin typeface="Times New Roman" panose="02020603050405020304" pitchFamily="18" charset="0"/>
              <a:cs typeface="Times New Roman" panose="02020603050405020304" pitchFamily="18" charset="0"/>
            </a:rPr>
            <a:t> </a:t>
          </a:r>
          <a:r>
            <a:rPr lang="en-US" sz="2300" kern="1200" dirty="0" err="1">
              <a:latin typeface="Times New Roman" panose="02020603050405020304" pitchFamily="18" charset="0"/>
              <a:cs typeface="Times New Roman" panose="02020603050405020304" pitchFamily="18" charset="0"/>
            </a:rPr>
            <a:t>oshirish</a:t>
          </a:r>
          <a:r>
            <a:rPr lang="en-US" sz="2300" kern="1200" dirty="0">
              <a:latin typeface="Times New Roman" panose="02020603050405020304" pitchFamily="18" charset="0"/>
              <a:cs typeface="Times New Roman" panose="02020603050405020304" pitchFamily="18" charset="0"/>
            </a:rPr>
            <a:t> </a:t>
          </a:r>
          <a:r>
            <a:rPr lang="en-US" sz="2300" kern="1200" dirty="0" err="1">
              <a:latin typeface="Times New Roman" panose="02020603050405020304" pitchFamily="18" charset="0"/>
              <a:cs typeface="Times New Roman" panose="02020603050405020304" pitchFamily="18" charset="0"/>
            </a:rPr>
            <a:t>dolzarb</a:t>
          </a:r>
          <a:r>
            <a:rPr lang="en-US" sz="2300" kern="1200" dirty="0">
              <a:latin typeface="Times New Roman" panose="02020603050405020304" pitchFamily="18" charset="0"/>
              <a:cs typeface="Times New Roman" panose="02020603050405020304" pitchFamily="18" charset="0"/>
            </a:rPr>
            <a:t> </a:t>
          </a:r>
          <a:r>
            <a:rPr lang="en-US" sz="2300" kern="1200" dirty="0" err="1">
              <a:latin typeface="Times New Roman" panose="02020603050405020304" pitchFamily="18" charset="0"/>
              <a:cs typeface="Times New Roman" panose="02020603050405020304" pitchFamily="18" charset="0"/>
            </a:rPr>
            <a:t>masalaga</a:t>
          </a:r>
          <a:r>
            <a:rPr lang="en-US" sz="2300" kern="1200" dirty="0">
              <a:latin typeface="Times New Roman" panose="02020603050405020304" pitchFamily="18" charset="0"/>
              <a:cs typeface="Times New Roman" panose="02020603050405020304" pitchFamily="18" charset="0"/>
            </a:rPr>
            <a:t> </a:t>
          </a:r>
          <a:r>
            <a:rPr lang="en-US" sz="2300" kern="1200" dirty="0" err="1">
              <a:latin typeface="Times New Roman" panose="02020603050405020304" pitchFamily="18" charset="0"/>
              <a:cs typeface="Times New Roman" panose="02020603050405020304" pitchFamily="18" charset="0"/>
            </a:rPr>
            <a:t>aylanmoqda</a:t>
          </a:r>
          <a:r>
            <a:rPr lang="en-US" sz="2300" kern="1200" dirty="0">
              <a:latin typeface="Times New Roman" panose="02020603050405020304" pitchFamily="18" charset="0"/>
              <a:cs typeface="Times New Roman" panose="02020603050405020304" pitchFamily="18" charset="0"/>
            </a:rPr>
            <a:t>.</a:t>
          </a:r>
          <a:endParaRPr lang="ru-RU" sz="2300" kern="1200" dirty="0">
            <a:latin typeface="Times New Roman" panose="02020603050405020304" pitchFamily="18" charset="0"/>
            <a:cs typeface="Times New Roman" panose="02020603050405020304" pitchFamily="18" charset="0"/>
          </a:endParaRPr>
        </a:p>
      </dsp:txBody>
      <dsp:txXfrm>
        <a:off x="43350" y="1014648"/>
        <a:ext cx="8482252" cy="801330"/>
      </dsp:txXfrm>
    </dsp:sp>
    <dsp:sp modelId="{993FF4A1-EFD4-4C40-A761-63AF2AEF8907}">
      <dsp:nvSpPr>
        <dsp:cNvPr id="0" name=""/>
        <dsp:cNvSpPr/>
      </dsp:nvSpPr>
      <dsp:spPr>
        <a:xfrm>
          <a:off x="0" y="1925569"/>
          <a:ext cx="8568952" cy="888030"/>
        </a:xfrm>
        <a:prstGeom prst="roundRect">
          <a:avLst/>
        </a:prstGeom>
        <a:solidFill>
          <a:schemeClr val="accent4">
            <a:hueOff val="-2976513"/>
            <a:satOff val="17933"/>
            <a:lumOff val="143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dirty="0" err="1">
              <a:latin typeface="Times New Roman" panose="02020603050405020304" pitchFamily="18" charset="0"/>
              <a:cs typeface="Times New Roman" panose="02020603050405020304" pitchFamily="18" charset="0"/>
            </a:rPr>
            <a:t>Endilikda</a:t>
          </a:r>
          <a:r>
            <a:rPr lang="en-US" sz="2300" kern="1200" dirty="0">
              <a:latin typeface="Times New Roman" panose="02020603050405020304" pitchFamily="18" charset="0"/>
              <a:cs typeface="Times New Roman" panose="02020603050405020304" pitchFamily="18" charset="0"/>
            </a:rPr>
            <a:t> </a:t>
          </a:r>
          <a:r>
            <a:rPr lang="en-US" sz="2300" kern="1200" dirty="0" err="1">
              <a:latin typeface="Times New Roman" panose="02020603050405020304" pitchFamily="18" charset="0"/>
              <a:cs typeface="Times New Roman" panose="02020603050405020304" pitchFamily="18" charset="0"/>
            </a:rPr>
            <a:t>talaba</a:t>
          </a:r>
          <a:r>
            <a:rPr lang="en-US" sz="2300" kern="1200" dirty="0">
              <a:latin typeface="Times New Roman" panose="02020603050405020304" pitchFamily="18" charset="0"/>
              <a:cs typeface="Times New Roman" panose="02020603050405020304" pitchFamily="18" charset="0"/>
            </a:rPr>
            <a:t> – </a:t>
          </a:r>
          <a:r>
            <a:rPr lang="en-US" sz="2300" kern="1200" dirty="0" err="1">
              <a:latin typeface="Times New Roman" panose="02020603050405020304" pitchFamily="18" charset="0"/>
              <a:cs typeface="Times New Roman" panose="02020603050405020304" pitchFamily="18" charset="0"/>
            </a:rPr>
            <a:t>ta’lim</a:t>
          </a:r>
          <a:r>
            <a:rPr lang="en-US" sz="2300" kern="1200" dirty="0">
              <a:latin typeface="Times New Roman" panose="02020603050405020304" pitchFamily="18" charset="0"/>
              <a:cs typeface="Times New Roman" panose="02020603050405020304" pitchFamily="18" charset="0"/>
            </a:rPr>
            <a:t> </a:t>
          </a:r>
          <a:r>
            <a:rPr lang="en-US" sz="2300" kern="1200" dirty="0" err="1">
              <a:latin typeface="Times New Roman" panose="02020603050405020304" pitchFamily="18" charset="0"/>
              <a:cs typeface="Times New Roman" panose="02020603050405020304" pitchFamily="18" charset="0"/>
            </a:rPr>
            <a:t>jarayonining</a:t>
          </a:r>
          <a:r>
            <a:rPr lang="en-US" sz="2300" kern="1200" dirty="0">
              <a:latin typeface="Times New Roman" panose="02020603050405020304" pitchFamily="18" charset="0"/>
              <a:cs typeface="Times New Roman" panose="02020603050405020304" pitchFamily="18" charset="0"/>
            </a:rPr>
            <a:t> </a:t>
          </a:r>
          <a:r>
            <a:rPr lang="en-US" sz="2300" kern="1200" dirty="0" err="1">
              <a:latin typeface="Times New Roman" panose="02020603050405020304" pitchFamily="18" charset="0"/>
              <a:cs typeface="Times New Roman" panose="02020603050405020304" pitchFamily="18" charset="0"/>
            </a:rPr>
            <a:t>ob’ekti</a:t>
          </a:r>
          <a:r>
            <a:rPr lang="en-US" sz="2300" kern="1200" dirty="0">
              <a:latin typeface="Times New Roman" panose="02020603050405020304" pitchFamily="18" charset="0"/>
              <a:cs typeface="Times New Roman" panose="02020603050405020304" pitchFamily="18" charset="0"/>
            </a:rPr>
            <a:t> </a:t>
          </a:r>
          <a:r>
            <a:rPr lang="en-US" sz="2300" kern="1200" dirty="0" err="1">
              <a:latin typeface="Times New Roman" panose="02020603050405020304" pitchFamily="18" charset="0"/>
              <a:cs typeface="Times New Roman" panose="02020603050405020304" pitchFamily="18" charset="0"/>
            </a:rPr>
            <a:t>emas</a:t>
          </a:r>
          <a:r>
            <a:rPr lang="en-US" sz="2300" kern="1200" dirty="0">
              <a:latin typeface="Times New Roman" panose="02020603050405020304" pitchFamily="18" charset="0"/>
              <a:cs typeface="Times New Roman" panose="02020603050405020304" pitchFamily="18" charset="0"/>
            </a:rPr>
            <a:t>, </a:t>
          </a:r>
          <a:r>
            <a:rPr lang="en-US" sz="2300" kern="1200" dirty="0" err="1">
              <a:latin typeface="Times New Roman" panose="02020603050405020304" pitchFamily="18" charset="0"/>
              <a:cs typeface="Times New Roman" panose="02020603050405020304" pitchFamily="18" charset="0"/>
            </a:rPr>
            <a:t>balki</a:t>
          </a:r>
          <a:r>
            <a:rPr lang="en-US" sz="2300" kern="1200" dirty="0">
              <a:latin typeface="Times New Roman" panose="02020603050405020304" pitchFamily="18" charset="0"/>
              <a:cs typeface="Times New Roman" panose="02020603050405020304" pitchFamily="18" charset="0"/>
            </a:rPr>
            <a:t> </a:t>
          </a:r>
          <a:r>
            <a:rPr lang="en-US" sz="2300" kern="1200" dirty="0" err="1">
              <a:latin typeface="Times New Roman" panose="02020603050405020304" pitchFamily="18" charset="0"/>
              <a:cs typeface="Times New Roman" panose="02020603050405020304" pitchFamily="18" charset="0"/>
            </a:rPr>
            <a:t>markaziy</a:t>
          </a:r>
          <a:r>
            <a:rPr lang="en-US" sz="2300" kern="1200" dirty="0">
              <a:latin typeface="Times New Roman" panose="02020603050405020304" pitchFamily="18" charset="0"/>
              <a:cs typeface="Times New Roman" panose="02020603050405020304" pitchFamily="18" charset="0"/>
            </a:rPr>
            <a:t> </a:t>
          </a:r>
          <a:r>
            <a:rPr lang="en-US" sz="2300" kern="1200" dirty="0" err="1">
              <a:latin typeface="Times New Roman" panose="02020603050405020304" pitchFamily="18" charset="0"/>
              <a:cs typeface="Times New Roman" panose="02020603050405020304" pitchFamily="18" charset="0"/>
            </a:rPr>
            <a:t>sub’ekti</a:t>
          </a:r>
          <a:r>
            <a:rPr lang="en-US" sz="2300" kern="1200" dirty="0">
              <a:latin typeface="Times New Roman" panose="02020603050405020304" pitchFamily="18" charset="0"/>
              <a:cs typeface="Times New Roman" panose="02020603050405020304" pitchFamily="18" charset="0"/>
            </a:rPr>
            <a:t> </a:t>
          </a:r>
          <a:r>
            <a:rPr lang="en-US" sz="2300" kern="1200" dirty="0" err="1">
              <a:latin typeface="Times New Roman" panose="02020603050405020304" pitchFamily="18" charset="0"/>
              <a:cs typeface="Times New Roman" panose="02020603050405020304" pitchFamily="18" charset="0"/>
            </a:rPr>
            <a:t>sifatida</a:t>
          </a:r>
          <a:r>
            <a:rPr lang="en-US" sz="2300" kern="1200" dirty="0">
              <a:latin typeface="Times New Roman" panose="02020603050405020304" pitchFamily="18" charset="0"/>
              <a:cs typeface="Times New Roman" panose="02020603050405020304" pitchFamily="18" charset="0"/>
            </a:rPr>
            <a:t> </a:t>
          </a:r>
          <a:r>
            <a:rPr lang="en-US" sz="2300" kern="1200" dirty="0" err="1">
              <a:latin typeface="Times New Roman" panose="02020603050405020304" pitchFamily="18" charset="0"/>
              <a:cs typeface="Times New Roman" panose="02020603050405020304" pitchFamily="18" charset="0"/>
            </a:rPr>
            <a:t>qaralmoqda</a:t>
          </a:r>
          <a:r>
            <a:rPr lang="en-US" sz="2300" kern="1200" dirty="0">
              <a:latin typeface="Times New Roman" panose="02020603050405020304" pitchFamily="18" charset="0"/>
              <a:cs typeface="Times New Roman" panose="02020603050405020304" pitchFamily="18" charset="0"/>
            </a:rPr>
            <a:t>.</a:t>
          </a:r>
          <a:endParaRPr lang="ru-RU" sz="2300" kern="1200" dirty="0">
            <a:latin typeface="Times New Roman" panose="02020603050405020304" pitchFamily="18" charset="0"/>
            <a:cs typeface="Times New Roman" panose="02020603050405020304" pitchFamily="18" charset="0"/>
          </a:endParaRPr>
        </a:p>
      </dsp:txBody>
      <dsp:txXfrm>
        <a:off x="43350" y="1968919"/>
        <a:ext cx="8482252" cy="801330"/>
      </dsp:txXfrm>
    </dsp:sp>
    <dsp:sp modelId="{7569C850-AB64-4E1B-8CA2-25A010FF6241}">
      <dsp:nvSpPr>
        <dsp:cNvPr id="0" name=""/>
        <dsp:cNvSpPr/>
      </dsp:nvSpPr>
      <dsp:spPr>
        <a:xfrm>
          <a:off x="0" y="2879839"/>
          <a:ext cx="8568952" cy="888030"/>
        </a:xfrm>
        <a:prstGeom prst="roundRect">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dirty="0" err="1">
              <a:latin typeface="Times New Roman" panose="02020603050405020304" pitchFamily="18" charset="0"/>
              <a:cs typeface="Times New Roman" panose="02020603050405020304" pitchFamily="18" charset="0"/>
            </a:rPr>
            <a:t>Passiv</a:t>
          </a:r>
          <a:r>
            <a:rPr lang="en-US" sz="2300" kern="1200" dirty="0">
              <a:latin typeface="Times New Roman" panose="02020603050405020304" pitchFamily="18" charset="0"/>
              <a:cs typeface="Times New Roman" panose="02020603050405020304" pitchFamily="18" charset="0"/>
            </a:rPr>
            <a:t> </a:t>
          </a:r>
          <a:r>
            <a:rPr lang="en-US" sz="2300" kern="1200" dirty="0" err="1">
              <a:latin typeface="Times New Roman" panose="02020603050405020304" pitchFamily="18" charset="0"/>
              <a:cs typeface="Times New Roman" panose="02020603050405020304" pitchFamily="18" charset="0"/>
            </a:rPr>
            <a:t>o‘quv</a:t>
          </a:r>
          <a:r>
            <a:rPr lang="en-US" sz="2300" kern="1200" dirty="0">
              <a:latin typeface="Times New Roman" panose="02020603050405020304" pitchFamily="18" charset="0"/>
              <a:cs typeface="Times New Roman" panose="02020603050405020304" pitchFamily="18" charset="0"/>
            </a:rPr>
            <a:t> </a:t>
          </a:r>
          <a:r>
            <a:rPr lang="en-US" sz="2300" kern="1200" dirty="0" err="1">
              <a:latin typeface="Times New Roman" panose="02020603050405020304" pitchFamily="18" charset="0"/>
              <a:cs typeface="Times New Roman" panose="02020603050405020304" pitchFamily="18" charset="0"/>
            </a:rPr>
            <a:t>yondashuvi</a:t>
          </a:r>
          <a:r>
            <a:rPr lang="en-US" sz="2300" kern="1200" dirty="0">
              <a:latin typeface="Times New Roman" panose="02020603050405020304" pitchFamily="18" charset="0"/>
              <a:cs typeface="Times New Roman" panose="02020603050405020304" pitchFamily="18" charset="0"/>
            </a:rPr>
            <a:t>, </a:t>
          </a:r>
          <a:r>
            <a:rPr lang="en-US" sz="2300" kern="1200" dirty="0" err="1">
              <a:latin typeface="Times New Roman" panose="02020603050405020304" pitchFamily="18" charset="0"/>
              <a:cs typeface="Times New Roman" panose="02020603050405020304" pitchFamily="18" charset="0"/>
            </a:rPr>
            <a:t>standartlashtirilgan</a:t>
          </a:r>
          <a:r>
            <a:rPr lang="en-US" sz="2300" kern="1200" dirty="0">
              <a:latin typeface="Times New Roman" panose="02020603050405020304" pitchFamily="18" charset="0"/>
              <a:cs typeface="Times New Roman" panose="02020603050405020304" pitchFamily="18" charset="0"/>
            </a:rPr>
            <a:t> </a:t>
          </a:r>
          <a:r>
            <a:rPr lang="en-US" sz="2300" kern="1200" dirty="0" err="1">
              <a:latin typeface="Times New Roman" panose="02020603050405020304" pitchFamily="18" charset="0"/>
              <a:cs typeface="Times New Roman" panose="02020603050405020304" pitchFamily="18" charset="0"/>
            </a:rPr>
            <a:t>baholash</a:t>
          </a:r>
          <a:r>
            <a:rPr lang="en-US" sz="2300" kern="1200" dirty="0">
              <a:latin typeface="Times New Roman" panose="02020603050405020304" pitchFamily="18" charset="0"/>
              <a:cs typeface="Times New Roman" panose="02020603050405020304" pitchFamily="18" charset="0"/>
            </a:rPr>
            <a:t>, individual </a:t>
          </a:r>
          <a:r>
            <a:rPr lang="en-US" sz="2300" kern="1200" dirty="0" err="1">
              <a:latin typeface="Times New Roman" panose="02020603050405020304" pitchFamily="18" charset="0"/>
              <a:cs typeface="Times New Roman" panose="02020603050405020304" pitchFamily="18" charset="0"/>
            </a:rPr>
            <a:t>yondashuvning</a:t>
          </a:r>
          <a:r>
            <a:rPr lang="en-US" sz="2300" kern="1200" dirty="0">
              <a:latin typeface="Times New Roman" panose="02020603050405020304" pitchFamily="18" charset="0"/>
              <a:cs typeface="Times New Roman" panose="02020603050405020304" pitchFamily="18" charset="0"/>
            </a:rPr>
            <a:t> </a:t>
          </a:r>
          <a:r>
            <a:rPr lang="en-US" sz="2300" kern="1200" dirty="0" err="1">
              <a:latin typeface="Times New Roman" panose="02020603050405020304" pitchFamily="18" charset="0"/>
              <a:cs typeface="Times New Roman" panose="02020603050405020304" pitchFamily="18" charset="0"/>
            </a:rPr>
            <a:t>yetishmasligi</a:t>
          </a:r>
          <a:r>
            <a:rPr lang="en-US" sz="2300" kern="1200" dirty="0">
              <a:latin typeface="Times New Roman" panose="02020603050405020304" pitchFamily="18" charset="0"/>
              <a:cs typeface="Times New Roman" panose="02020603050405020304" pitchFamily="18" charset="0"/>
            </a:rPr>
            <a:t>.</a:t>
          </a:r>
          <a:endParaRPr lang="ru-RU" sz="2300" kern="1200" dirty="0">
            <a:latin typeface="Times New Roman" panose="02020603050405020304" pitchFamily="18" charset="0"/>
            <a:cs typeface="Times New Roman" panose="02020603050405020304" pitchFamily="18" charset="0"/>
          </a:endParaRPr>
        </a:p>
      </dsp:txBody>
      <dsp:txXfrm>
        <a:off x="43350" y="2923189"/>
        <a:ext cx="8482252" cy="80133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56BFCE-B3D4-446E-94CA-4A200CB5A395}">
      <dsp:nvSpPr>
        <dsp:cNvPr id="0" name=""/>
        <dsp:cNvSpPr/>
      </dsp:nvSpPr>
      <dsp:spPr>
        <a:xfrm>
          <a:off x="504060" y="205975"/>
          <a:ext cx="917922" cy="810449"/>
        </a:xfrm>
        <a:prstGeom prst="round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t="-23000" b="-23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8C039A8-A165-458F-ACAF-82297A2AB66B}">
      <dsp:nvSpPr>
        <dsp:cNvPr id="0" name=""/>
        <dsp:cNvSpPr/>
      </dsp:nvSpPr>
      <dsp:spPr>
        <a:xfrm>
          <a:off x="2" y="1264038"/>
          <a:ext cx="1957317" cy="7261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0" numCol="1" spcCol="1270" anchor="t" anchorCtr="0">
          <a:noAutofit/>
        </a:bodyPr>
        <a:lstStyle/>
        <a:p>
          <a:pPr marL="0" lvl="0" indent="0" algn="ctr" defTabSz="889000">
            <a:lnSpc>
              <a:spcPct val="90000"/>
            </a:lnSpc>
            <a:spcBef>
              <a:spcPct val="0"/>
            </a:spcBef>
            <a:spcAft>
              <a:spcPct val="35000"/>
            </a:spcAft>
            <a:buNone/>
          </a:pPr>
          <a:r>
            <a:rPr lang="en-US" sz="2000" b="1" kern="1200" dirty="0"/>
            <a:t>Individuallashtirilgan yondashuv – </a:t>
          </a:r>
          <a:r>
            <a:rPr lang="en-US" sz="2000" b="1" kern="1200" dirty="0" err="1"/>
            <a:t>har</a:t>
          </a:r>
          <a:r>
            <a:rPr lang="en-US" sz="2000" b="1" kern="1200" dirty="0"/>
            <a:t> </a:t>
          </a:r>
          <a:r>
            <a:rPr lang="en-US" sz="2000" b="1" kern="1200" dirty="0" err="1"/>
            <a:t>bir</a:t>
          </a:r>
          <a:r>
            <a:rPr lang="en-US" sz="2000" b="1" kern="1200" dirty="0"/>
            <a:t> </a:t>
          </a:r>
          <a:r>
            <a:rPr lang="en-US" sz="2000" b="1" kern="1200" dirty="0" err="1"/>
            <a:t>talabaning</a:t>
          </a:r>
          <a:r>
            <a:rPr lang="en-US" sz="2000" b="1" kern="1200" dirty="0"/>
            <a:t> </a:t>
          </a:r>
          <a:r>
            <a:rPr lang="en-US" sz="2000" b="1" kern="1200" dirty="0" err="1"/>
            <a:t>ehtiyoj</a:t>
          </a:r>
          <a:r>
            <a:rPr lang="en-US" sz="2000" b="1" kern="1200" dirty="0"/>
            <a:t> </a:t>
          </a:r>
          <a:r>
            <a:rPr lang="en-US" sz="2000" b="1" kern="1200" dirty="0" err="1"/>
            <a:t>va</a:t>
          </a:r>
          <a:r>
            <a:rPr lang="en-US" sz="2000" b="1" kern="1200" dirty="0"/>
            <a:t> </a:t>
          </a:r>
          <a:r>
            <a:rPr lang="en-US" sz="2000" b="1" kern="1200" dirty="0" err="1"/>
            <a:t>qiziqishlariga</a:t>
          </a:r>
          <a:r>
            <a:rPr lang="en-US" sz="2000" b="1" kern="1200" dirty="0"/>
            <a:t> </a:t>
          </a:r>
          <a:r>
            <a:rPr lang="en-US" sz="2000" b="1" kern="1200" dirty="0" err="1"/>
            <a:t>moslashtirilgan</a:t>
          </a:r>
          <a:r>
            <a:rPr lang="en-US" sz="2000" b="1" kern="1200" dirty="0"/>
            <a:t> </a:t>
          </a:r>
          <a:r>
            <a:rPr lang="en-US" sz="2000" b="1" kern="1200" dirty="0" err="1"/>
            <a:t>o‘quv</a:t>
          </a:r>
          <a:r>
            <a:rPr lang="en-US" sz="2000" b="1" kern="1200" dirty="0"/>
            <a:t> </a:t>
          </a:r>
          <a:r>
            <a:rPr lang="en-US" sz="2000" b="1" kern="1200" dirty="0" err="1"/>
            <a:t>rejasi</a:t>
          </a:r>
          <a:r>
            <a:rPr lang="en-US" sz="2000" b="1" kern="1200" dirty="0"/>
            <a:t>.</a:t>
          </a:r>
          <a:endParaRPr lang="ru-RU" sz="2000" kern="1200" dirty="0"/>
        </a:p>
      </dsp:txBody>
      <dsp:txXfrm>
        <a:off x="2" y="1264038"/>
        <a:ext cx="1957317" cy="726164"/>
      </dsp:txXfrm>
    </dsp:sp>
    <dsp:sp modelId="{D934CCD4-0DC3-484B-9DBB-7313E7A3F259}">
      <dsp:nvSpPr>
        <dsp:cNvPr id="0" name=""/>
        <dsp:cNvSpPr/>
      </dsp:nvSpPr>
      <dsp:spPr>
        <a:xfrm>
          <a:off x="2520287" y="105299"/>
          <a:ext cx="1079264" cy="828156"/>
        </a:xfrm>
        <a:prstGeom prst="roundRect">
          <a:avLst/>
        </a:prstGeom>
        <a:blipFill>
          <a:blip xmlns:r="http://schemas.openxmlformats.org/officeDocument/2006/relationships" r:embed="rId2" cstate="print">
            <a:extLst>
              <a:ext uri="{28A0092B-C50C-407E-A947-70E740481C1C}">
                <a14:useLocalDpi xmlns:a14="http://schemas.microsoft.com/office/drawing/2010/main" val="0"/>
              </a:ext>
            </a:extLst>
          </a:blip>
          <a:srcRect/>
          <a:stretch>
            <a:fillRect l="-2000" r="-2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0BFAFE7-16CD-4EDD-96B4-C23042AE7DDD}">
      <dsp:nvSpPr>
        <dsp:cNvPr id="0" name=""/>
        <dsp:cNvSpPr/>
      </dsp:nvSpPr>
      <dsp:spPr>
        <a:xfrm>
          <a:off x="2160238" y="1429223"/>
          <a:ext cx="1957317" cy="7261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0" numCol="1" spcCol="1270" anchor="t" anchorCtr="0">
          <a:noAutofit/>
        </a:bodyPr>
        <a:lstStyle/>
        <a:p>
          <a:pPr marL="0" lvl="0" indent="0" algn="ctr" defTabSz="889000">
            <a:lnSpc>
              <a:spcPct val="90000"/>
            </a:lnSpc>
            <a:spcBef>
              <a:spcPct val="0"/>
            </a:spcBef>
            <a:spcAft>
              <a:spcPct val="35000"/>
            </a:spcAft>
            <a:buNone/>
          </a:pPr>
          <a:r>
            <a:rPr lang="en-US" sz="2000" kern="1200" dirty="0" err="1"/>
            <a:t>Aktiv</a:t>
          </a:r>
          <a:r>
            <a:rPr lang="en-US" sz="2000" kern="1200" dirty="0"/>
            <a:t> </a:t>
          </a:r>
          <a:r>
            <a:rPr lang="en-US" sz="2000" kern="1200" dirty="0" err="1"/>
            <a:t>ishtirok</a:t>
          </a:r>
          <a:r>
            <a:rPr lang="en-US" sz="2000" kern="1200" dirty="0"/>
            <a:t> – </a:t>
          </a:r>
          <a:r>
            <a:rPr lang="en-US" sz="2000" kern="1200" dirty="0" err="1"/>
            <a:t>talabalar</a:t>
          </a:r>
          <a:r>
            <a:rPr lang="en-US" sz="2000" kern="1200" dirty="0"/>
            <a:t> </a:t>
          </a:r>
          <a:r>
            <a:rPr lang="en-US" sz="2000" kern="1200" dirty="0" err="1"/>
            <a:t>fikri</a:t>
          </a:r>
          <a:r>
            <a:rPr lang="en-US" sz="2000" kern="1200" dirty="0"/>
            <a:t>, </a:t>
          </a:r>
          <a:r>
            <a:rPr lang="en-US" sz="2000" kern="1200" dirty="0" err="1"/>
            <a:t>tanlovi</a:t>
          </a:r>
          <a:r>
            <a:rPr lang="en-US" sz="2000" kern="1200" dirty="0"/>
            <a:t> </a:t>
          </a:r>
          <a:r>
            <a:rPr lang="en-US" sz="2000" kern="1200" dirty="0" err="1"/>
            <a:t>va</a:t>
          </a:r>
          <a:r>
            <a:rPr lang="en-US" sz="2000" kern="1200" dirty="0"/>
            <a:t> </a:t>
          </a:r>
          <a:r>
            <a:rPr lang="en-US" sz="2000" kern="1200" dirty="0" err="1"/>
            <a:t>faolligi</a:t>
          </a:r>
          <a:r>
            <a:rPr lang="en-US" sz="2000" kern="1200" dirty="0"/>
            <a:t> </a:t>
          </a:r>
          <a:r>
            <a:rPr lang="en-US" sz="2000" kern="1200" dirty="0" err="1"/>
            <a:t>asosida</a:t>
          </a:r>
          <a:r>
            <a:rPr lang="en-US" sz="2000" kern="1200" dirty="0"/>
            <a:t> </a:t>
          </a:r>
          <a:r>
            <a:rPr lang="en-US" sz="2000" kern="1200" dirty="0" err="1"/>
            <a:t>o‘quv</a:t>
          </a:r>
          <a:r>
            <a:rPr lang="en-US" sz="2000" kern="1200" dirty="0"/>
            <a:t> </a:t>
          </a:r>
          <a:r>
            <a:rPr lang="en-US" sz="2000" kern="1200" dirty="0" err="1"/>
            <a:t>jarayonini</a:t>
          </a:r>
          <a:r>
            <a:rPr lang="en-US" sz="2000" kern="1200" dirty="0"/>
            <a:t> </a:t>
          </a:r>
          <a:r>
            <a:rPr lang="en-US" sz="2000" kern="1200" dirty="0" err="1"/>
            <a:t>boshqarish</a:t>
          </a:r>
          <a:r>
            <a:rPr lang="en-US" sz="2000" kern="1200" dirty="0"/>
            <a:t>.</a:t>
          </a:r>
          <a:endParaRPr lang="ru-RU" sz="2000" kern="1200" dirty="0"/>
        </a:p>
      </dsp:txBody>
      <dsp:txXfrm>
        <a:off x="2160238" y="1429223"/>
        <a:ext cx="1957317" cy="726164"/>
      </dsp:txXfrm>
    </dsp:sp>
    <dsp:sp modelId="{63E769E1-C854-4E0D-B4D6-10A0970A151D}">
      <dsp:nvSpPr>
        <dsp:cNvPr id="0" name=""/>
        <dsp:cNvSpPr/>
      </dsp:nvSpPr>
      <dsp:spPr>
        <a:xfrm>
          <a:off x="4752532" y="225924"/>
          <a:ext cx="1021641" cy="778771"/>
        </a:xfrm>
        <a:prstGeom prst="roundRect">
          <a:avLst/>
        </a:prstGeom>
        <a:blipFill>
          <a:blip xmlns:r="http://schemas.openxmlformats.org/officeDocument/2006/relationships" r:embed="rId3" cstate="print">
            <a:extLst>
              <a:ext uri="{28A0092B-C50C-407E-A947-70E740481C1C}">
                <a14:useLocalDpi xmlns:a14="http://schemas.microsoft.com/office/drawing/2010/main" val="0"/>
              </a:ext>
            </a:extLst>
          </a:blip>
          <a:srcRect/>
          <a:stretch>
            <a:fillRect t="-23000" b="-23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2044862-FF44-4678-A489-16D637D79CDB}">
      <dsp:nvSpPr>
        <dsp:cNvPr id="0" name=""/>
        <dsp:cNvSpPr/>
      </dsp:nvSpPr>
      <dsp:spPr>
        <a:xfrm>
          <a:off x="4392484" y="1406275"/>
          <a:ext cx="1957317" cy="7261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0" numCol="1" spcCol="1270" anchor="t" anchorCtr="0">
          <a:noAutofit/>
        </a:bodyPr>
        <a:lstStyle/>
        <a:p>
          <a:pPr marL="0" lvl="0" indent="0" algn="ctr" defTabSz="889000">
            <a:lnSpc>
              <a:spcPct val="90000"/>
            </a:lnSpc>
            <a:spcBef>
              <a:spcPct val="0"/>
            </a:spcBef>
            <a:spcAft>
              <a:spcPct val="35000"/>
            </a:spcAft>
            <a:buNone/>
          </a:pPr>
          <a:r>
            <a:rPr lang="en-US" sz="2000" kern="1200" dirty="0"/>
            <a:t>Fikr-</a:t>
          </a:r>
          <a:r>
            <a:rPr lang="en-US" sz="2000" kern="1200" dirty="0" err="1"/>
            <a:t>mulohaza</a:t>
          </a:r>
          <a:r>
            <a:rPr lang="en-US" sz="2000" kern="1200" dirty="0"/>
            <a:t> </a:t>
          </a:r>
          <a:r>
            <a:rPr lang="en-US" sz="2000" kern="1200" dirty="0" err="1"/>
            <a:t>asosida</a:t>
          </a:r>
          <a:r>
            <a:rPr lang="en-US" sz="2000" kern="1200" dirty="0"/>
            <a:t> </a:t>
          </a:r>
          <a:r>
            <a:rPr lang="en-US" sz="2000" kern="1200" dirty="0" err="1"/>
            <a:t>rivojlanish</a:t>
          </a:r>
          <a:r>
            <a:rPr lang="en-US" sz="2000" kern="1200" dirty="0"/>
            <a:t> – </a:t>
          </a:r>
          <a:r>
            <a:rPr lang="en-US" sz="2000" kern="1200" dirty="0" err="1"/>
            <a:t>talabalar</a:t>
          </a:r>
          <a:r>
            <a:rPr lang="en-US" sz="2000" kern="1200" dirty="0"/>
            <a:t> </a:t>
          </a:r>
          <a:r>
            <a:rPr lang="en-US" sz="2000" kern="1200" dirty="0" err="1"/>
            <a:t>tomonidan</a:t>
          </a:r>
          <a:r>
            <a:rPr lang="en-US" sz="2000" kern="1200" dirty="0"/>
            <a:t> </a:t>
          </a:r>
          <a:r>
            <a:rPr lang="en-US" sz="2000" kern="1200" dirty="0" err="1"/>
            <a:t>berilgan</a:t>
          </a:r>
          <a:r>
            <a:rPr lang="en-US" sz="2000" kern="1200" dirty="0"/>
            <a:t> </a:t>
          </a:r>
          <a:r>
            <a:rPr lang="en-US" sz="2000" kern="1200" dirty="0" err="1"/>
            <a:t>mulohazalar</a:t>
          </a:r>
          <a:r>
            <a:rPr lang="en-US" sz="2000" kern="1200" dirty="0"/>
            <a:t> </a:t>
          </a:r>
          <a:r>
            <a:rPr lang="en-US" sz="2000" kern="1200" dirty="0" err="1"/>
            <a:t>asosida</a:t>
          </a:r>
          <a:r>
            <a:rPr lang="en-US" sz="2000" kern="1200" dirty="0"/>
            <a:t> </a:t>
          </a:r>
          <a:r>
            <a:rPr lang="en-US" sz="2000" kern="1200" dirty="0" err="1"/>
            <a:t>doimiy</a:t>
          </a:r>
          <a:r>
            <a:rPr lang="en-US" sz="2000" kern="1200" dirty="0"/>
            <a:t> </a:t>
          </a:r>
          <a:r>
            <a:rPr lang="en-US" sz="2000" kern="1200" dirty="0" err="1"/>
            <a:t>takomillashtirish</a:t>
          </a:r>
          <a:endParaRPr lang="ru-RU" sz="2000" kern="1200" dirty="0"/>
        </a:p>
      </dsp:txBody>
      <dsp:txXfrm>
        <a:off x="4392484" y="1406275"/>
        <a:ext cx="1957317" cy="726164"/>
      </dsp:txXfrm>
    </dsp:sp>
    <dsp:sp modelId="{8EC24C77-AE73-472B-8D9B-76010289F527}">
      <dsp:nvSpPr>
        <dsp:cNvPr id="0" name=""/>
        <dsp:cNvSpPr/>
      </dsp:nvSpPr>
      <dsp:spPr>
        <a:xfrm>
          <a:off x="7115488" y="306037"/>
          <a:ext cx="827749" cy="557844"/>
        </a:xfrm>
        <a:prstGeom prst="roundRect">
          <a:avLst/>
        </a:prstGeom>
        <a:blipFill>
          <a:blip xmlns:r="http://schemas.openxmlformats.org/officeDocument/2006/relationships" r:embed="rId4" cstate="print">
            <a:extLst>
              <a:ext uri="{28A0092B-C50C-407E-A947-70E740481C1C}">
                <a14:useLocalDpi xmlns:a14="http://schemas.microsoft.com/office/drawing/2010/main" val="0"/>
              </a:ext>
            </a:extLst>
          </a:blip>
          <a:srcRect/>
          <a:stretch>
            <a:fillRect t="-23000" b="-23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ACDE0F8-7E45-44F4-A9C3-66E7A7218117}">
      <dsp:nvSpPr>
        <dsp:cNvPr id="0" name=""/>
        <dsp:cNvSpPr/>
      </dsp:nvSpPr>
      <dsp:spPr>
        <a:xfrm>
          <a:off x="6467616" y="1429222"/>
          <a:ext cx="1957317" cy="7261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0" numCol="1" spcCol="1270" anchor="t" anchorCtr="0">
          <a:noAutofit/>
        </a:bodyPr>
        <a:lstStyle/>
        <a:p>
          <a:pPr marL="0" lvl="0" indent="0" algn="ctr" defTabSz="889000">
            <a:lnSpc>
              <a:spcPct val="90000"/>
            </a:lnSpc>
            <a:spcBef>
              <a:spcPct val="0"/>
            </a:spcBef>
            <a:spcAft>
              <a:spcPct val="35000"/>
            </a:spcAft>
            <a:buNone/>
          </a:pPr>
          <a:r>
            <a:rPr lang="en-US" sz="2000" kern="1200" dirty="0" err="1"/>
            <a:t>Natijaga</a:t>
          </a:r>
          <a:r>
            <a:rPr lang="en-US" sz="2000" kern="1200" dirty="0"/>
            <a:t> </a:t>
          </a:r>
          <a:r>
            <a:rPr lang="en-US" sz="2000" kern="1200" dirty="0" err="1"/>
            <a:t>yo‘naltirilgan</a:t>
          </a:r>
          <a:r>
            <a:rPr lang="en-US" sz="2000" kern="1200" dirty="0"/>
            <a:t> </a:t>
          </a:r>
          <a:r>
            <a:rPr lang="en-US" sz="2000" kern="1200" dirty="0" err="1"/>
            <a:t>ta’lim</a:t>
          </a:r>
          <a:r>
            <a:rPr lang="en-US" sz="2000" kern="1200" dirty="0"/>
            <a:t> – </a:t>
          </a:r>
          <a:r>
            <a:rPr lang="en-US" sz="2000" kern="1200" dirty="0" err="1"/>
            <a:t>o‘qitishdan</a:t>
          </a:r>
          <a:r>
            <a:rPr lang="en-US" sz="2000" kern="1200" dirty="0"/>
            <a:t> </a:t>
          </a:r>
          <a:r>
            <a:rPr lang="en-US" sz="2000" kern="1200" dirty="0" err="1"/>
            <a:t>ko‘ra</a:t>
          </a:r>
          <a:r>
            <a:rPr lang="en-US" sz="2000" kern="1200" dirty="0"/>
            <a:t>, </a:t>
          </a:r>
          <a:r>
            <a:rPr lang="en-US" sz="2000" kern="1200" dirty="0" err="1"/>
            <a:t>o‘rganish</a:t>
          </a:r>
          <a:r>
            <a:rPr lang="en-US" sz="2000" kern="1200" dirty="0"/>
            <a:t> </a:t>
          </a:r>
          <a:r>
            <a:rPr lang="en-US" sz="2000" kern="1200" dirty="0" err="1"/>
            <a:t>samaradorligi</a:t>
          </a:r>
          <a:r>
            <a:rPr lang="en-US" sz="2000" kern="1200" dirty="0"/>
            <a:t> </a:t>
          </a:r>
          <a:r>
            <a:rPr lang="en-US" sz="2000" kern="1200" dirty="0" err="1"/>
            <a:t>va</a:t>
          </a:r>
          <a:r>
            <a:rPr lang="en-US" sz="2000" kern="1200" dirty="0"/>
            <a:t> </a:t>
          </a:r>
          <a:r>
            <a:rPr lang="en-US" sz="2000" kern="1200" dirty="0" err="1"/>
            <a:t>ko‘nikmalar</a:t>
          </a:r>
          <a:r>
            <a:rPr lang="en-US" sz="2000" kern="1200" dirty="0"/>
            <a:t> </a:t>
          </a:r>
          <a:r>
            <a:rPr lang="en-US" sz="2000" kern="1200" dirty="0" err="1"/>
            <a:t>muhim</a:t>
          </a:r>
          <a:r>
            <a:rPr lang="en-US" sz="2000" kern="1200" dirty="0"/>
            <a:t>.</a:t>
          </a:r>
          <a:endParaRPr lang="ru-RU" sz="2000" kern="1200" dirty="0"/>
        </a:p>
      </dsp:txBody>
      <dsp:txXfrm>
        <a:off x="6467616" y="1429222"/>
        <a:ext cx="1957317" cy="72616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pList1">
  <dgm:title val=""/>
  <dgm:desc val=""/>
  <dgm:catLst>
    <dgm:cat type="list" pri="2000"/>
    <dgm:cat type="picture" pri="2500"/>
    <dgm:cat type="pictureconvert" pri="2500"/>
  </dgm:catLst>
  <dgm:sampData>
    <dgm:dataModel>
      <dgm:ptLst>
        <dgm:pt modelId="0" type="doc"/>
        <dgm:pt modelId="1">
          <dgm:prSet phldr="1"/>
        </dgm:pt>
        <dgm:pt modelId="2">
          <dgm:prSet phldr="1"/>
        </dgm:pt>
        <dgm:pt modelId="3">
          <dgm:prSet phldr="1"/>
        </dgm:pt>
        <dgm:pt modelId="4">
          <dgm:prSet phldr="1"/>
        </dgm:pt>
      </dgm:ptLst>
      <dgm:cxnLst>
        <dgm:cxn modelId="7" srcId="0" destId="1" srcOrd="0" destOrd="0"/>
        <dgm:cxn modelId="8" srcId="0" destId="2" srcOrd="1" destOrd="0"/>
        <dgm:cxn modelId="9" srcId="0" destId="3" srcOrd="2" destOrd="0"/>
        <dgm:cxn modelId="10"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off" val="ctr"/>
          <dgm:param type="vertAlign" val="mid"/>
          <dgm:param type="horzAlign" val="ctr"/>
        </dgm:alg>
      </dgm:if>
      <dgm:else name="Name3">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onstrLst>
      <dgm:constr type="w" for="ch" forName="compNode" refType="w"/>
      <dgm:constr type="w" for="ch" ptType="sibTrans" refType="w" refFor="ch" refForName="compNode" op="equ" fact="0.1"/>
      <dgm:constr type="sp" refType="w" refFor="ch" refForName="compNode" op="equ" fact="0.1"/>
      <dgm:constr type="primFontSz" for="des" ptType="node" op="equ" val="65"/>
    </dgm:constrLst>
    <dgm:ruleLst/>
    <dgm:forEach name="Name4" axis="ch" ptType="node">
      <dgm:layoutNode name="compNode">
        <dgm:alg type="composite">
          <dgm:param type="ar" val="0.943"/>
        </dgm:alg>
        <dgm:shape xmlns:r="http://schemas.openxmlformats.org/officeDocument/2006/relationships" r:blip="">
          <dgm:adjLst/>
        </dgm:shape>
        <dgm:presOf axis="self"/>
        <dgm:constrLst>
          <dgm:constr type="h" refType="w" fact="1.06"/>
          <dgm:constr type="h" for="ch" forName="pictRect" refType="h" fact="0.65"/>
          <dgm:constr type="w" for="ch" forName="pictRect" refType="w"/>
          <dgm:constr type="l" for="ch" forName="pictRect"/>
          <dgm:constr type="t" for="ch" forName="pictRect"/>
          <dgm:constr type="w" for="ch" forName="textRect" refType="w"/>
          <dgm:constr type="h" for="ch" forName="textRect" refType="h" fact="0.35"/>
          <dgm:constr type="l" for="ch" forName="textRect"/>
          <dgm:constr type="t" for="ch" forName="textRect" refType="b" refFor="ch" refForName="pictRect"/>
        </dgm:constrLst>
        <dgm:ruleLst/>
        <dgm:layoutNode name="pictRect">
          <dgm:alg type="sp"/>
          <dgm:shape xmlns:r="http://schemas.openxmlformats.org/officeDocument/2006/relationships" type="roundRect" r:blip="" blipPhldr="1">
            <dgm:adjLst/>
          </dgm:shape>
          <dgm:presOf/>
          <dgm:constrLst/>
          <dgm:ruleLst/>
        </dgm:layoutNode>
        <dgm:layoutNode name="textRect" styleLbl="revTx">
          <dgm:varLst>
            <dgm:bulletEnabled val="1"/>
          </dgm:varLst>
          <dgm:alg type="tx">
            <dgm:param type="txAnchorVert" val="t"/>
          </dgm:alg>
          <dgm:shape xmlns:r="http://schemas.openxmlformats.org/officeDocument/2006/relationships" type="rect" r:blip="">
            <dgm:adjLst/>
          </dgm:shape>
          <dgm:presOf axis="desOrSelf" ptType="node"/>
          <dgm:constrLst>
            <dgm:constr type="bMarg"/>
          </dgm:constrLst>
          <dgm:ruleLst>
            <dgm:rule type="primFontSz" val="5" fact="NaN" max="NaN"/>
          </dgm:ruleLst>
        </dgm:layoutNode>
      </dgm:layoutNode>
      <dgm:forEach name="Name5"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049FE8-1A39-4F73-8791-C2D8B64BD269}" type="datetimeFigureOut">
              <a:rPr lang="en-US" smtClean="0"/>
              <a:pPr/>
              <a:t>9/25/2025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A46BEE-5574-412B-B498-3788E435FB52}" type="slidenum">
              <a:rPr lang="en-US" smtClean="0"/>
              <a:pPr/>
              <a:t>‹#›</a:t>
            </a:fld>
            <a:endParaRPr lang="en-US"/>
          </a:p>
        </p:txBody>
      </p:sp>
    </p:spTree>
    <p:extLst>
      <p:ext uri="{BB962C8B-B14F-4D97-AF65-F5344CB8AC3E}">
        <p14:creationId xmlns:p14="http://schemas.microsoft.com/office/powerpoint/2010/main" val="3904025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A46BEE-5574-412B-B498-3788E435FB52}" type="slidenum">
              <a:rPr lang="en-US" smtClean="0"/>
              <a:pPr/>
              <a:t>1</a:t>
            </a:fld>
            <a:endParaRPr lang="en-US"/>
          </a:p>
        </p:txBody>
      </p:sp>
    </p:spTree>
    <p:extLst>
      <p:ext uri="{BB962C8B-B14F-4D97-AF65-F5344CB8AC3E}">
        <p14:creationId xmlns:p14="http://schemas.microsoft.com/office/powerpoint/2010/main" val="11419822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847AF34-87DC-4903-9E37-D1ED75941BD4}" type="datetime1">
              <a:rPr lang="en-US" smtClean="0"/>
              <a:t>9/25/2025</a:t>
            </a:fld>
            <a:endParaRPr lang="en-US"/>
          </a:p>
        </p:txBody>
      </p:sp>
      <p:sp>
        <p:nvSpPr>
          <p:cNvPr id="5" name="Footer Placeholder 4"/>
          <p:cNvSpPr>
            <a:spLocks noGrp="1"/>
          </p:cNvSpPr>
          <p:nvPr>
            <p:ph type="ftr" sz="quarter" idx="11"/>
          </p:nvPr>
        </p:nvSpPr>
        <p:spPr/>
        <p:txBody>
          <a:bodyPr/>
          <a:lstStyle/>
          <a:p>
            <a:r>
              <a:rPr lang="en-US"/>
              <a:t>Quality Assurance for Reform and Transformation of HEIs in Uzbekistan - QUARTZ</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3256D7-9F39-43F1-8EF3-235555122B2F}" type="datetime1">
              <a:rPr lang="en-US" smtClean="0"/>
              <a:t>9/25/2025</a:t>
            </a:fld>
            <a:endParaRPr lang="en-US"/>
          </a:p>
        </p:txBody>
      </p:sp>
      <p:sp>
        <p:nvSpPr>
          <p:cNvPr id="5" name="Footer Placeholder 4"/>
          <p:cNvSpPr>
            <a:spLocks noGrp="1"/>
          </p:cNvSpPr>
          <p:nvPr>
            <p:ph type="ftr" sz="quarter" idx="11"/>
          </p:nvPr>
        </p:nvSpPr>
        <p:spPr/>
        <p:txBody>
          <a:bodyPr/>
          <a:lstStyle/>
          <a:p>
            <a:r>
              <a:rPr lang="en-US"/>
              <a:t>Quality Assurance for Reform and Transformation of HEIs in Uzbekistan - QUARTZ</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594366A-6B58-4B0D-AE72-03B6D84A7DAB}" type="datetime1">
              <a:rPr lang="en-US" smtClean="0"/>
              <a:t>9/25/2025</a:t>
            </a:fld>
            <a:endParaRPr lang="en-US"/>
          </a:p>
        </p:txBody>
      </p:sp>
      <p:sp>
        <p:nvSpPr>
          <p:cNvPr id="5" name="Footer Placeholder 4"/>
          <p:cNvSpPr>
            <a:spLocks noGrp="1"/>
          </p:cNvSpPr>
          <p:nvPr>
            <p:ph type="ftr" sz="quarter" idx="11"/>
          </p:nvPr>
        </p:nvSpPr>
        <p:spPr/>
        <p:txBody>
          <a:bodyPr/>
          <a:lstStyle/>
          <a:p>
            <a:r>
              <a:rPr lang="en-US"/>
              <a:t>Quality Assurance for Reform and Transformation of HEIs in Uzbekistan - QUARTZ</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3C436D-CBB5-4DB8-9EF3-4B9F1A7314DD}" type="datetime1">
              <a:rPr lang="en-US" smtClean="0"/>
              <a:t>9/25/2025</a:t>
            </a:fld>
            <a:endParaRPr lang="en-US"/>
          </a:p>
        </p:txBody>
      </p:sp>
      <p:sp>
        <p:nvSpPr>
          <p:cNvPr id="5" name="Footer Placeholder 4"/>
          <p:cNvSpPr>
            <a:spLocks noGrp="1"/>
          </p:cNvSpPr>
          <p:nvPr>
            <p:ph type="ftr" sz="quarter" idx="11"/>
          </p:nvPr>
        </p:nvSpPr>
        <p:spPr/>
        <p:txBody>
          <a:bodyPr/>
          <a:lstStyle/>
          <a:p>
            <a:r>
              <a:rPr lang="en-US"/>
              <a:t>Quality Assurance for Reform and Transformation of HEIs in Uzbekistan - QUARTZ</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7"/>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78442C1-82A3-4C9F-A602-757B17AA4EFE}" type="datetime1">
              <a:rPr lang="en-US" smtClean="0"/>
              <a:t>9/25/2025</a:t>
            </a:fld>
            <a:endParaRPr lang="en-US"/>
          </a:p>
        </p:txBody>
      </p:sp>
      <p:sp>
        <p:nvSpPr>
          <p:cNvPr id="5" name="Footer Placeholder 4"/>
          <p:cNvSpPr>
            <a:spLocks noGrp="1"/>
          </p:cNvSpPr>
          <p:nvPr>
            <p:ph type="ftr" sz="quarter" idx="11"/>
          </p:nvPr>
        </p:nvSpPr>
        <p:spPr/>
        <p:txBody>
          <a:bodyPr/>
          <a:lstStyle/>
          <a:p>
            <a:r>
              <a:rPr lang="en-US"/>
              <a:t>Quality Assurance for Reform and Transformation of HEIs in Uzbekistan - QUARTZ</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1E320D1-0B6D-454C-B9D6-7CFE41C61A7F}" type="datetime1">
              <a:rPr lang="en-US" smtClean="0"/>
              <a:t>9/25/2025</a:t>
            </a:fld>
            <a:endParaRPr lang="en-US"/>
          </a:p>
        </p:txBody>
      </p:sp>
      <p:sp>
        <p:nvSpPr>
          <p:cNvPr id="6" name="Footer Placeholder 5"/>
          <p:cNvSpPr>
            <a:spLocks noGrp="1"/>
          </p:cNvSpPr>
          <p:nvPr>
            <p:ph type="ftr" sz="quarter" idx="11"/>
          </p:nvPr>
        </p:nvSpPr>
        <p:spPr/>
        <p:txBody>
          <a:bodyPr/>
          <a:lstStyle/>
          <a:p>
            <a:r>
              <a:rPr lang="en-US"/>
              <a:t>Quality Assurance for Reform and Transformation of HEIs in Uzbekistan - QUARTZ</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9"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9"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067B364-48C2-4AF4-8EC9-958AE31E05B4}" type="datetime1">
              <a:rPr lang="en-US" smtClean="0"/>
              <a:t>9/25/2025</a:t>
            </a:fld>
            <a:endParaRPr lang="en-US"/>
          </a:p>
        </p:txBody>
      </p:sp>
      <p:sp>
        <p:nvSpPr>
          <p:cNvPr id="8" name="Footer Placeholder 7"/>
          <p:cNvSpPr>
            <a:spLocks noGrp="1"/>
          </p:cNvSpPr>
          <p:nvPr>
            <p:ph type="ftr" sz="quarter" idx="11"/>
          </p:nvPr>
        </p:nvSpPr>
        <p:spPr/>
        <p:txBody>
          <a:bodyPr/>
          <a:lstStyle/>
          <a:p>
            <a:r>
              <a:rPr lang="en-US"/>
              <a:t>Quality Assurance for Reform and Transformation of HEIs in Uzbekistan - QUARTZ</a:t>
            </a:r>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8A283B4-3977-49B7-A621-644319AB050D}" type="datetime1">
              <a:rPr lang="en-US" smtClean="0"/>
              <a:t>9/25/2025</a:t>
            </a:fld>
            <a:endParaRPr lang="en-US"/>
          </a:p>
        </p:txBody>
      </p:sp>
      <p:sp>
        <p:nvSpPr>
          <p:cNvPr id="4" name="Footer Placeholder 3"/>
          <p:cNvSpPr>
            <a:spLocks noGrp="1"/>
          </p:cNvSpPr>
          <p:nvPr>
            <p:ph type="ftr" sz="quarter" idx="11"/>
          </p:nvPr>
        </p:nvSpPr>
        <p:spPr/>
        <p:txBody>
          <a:bodyPr/>
          <a:lstStyle/>
          <a:p>
            <a:r>
              <a:rPr lang="en-US"/>
              <a:t>Quality Assurance for Reform and Transformation of HEIs in Uzbekistan - QUARTZ</a:t>
            </a:r>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B5D8C7-4505-4059-837C-39DEB2308B6C}" type="datetime1">
              <a:rPr lang="en-US" smtClean="0"/>
              <a:t>9/25/2025</a:t>
            </a:fld>
            <a:endParaRPr lang="en-US"/>
          </a:p>
        </p:txBody>
      </p:sp>
      <p:sp>
        <p:nvSpPr>
          <p:cNvPr id="3" name="Footer Placeholder 2"/>
          <p:cNvSpPr>
            <a:spLocks noGrp="1"/>
          </p:cNvSpPr>
          <p:nvPr>
            <p:ph type="ftr" sz="quarter" idx="11"/>
          </p:nvPr>
        </p:nvSpPr>
        <p:spPr/>
        <p:txBody>
          <a:bodyPr/>
          <a:lstStyle/>
          <a:p>
            <a:r>
              <a:rPr lang="en-US"/>
              <a:t>Quality Assurance for Reform and Transformation of HEIs in Uzbekistan - QUARTZ</a:t>
            </a:r>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4"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3" y="204790"/>
            <a:ext cx="5111751"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4" y="1076327"/>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6AD9A0D-6E07-4DB2-A652-6617DB9D3FE1}" type="datetime1">
              <a:rPr lang="en-US" smtClean="0"/>
              <a:t>9/25/2025</a:t>
            </a:fld>
            <a:endParaRPr lang="en-US"/>
          </a:p>
        </p:txBody>
      </p:sp>
      <p:sp>
        <p:nvSpPr>
          <p:cNvPr id="6" name="Footer Placeholder 5"/>
          <p:cNvSpPr>
            <a:spLocks noGrp="1"/>
          </p:cNvSpPr>
          <p:nvPr>
            <p:ph type="ftr" sz="quarter" idx="11"/>
          </p:nvPr>
        </p:nvSpPr>
        <p:spPr/>
        <p:txBody>
          <a:bodyPr/>
          <a:lstStyle/>
          <a:p>
            <a:r>
              <a:rPr lang="en-US"/>
              <a:t>Quality Assurance for Reform and Transformation of HEIs in Uzbekistan - QUARTZ</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F3AD350-A47B-4E24-92A8-93D7C0B5830E}" type="datetime1">
              <a:rPr lang="en-US" smtClean="0"/>
              <a:t>9/25/2025</a:t>
            </a:fld>
            <a:endParaRPr lang="en-US"/>
          </a:p>
        </p:txBody>
      </p:sp>
      <p:sp>
        <p:nvSpPr>
          <p:cNvPr id="6" name="Footer Placeholder 5"/>
          <p:cNvSpPr>
            <a:spLocks noGrp="1"/>
          </p:cNvSpPr>
          <p:nvPr>
            <p:ph type="ftr" sz="quarter" idx="11"/>
          </p:nvPr>
        </p:nvSpPr>
        <p:spPr/>
        <p:txBody>
          <a:bodyPr/>
          <a:lstStyle/>
          <a:p>
            <a:r>
              <a:rPr lang="en-US"/>
              <a:t>Quality Assurance for Reform and Transformation of HEIs in Uzbekistan - QUARTZ</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7000"/>
            <a:lum/>
          </a:blip>
          <a:srcRect/>
          <a:stretch>
            <a:fillRect l="15000" t="26000" r="17000" b="2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8F7CFF4A-7C40-4430-B3F6-9050D3235968}" type="datetime1">
              <a:rPr lang="en-US" smtClean="0"/>
              <a:t>9/25/2025</a:t>
            </a:fld>
            <a:endParaRPr lang="en-US"/>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Quality Assurance for Reform and Transformation of HEIs in Uzbekistan - QUARTZ</a:t>
            </a: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notesSlide" Target="../notesSlides/notesSlide1.xml"/><Relationship Id="rId7" Type="http://schemas.openxmlformats.org/officeDocument/2006/relationships/image" Target="../media/image5.png"/><Relationship Id="rId12" Type="http://schemas.openxmlformats.org/officeDocument/2006/relationships/image" Target="../media/image10.jpeg"/><Relationship Id="rId2" Type="http://schemas.openxmlformats.org/officeDocument/2006/relationships/slideLayout" Target="../slideLayouts/slideLayout1.xml"/><Relationship Id="rId1" Type="http://schemas.openxmlformats.org/officeDocument/2006/relationships/themeOverride" Target="../theme/themeOverride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jpeg"/><Relationship Id="rId10" Type="http://schemas.openxmlformats.org/officeDocument/2006/relationships/image" Target="../media/image8.png"/><Relationship Id="rId4" Type="http://schemas.openxmlformats.org/officeDocument/2006/relationships/image" Target="../media/image2.jpe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11.jpeg"/><Relationship Id="rId7" Type="http://schemas.openxmlformats.org/officeDocument/2006/relationships/diagramQuickStyle" Target="../diagrams/quickStyle1.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12.jpeg"/><Relationship Id="rId9" Type="http://schemas.microsoft.com/office/2007/relationships/diagramDrawing" Target="../diagrams/drawing1.xml"/></Relationships>
</file>

<file path=ppt/slides/_rels/slide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jpeg"/></Relationships>
</file>

<file path=ppt/slides/_rels/slide4.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image" Target="../media/image11.jpeg"/><Relationship Id="rId7" Type="http://schemas.openxmlformats.org/officeDocument/2006/relationships/diagramQuickStyle" Target="../diagrams/quickStyle2.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Layout" Target="../diagrams/layout2.xml"/><Relationship Id="rId5" Type="http://schemas.openxmlformats.org/officeDocument/2006/relationships/diagramData" Target="../diagrams/data2.xml"/><Relationship Id="rId4" Type="http://schemas.openxmlformats.org/officeDocument/2006/relationships/image" Target="../media/image12.jpeg"/><Relationship Id="rId9" Type="http://schemas.microsoft.com/office/2007/relationships/diagramDrawing" Target="../diagrams/drawing2.xml"/></Relationships>
</file>

<file path=ppt/slides/_rels/slide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18.jpeg"/><Relationship Id="rId4" Type="http://schemas.openxmlformats.org/officeDocument/2006/relationships/image" Target="../media/image12.jpeg"/></Relationships>
</file>

<file path=ppt/slides/_rels/slide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19.jpeg"/><Relationship Id="rId4" Type="http://schemas.openxmlformats.org/officeDocument/2006/relationships/image" Target="../media/image12.jpeg"/></Relationships>
</file>

<file path=ppt/slides/_rels/slide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9.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21.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100000">
              <a:srgbClr val="FF0000"/>
            </a:gs>
            <a:gs pos="38000">
              <a:schemeClr val="bg1"/>
            </a:gs>
            <a:gs pos="92000">
              <a:schemeClr val="bg1"/>
            </a:gs>
            <a:gs pos="67000">
              <a:schemeClr val="bg1"/>
            </a:gs>
          </a:gsLst>
          <a:lin ang="5400000" scaled="1"/>
        </a:gradFill>
        <a:effectLst/>
      </p:bgPr>
    </p:bg>
    <p:spTree>
      <p:nvGrpSpPr>
        <p:cNvPr id="1" name=""/>
        <p:cNvGrpSpPr/>
        <p:nvPr/>
      </p:nvGrpSpPr>
      <p:grpSpPr>
        <a:xfrm>
          <a:off x="0" y="0"/>
          <a:ext cx="0" cy="0"/>
          <a:chOff x="0" y="0"/>
          <a:chExt cx="0" cy="0"/>
        </a:xfrm>
      </p:grpSpPr>
      <p:sp>
        <p:nvSpPr>
          <p:cNvPr id="1026" name="Text Box 2"/>
          <p:cNvSpPr txBox="1">
            <a:spLocks noChangeArrowheads="1"/>
          </p:cNvSpPr>
          <p:nvPr/>
        </p:nvSpPr>
        <p:spPr bwMode="auto">
          <a:xfrm>
            <a:off x="285604" y="4815785"/>
            <a:ext cx="8568951" cy="351981"/>
          </a:xfrm>
          <a:prstGeom prst="rect">
            <a:avLst/>
          </a:prstGeom>
          <a:noFill/>
          <a:ln w="9525">
            <a:noFill/>
            <a:prstDash val="dash"/>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en-US" sz="800" i="1" dirty="0">
                <a:solidFill>
                  <a:schemeClr val="bg1"/>
                </a:solidFill>
              </a:rPr>
              <a:t>"Funded by the European Union. Views and opinions expressed are however those of the author(s) only and do not necessarily reflect those of the European Union. Neither the European Union nor the granting authority can be."</a:t>
            </a:r>
          </a:p>
        </p:txBody>
      </p:sp>
      <p:sp>
        <p:nvSpPr>
          <p:cNvPr id="7" name="Subtitle 2"/>
          <p:cNvSpPr>
            <a:spLocks noGrp="1"/>
          </p:cNvSpPr>
          <p:nvPr>
            <p:ph type="subTitle" idx="1"/>
          </p:nvPr>
        </p:nvSpPr>
        <p:spPr>
          <a:xfrm>
            <a:off x="107504" y="1729269"/>
            <a:ext cx="8820979" cy="978050"/>
          </a:xfrm>
        </p:spPr>
        <p:txBody>
          <a:bodyPr>
            <a:noAutofit/>
          </a:bodyPr>
          <a:lstStyle/>
          <a:p>
            <a:r>
              <a:rPr lang="en-US" sz="2800" b="1" dirty="0" err="1">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Talabalarga</a:t>
            </a:r>
            <a:r>
              <a:rPr lang="en-US" sz="2800" b="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yo‘naltirilgan</a:t>
            </a:r>
            <a:r>
              <a:rPr lang="en-US" sz="2800" b="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ta’limning</a:t>
            </a:r>
            <a:r>
              <a:rPr lang="en-US" sz="2800" b="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universitet</a:t>
            </a:r>
            <a:r>
              <a:rPr lang="en-US" sz="2800" b="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uzoq</a:t>
            </a:r>
            <a:r>
              <a:rPr lang="en-US" sz="2800" b="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muddatli</a:t>
            </a:r>
            <a:r>
              <a:rPr lang="en-US" sz="2800" b="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strategiyasidagi</a:t>
            </a:r>
            <a:r>
              <a:rPr lang="en-US" sz="2800" b="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o‘rni</a:t>
            </a:r>
            <a:endParaRPr lang="bs-Latn-BA" sz="2800" b="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9" name="Title 1"/>
          <p:cNvSpPr txBox="1">
            <a:spLocks/>
          </p:cNvSpPr>
          <p:nvPr/>
        </p:nvSpPr>
        <p:spPr>
          <a:xfrm>
            <a:off x="649791" y="3613662"/>
            <a:ext cx="7772400" cy="54226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200" b="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Tashkent, 2025</a:t>
            </a:r>
            <a:endParaRPr lang="bs-Latn-BA" sz="1200" b="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10" name="Rectangle 9"/>
          <p:cNvSpPr/>
          <p:nvPr/>
        </p:nvSpPr>
        <p:spPr>
          <a:xfrm>
            <a:off x="359532" y="957957"/>
            <a:ext cx="8568951" cy="461665"/>
          </a:xfrm>
          <a:prstGeom prst="rect">
            <a:avLst/>
          </a:prstGeom>
        </p:spPr>
        <p:txBody>
          <a:bodyPr wrap="square">
            <a:spAutoFit/>
          </a:bodyPr>
          <a:lstStyle/>
          <a:p>
            <a:pPr algn="ctr"/>
            <a:r>
              <a:rPr lang="en-US" sz="1400" b="1" dirty="0">
                <a:solidFill>
                  <a:srgbClr val="0091FE"/>
                </a:solidFill>
                <a:highlight>
                  <a:srgbClr val="FFFFFF"/>
                </a:highlight>
                <a:latin typeface="Tahoma" panose="020B0604030504040204" pitchFamily="34" charset="0"/>
                <a:ea typeface="Tahoma" panose="020B0604030504040204" pitchFamily="34" charset="0"/>
                <a:cs typeface="Tahoma" panose="020B0604030504040204" pitchFamily="34" charset="0"/>
              </a:rPr>
              <a:t>Quality Assurance for Reform and Transformation of HEIs in Uzbekistan - QUARTZ</a:t>
            </a:r>
          </a:p>
          <a:p>
            <a:pPr algn="ctr"/>
            <a:r>
              <a:rPr lang="en-US" sz="1000" dirty="0">
                <a:solidFill>
                  <a:srgbClr val="0091FE"/>
                </a:solidFill>
                <a:latin typeface="Tahoma" panose="020B0604030504040204" pitchFamily="34" charset="0"/>
                <a:ea typeface="Tahoma" panose="020B0604030504040204" pitchFamily="34" charset="0"/>
                <a:cs typeface="Tahoma" panose="020B0604030504040204" pitchFamily="34" charset="0"/>
              </a:rPr>
              <a:t>Call: ERASMUS-EDU-2023-CBHE-STRAND-1 / Project Number: 101127171</a:t>
            </a:r>
          </a:p>
        </p:txBody>
      </p:sp>
      <p:pic>
        <p:nvPicPr>
          <p:cNvPr id="13" name="Picture 2" descr="C:\Users\brani\Downloads\eu_funded_en.jpg"/>
          <p:cNvPicPr>
            <a:picLocks noChangeAspect="1" noChangeArrowheads="1"/>
          </p:cNvPicPr>
          <p:nvPr/>
        </p:nvPicPr>
        <p:blipFill>
          <a:blip r:embed="rId4" cstate="print"/>
          <a:srcRect/>
          <a:stretch>
            <a:fillRect/>
          </a:stretch>
        </p:blipFill>
        <p:spPr bwMode="auto">
          <a:xfrm>
            <a:off x="313984" y="250488"/>
            <a:ext cx="2174786" cy="457200"/>
          </a:xfrm>
          <a:prstGeom prst="rect">
            <a:avLst/>
          </a:prstGeom>
          <a:noFill/>
        </p:spPr>
      </p:pic>
      <p:pic>
        <p:nvPicPr>
          <p:cNvPr id="1028" name="Picture 4" descr="Sustainable Development Goals SDGs Goal 4: Quality, 48% OFF">
            <a:extLst>
              <a:ext uri="{FF2B5EF4-FFF2-40B4-BE49-F238E27FC236}">
                <a16:creationId xmlns:a16="http://schemas.microsoft.com/office/drawing/2014/main" id="{51CBE674-10A6-41ED-94CC-E9C5D9F0BC7D}"/>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176367" y="248601"/>
            <a:ext cx="653649" cy="653649"/>
          </a:xfrm>
          <a:prstGeom prst="rect">
            <a:avLst/>
          </a:prstGeom>
          <a:noFill/>
          <a:extLst>
            <a:ext uri="{909E8E84-426E-40DD-AFC4-6F175D3DCCD1}">
              <a14:hiddenFill xmlns:a14="http://schemas.microsoft.com/office/drawing/2010/main">
                <a:solidFill>
                  <a:srgbClr val="FFFFFF"/>
                </a:solidFill>
              </a14:hiddenFill>
            </a:ext>
          </a:extLst>
        </p:spPr>
      </p:pic>
      <p:sp>
        <p:nvSpPr>
          <p:cNvPr id="6" name="Прямоугольник 5">
            <a:extLst>
              <a:ext uri="{FF2B5EF4-FFF2-40B4-BE49-F238E27FC236}">
                <a16:creationId xmlns:a16="http://schemas.microsoft.com/office/drawing/2014/main" id="{3E002A5E-CCD6-4C3E-B6B6-87D93376F3DF}"/>
              </a:ext>
            </a:extLst>
          </p:cNvPr>
          <p:cNvSpPr/>
          <p:nvPr/>
        </p:nvSpPr>
        <p:spPr>
          <a:xfrm>
            <a:off x="-1" y="4138052"/>
            <a:ext cx="9144001" cy="623512"/>
          </a:xfrm>
          <a:prstGeom prst="rect">
            <a:avLst/>
          </a:prstGeom>
          <a:solidFill>
            <a:schemeClr val="bg1">
              <a:lumMod val="8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i="0" dirty="0">
              <a:solidFill>
                <a:srgbClr val="444444"/>
              </a:solidFill>
              <a:effectLst/>
              <a:latin typeface="Montserrat" panose="00000500000000000000" pitchFamily="2" charset="-52"/>
            </a:endParaRPr>
          </a:p>
        </p:txBody>
      </p:sp>
      <p:pic>
        <p:nvPicPr>
          <p:cNvPr id="1030" name="Picture 6" descr="Home - KIUT">
            <a:extLst>
              <a:ext uri="{FF2B5EF4-FFF2-40B4-BE49-F238E27FC236}">
                <a16:creationId xmlns:a16="http://schemas.microsoft.com/office/drawing/2014/main" id="{989BB4AE-3833-4170-8A54-E1E80FC4DCD7}"/>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r="81166"/>
          <a:stretch/>
        </p:blipFill>
        <p:spPr bwMode="auto">
          <a:xfrm>
            <a:off x="827584" y="4195884"/>
            <a:ext cx="447306" cy="48992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Central Asian University">
            <a:extLst>
              <a:ext uri="{FF2B5EF4-FFF2-40B4-BE49-F238E27FC236}">
                <a16:creationId xmlns:a16="http://schemas.microsoft.com/office/drawing/2014/main" id="{708178CA-6B1F-4029-B615-1AB05EE1FD87}"/>
              </a:ext>
            </a:extLst>
          </p:cNvPr>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r="62744"/>
          <a:stretch/>
        </p:blipFill>
        <p:spPr bwMode="auto">
          <a:xfrm>
            <a:off x="7426894" y="4245111"/>
            <a:ext cx="825025" cy="318956"/>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University Of L'Aquila MSc in Civil Engineering">
            <a:extLst>
              <a:ext uri="{FF2B5EF4-FFF2-40B4-BE49-F238E27FC236}">
                <a16:creationId xmlns:a16="http://schemas.microsoft.com/office/drawing/2014/main" id="{061FABA7-619E-4846-B609-4CB052D1EF8A}"/>
              </a:ext>
            </a:extLst>
          </p:cNvPr>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l="32704" r="33894" b="11572"/>
          <a:stretch/>
        </p:blipFill>
        <p:spPr bwMode="auto">
          <a:xfrm>
            <a:off x="3400515" y="4200942"/>
            <a:ext cx="426798" cy="490012"/>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About VUM - vum.bg">
            <a:extLst>
              <a:ext uri="{FF2B5EF4-FFF2-40B4-BE49-F238E27FC236}">
                <a16:creationId xmlns:a16="http://schemas.microsoft.com/office/drawing/2014/main" id="{E8DE017F-82D3-4D27-BE74-E3DD08A6E3DB}"/>
              </a:ext>
            </a:extLst>
          </p:cNvPr>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r="68316"/>
          <a:stretch/>
        </p:blipFill>
        <p:spPr bwMode="auto">
          <a:xfrm>
            <a:off x="2141320" y="4194746"/>
            <a:ext cx="407711" cy="488641"/>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descr="Silk Road” International University of Tourism and Cultural Heritage -  ANNOUNCEMENT">
            <a:extLst>
              <a:ext uri="{FF2B5EF4-FFF2-40B4-BE49-F238E27FC236}">
                <a16:creationId xmlns:a16="http://schemas.microsoft.com/office/drawing/2014/main" id="{A336DCC7-4A22-40FD-AFBB-BD0B4914151A}"/>
              </a:ext>
            </a:extLst>
          </p:cNvPr>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r="74025"/>
          <a:stretch/>
        </p:blipFill>
        <p:spPr bwMode="auto">
          <a:xfrm>
            <a:off x="5986342" y="4195882"/>
            <a:ext cx="533406" cy="489921"/>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a:extLst>
              <a:ext uri="{FF2B5EF4-FFF2-40B4-BE49-F238E27FC236}">
                <a16:creationId xmlns:a16="http://schemas.microsoft.com/office/drawing/2014/main" id="{06FD36FE-29B0-4C20-B82C-859218B0DA98}"/>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4711014" y="4202312"/>
            <a:ext cx="486682" cy="488642"/>
          </a:xfrm>
          <a:prstGeom prst="rect">
            <a:avLst/>
          </a:prstGeom>
          <a:noFill/>
          <a:extLst>
            <a:ext uri="{909E8E84-426E-40DD-AFC4-6F175D3DCCD1}">
              <a14:hiddenFill xmlns:a14="http://schemas.microsoft.com/office/drawing/2010/main">
                <a:solidFill>
                  <a:srgbClr val="FFFFFF"/>
                </a:solidFill>
              </a14:hiddenFill>
            </a:ext>
          </a:extLst>
        </p:spPr>
      </p:pic>
      <p:sp>
        <p:nvSpPr>
          <p:cNvPr id="24" name="Title 1">
            <a:extLst>
              <a:ext uri="{FF2B5EF4-FFF2-40B4-BE49-F238E27FC236}">
                <a16:creationId xmlns:a16="http://schemas.microsoft.com/office/drawing/2014/main" id="{245B8C0E-CFC5-4365-9C70-CA45BBC4E14F}"/>
              </a:ext>
            </a:extLst>
          </p:cNvPr>
          <p:cNvSpPr txBox="1">
            <a:spLocks/>
          </p:cNvSpPr>
          <p:nvPr/>
        </p:nvSpPr>
        <p:spPr>
          <a:xfrm>
            <a:off x="659340" y="2715766"/>
            <a:ext cx="7772400" cy="73577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400" b="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Shokhjahon</a:t>
            </a:r>
            <a:r>
              <a:rPr lang="en-US" sz="14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400" b="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ELmurodov</a:t>
            </a:r>
            <a:endParaRPr lang="en-US" sz="14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endParaRPr lang="sr-Latn-BA" sz="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r>
              <a:rPr lang="en-US" sz="1400" b="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Kimyo</a:t>
            </a:r>
            <a:r>
              <a:rPr lang="en-US" sz="14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International University in Tashkent</a:t>
            </a:r>
            <a:endParaRPr lang="bs-Latn-BA" sz="14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pic>
        <p:nvPicPr>
          <p:cNvPr id="17" name="Рисунок 16">
            <a:extLst>
              <a:ext uri="{FF2B5EF4-FFF2-40B4-BE49-F238E27FC236}">
                <a16:creationId xmlns:a16="http://schemas.microsoft.com/office/drawing/2014/main" id="{BEA54577-12B2-4E6C-8F4A-FABB43F716B8}"/>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484607" y="185132"/>
            <a:ext cx="2174786" cy="629773"/>
          </a:xfrm>
          <a:prstGeom prst="rect">
            <a:avLst/>
          </a:prstGeom>
        </p:spPr>
      </p:pic>
    </p:spTree>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3C3EA4EA-604C-4E4E-B13C-F0AC8AEA47BB}"/>
              </a:ext>
            </a:extLst>
          </p:cNvPr>
          <p:cNvSpPr txBox="1">
            <a:spLocks/>
          </p:cNvSpPr>
          <p:nvPr/>
        </p:nvSpPr>
        <p:spPr>
          <a:xfrm>
            <a:off x="275556" y="527837"/>
            <a:ext cx="8229600" cy="43204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2400" b="1" dirty="0">
              <a:latin typeface="Tahoma" panose="020B0604030504040204" pitchFamily="34" charset="0"/>
              <a:ea typeface="Tahoma" panose="020B0604030504040204" pitchFamily="34" charset="0"/>
              <a:cs typeface="Tahoma" panose="020B0604030504040204" pitchFamily="34" charset="0"/>
            </a:endParaRPr>
          </a:p>
        </p:txBody>
      </p:sp>
      <p:sp>
        <p:nvSpPr>
          <p:cNvPr id="9" name="Нижний колонтитул 8">
            <a:extLst>
              <a:ext uri="{FF2B5EF4-FFF2-40B4-BE49-F238E27FC236}">
                <a16:creationId xmlns:a16="http://schemas.microsoft.com/office/drawing/2014/main" id="{C1679161-6703-4770-A23F-B0CDEF7B3825}"/>
              </a:ext>
            </a:extLst>
          </p:cNvPr>
          <p:cNvSpPr>
            <a:spLocks noGrp="1"/>
          </p:cNvSpPr>
          <p:nvPr>
            <p:ph type="ftr" sz="quarter" idx="11"/>
          </p:nvPr>
        </p:nvSpPr>
        <p:spPr>
          <a:xfrm>
            <a:off x="971600" y="4836242"/>
            <a:ext cx="7632848" cy="273844"/>
          </a:xfrm>
          <a:noFill/>
        </p:spPr>
        <p:txBody>
          <a:bodyPr/>
          <a:lstStyle/>
          <a:p>
            <a:r>
              <a:rPr lang="en-US" sz="1100" b="1" dirty="0">
                <a:solidFill>
                  <a:schemeClr val="bg1"/>
                </a:solidFill>
              </a:rPr>
              <a:t>Quality Assurance for Reform and Transformation of HEIs in Uzbekistan - QUARTZ</a:t>
            </a:r>
          </a:p>
        </p:txBody>
      </p:sp>
      <p:sp>
        <p:nvSpPr>
          <p:cNvPr id="3" name="Rectangle 1">
            <a:extLst>
              <a:ext uri="{FF2B5EF4-FFF2-40B4-BE49-F238E27FC236}">
                <a16:creationId xmlns:a16="http://schemas.microsoft.com/office/drawing/2014/main" id="{DB6A27AE-CD6C-4FCD-A50C-F633B1E759DD}"/>
              </a:ext>
            </a:extLst>
          </p:cNvPr>
          <p:cNvSpPr>
            <a:spLocks noChangeArrowheads="1"/>
          </p:cNvSpPr>
          <p:nvPr/>
        </p:nvSpPr>
        <p:spPr bwMode="auto">
          <a:xfrm>
            <a:off x="1711224" y="1695395"/>
            <a:ext cx="1378644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ru-RU"/>
          </a:p>
        </p:txBody>
      </p:sp>
      <p:pic>
        <p:nvPicPr>
          <p:cNvPr id="12" name="Picture 2" descr="C:\Users\brani\Downloads\eu_funded_en.jpg">
            <a:extLst>
              <a:ext uri="{FF2B5EF4-FFF2-40B4-BE49-F238E27FC236}">
                <a16:creationId xmlns:a16="http://schemas.microsoft.com/office/drawing/2014/main" id="{17E46914-34C8-4B21-8663-3B0BF48398B3}"/>
              </a:ext>
            </a:extLst>
          </p:cNvPr>
          <p:cNvPicPr>
            <a:picLocks noChangeAspect="1" noChangeArrowheads="1"/>
          </p:cNvPicPr>
          <p:nvPr/>
        </p:nvPicPr>
        <p:blipFill>
          <a:blip r:embed="rId2" cstate="print"/>
          <a:srcRect/>
          <a:stretch>
            <a:fillRect/>
          </a:stretch>
        </p:blipFill>
        <p:spPr bwMode="auto">
          <a:xfrm>
            <a:off x="539552" y="162534"/>
            <a:ext cx="1726406" cy="362938"/>
          </a:xfrm>
          <a:prstGeom prst="rect">
            <a:avLst/>
          </a:prstGeom>
          <a:noFill/>
        </p:spPr>
      </p:pic>
      <p:pic>
        <p:nvPicPr>
          <p:cNvPr id="13" name="Picture 4" descr="Sustainable Development Goals SDGs Goal 4: Quality, 48% OFF">
            <a:extLst>
              <a:ext uri="{FF2B5EF4-FFF2-40B4-BE49-F238E27FC236}">
                <a16:creationId xmlns:a16="http://schemas.microsoft.com/office/drawing/2014/main" id="{09984294-CEC6-44AB-AAA0-18B207FC67B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22745" y="162534"/>
            <a:ext cx="481703" cy="481703"/>
          </a:xfrm>
          <a:prstGeom prst="rect">
            <a:avLst/>
          </a:prstGeom>
          <a:noFill/>
          <a:extLst>
            <a:ext uri="{909E8E84-426E-40DD-AFC4-6F175D3DCCD1}">
              <a14:hiddenFill xmlns:a14="http://schemas.microsoft.com/office/drawing/2010/main">
                <a:solidFill>
                  <a:srgbClr val="FFFFFF"/>
                </a:solidFill>
              </a14:hiddenFill>
            </a:ext>
          </a:extLst>
        </p:spPr>
      </p:pic>
      <p:pic>
        <p:nvPicPr>
          <p:cNvPr id="14" name="Рисунок 13">
            <a:extLst>
              <a:ext uri="{FF2B5EF4-FFF2-40B4-BE49-F238E27FC236}">
                <a16:creationId xmlns:a16="http://schemas.microsoft.com/office/drawing/2014/main" id="{48251B02-D814-43E5-88AE-9404C1F3EE5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68104" y="117804"/>
            <a:ext cx="1407792" cy="407668"/>
          </a:xfrm>
          <a:prstGeom prst="rect">
            <a:avLst/>
          </a:prstGeom>
        </p:spPr>
      </p:pic>
      <p:sp>
        <p:nvSpPr>
          <p:cNvPr id="16" name="TextBox 15">
            <a:extLst>
              <a:ext uri="{FF2B5EF4-FFF2-40B4-BE49-F238E27FC236}">
                <a16:creationId xmlns:a16="http://schemas.microsoft.com/office/drawing/2014/main" id="{344646A8-33F1-439C-96C9-E4F8628F884F}"/>
              </a:ext>
            </a:extLst>
          </p:cNvPr>
          <p:cNvSpPr txBox="1"/>
          <p:nvPr/>
        </p:nvSpPr>
        <p:spPr>
          <a:xfrm>
            <a:off x="325755" y="550357"/>
            <a:ext cx="7746642" cy="461665"/>
          </a:xfrm>
          <a:prstGeom prst="rect">
            <a:avLst/>
          </a:prstGeom>
          <a:noFill/>
        </p:spPr>
        <p:txBody>
          <a:bodyPr wrap="square">
            <a:spAutoFit/>
          </a:bodyPr>
          <a:lstStyle/>
          <a:p>
            <a:pPr algn="ctr">
              <a:spcBef>
                <a:spcPct val="0"/>
              </a:spcBef>
            </a:pPr>
            <a:r>
              <a:rPr lang="es-ES" sz="2400" b="1" dirty="0"/>
              <a:t>Nega talabalarga yo‘naltirilgan ta’lim muhim?</a:t>
            </a:r>
            <a:endParaRPr lang="es-ES" sz="2400" dirty="0"/>
          </a:p>
        </p:txBody>
      </p:sp>
      <p:graphicFrame>
        <p:nvGraphicFramePr>
          <p:cNvPr id="2" name="Схема 1">
            <a:extLst>
              <a:ext uri="{FF2B5EF4-FFF2-40B4-BE49-F238E27FC236}">
                <a16:creationId xmlns:a16="http://schemas.microsoft.com/office/drawing/2014/main" id="{D0E4FED9-4F2B-509B-18CA-1BD0D1B7FA60}"/>
              </a:ext>
            </a:extLst>
          </p:cNvPr>
          <p:cNvGraphicFramePr/>
          <p:nvPr>
            <p:extLst>
              <p:ext uri="{D42A27DB-BD31-4B8C-83A1-F6EECF244321}">
                <p14:modId xmlns:p14="http://schemas.microsoft.com/office/powerpoint/2010/main" val="4197655794"/>
              </p:ext>
            </p:extLst>
          </p:nvPr>
        </p:nvGraphicFramePr>
        <p:xfrm>
          <a:off x="179512" y="1325188"/>
          <a:ext cx="8568952" cy="3784898"/>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23115720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3C3EA4EA-604C-4E4E-B13C-F0AC8AEA47BB}"/>
              </a:ext>
            </a:extLst>
          </p:cNvPr>
          <p:cNvSpPr txBox="1">
            <a:spLocks/>
          </p:cNvSpPr>
          <p:nvPr/>
        </p:nvSpPr>
        <p:spPr>
          <a:xfrm>
            <a:off x="275556" y="527837"/>
            <a:ext cx="8229600" cy="43204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ES" sz="2400" b="1" dirty="0">
                <a:latin typeface="Tahoma" panose="020B0604030504040204" pitchFamily="34" charset="0"/>
                <a:ea typeface="Tahoma" panose="020B0604030504040204" pitchFamily="34" charset="0"/>
                <a:cs typeface="Tahoma" panose="020B0604030504040204" pitchFamily="34" charset="0"/>
              </a:rPr>
              <a:t>Talabalarga yo‘naltirilgan ta’lim nima?</a:t>
            </a:r>
            <a:endParaRPr lang="en-US" sz="2400" b="1" dirty="0">
              <a:latin typeface="Tahoma" panose="020B0604030504040204" pitchFamily="34" charset="0"/>
              <a:ea typeface="Tahoma" panose="020B0604030504040204" pitchFamily="34" charset="0"/>
              <a:cs typeface="Tahoma" panose="020B0604030504040204" pitchFamily="34" charset="0"/>
            </a:endParaRPr>
          </a:p>
        </p:txBody>
      </p:sp>
      <p:sp>
        <p:nvSpPr>
          <p:cNvPr id="9" name="Нижний колонтитул 8">
            <a:extLst>
              <a:ext uri="{FF2B5EF4-FFF2-40B4-BE49-F238E27FC236}">
                <a16:creationId xmlns:a16="http://schemas.microsoft.com/office/drawing/2014/main" id="{C1679161-6703-4770-A23F-B0CDEF7B3825}"/>
              </a:ext>
            </a:extLst>
          </p:cNvPr>
          <p:cNvSpPr>
            <a:spLocks noGrp="1"/>
          </p:cNvSpPr>
          <p:nvPr>
            <p:ph type="ftr" sz="quarter" idx="11"/>
          </p:nvPr>
        </p:nvSpPr>
        <p:spPr>
          <a:xfrm>
            <a:off x="971600" y="4836242"/>
            <a:ext cx="7632848" cy="273844"/>
          </a:xfrm>
          <a:noFill/>
        </p:spPr>
        <p:txBody>
          <a:bodyPr/>
          <a:lstStyle/>
          <a:p>
            <a:r>
              <a:rPr lang="en-US" sz="1100" b="1" dirty="0">
                <a:solidFill>
                  <a:schemeClr val="bg1"/>
                </a:solidFill>
              </a:rPr>
              <a:t>Quality Assurance for Reform and Transformation of HEIs in Uzbekistan - QUARTZ</a:t>
            </a:r>
          </a:p>
        </p:txBody>
      </p:sp>
      <p:sp>
        <p:nvSpPr>
          <p:cNvPr id="3" name="Rectangle 1">
            <a:extLst>
              <a:ext uri="{FF2B5EF4-FFF2-40B4-BE49-F238E27FC236}">
                <a16:creationId xmlns:a16="http://schemas.microsoft.com/office/drawing/2014/main" id="{DB6A27AE-CD6C-4FCD-A50C-F633B1E759DD}"/>
              </a:ext>
            </a:extLst>
          </p:cNvPr>
          <p:cNvSpPr>
            <a:spLocks noChangeArrowheads="1"/>
          </p:cNvSpPr>
          <p:nvPr/>
        </p:nvSpPr>
        <p:spPr bwMode="auto">
          <a:xfrm>
            <a:off x="4427984" y="1185332"/>
            <a:ext cx="4320480"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b="1"/>
              <a:t>Talabalarga yo‘naltirilgan ta’lim</a:t>
            </a:r>
            <a:r>
              <a:rPr lang="en-US"/>
              <a:t> — bu ta’lim jarayonida talabani faqat bilim oluvchi emas, balki faol ishtirokchi, qaror qabul qiluvchi va o‘z o‘quv yo‘lini shakllantiruvchi subyekt sifatida ko‘ruvchi yondashuvdir.</a:t>
            </a:r>
            <a:endParaRPr lang="ru-RU"/>
          </a:p>
        </p:txBody>
      </p:sp>
      <p:pic>
        <p:nvPicPr>
          <p:cNvPr id="12" name="Picture 2" descr="C:\Users\brani\Downloads\eu_funded_en.jpg">
            <a:extLst>
              <a:ext uri="{FF2B5EF4-FFF2-40B4-BE49-F238E27FC236}">
                <a16:creationId xmlns:a16="http://schemas.microsoft.com/office/drawing/2014/main" id="{17E46914-34C8-4B21-8663-3B0BF48398B3}"/>
              </a:ext>
            </a:extLst>
          </p:cNvPr>
          <p:cNvPicPr>
            <a:picLocks noChangeAspect="1" noChangeArrowheads="1"/>
          </p:cNvPicPr>
          <p:nvPr/>
        </p:nvPicPr>
        <p:blipFill>
          <a:blip r:embed="rId2" cstate="print"/>
          <a:srcRect/>
          <a:stretch>
            <a:fillRect/>
          </a:stretch>
        </p:blipFill>
        <p:spPr bwMode="auto">
          <a:xfrm>
            <a:off x="539552" y="162534"/>
            <a:ext cx="1726406" cy="362938"/>
          </a:xfrm>
          <a:prstGeom prst="rect">
            <a:avLst/>
          </a:prstGeom>
          <a:noFill/>
        </p:spPr>
      </p:pic>
      <p:pic>
        <p:nvPicPr>
          <p:cNvPr id="13" name="Picture 4" descr="Sustainable Development Goals SDGs Goal 4: Quality, 48% OFF">
            <a:extLst>
              <a:ext uri="{FF2B5EF4-FFF2-40B4-BE49-F238E27FC236}">
                <a16:creationId xmlns:a16="http://schemas.microsoft.com/office/drawing/2014/main" id="{09984294-CEC6-44AB-AAA0-18B207FC67B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22745" y="162534"/>
            <a:ext cx="481703" cy="481703"/>
          </a:xfrm>
          <a:prstGeom prst="rect">
            <a:avLst/>
          </a:prstGeom>
          <a:noFill/>
          <a:extLst>
            <a:ext uri="{909E8E84-426E-40DD-AFC4-6F175D3DCCD1}">
              <a14:hiddenFill xmlns:a14="http://schemas.microsoft.com/office/drawing/2010/main">
                <a:solidFill>
                  <a:srgbClr val="FFFFFF"/>
                </a:solidFill>
              </a14:hiddenFill>
            </a:ext>
          </a:extLst>
        </p:spPr>
      </p:pic>
      <p:pic>
        <p:nvPicPr>
          <p:cNvPr id="14" name="Рисунок 13">
            <a:extLst>
              <a:ext uri="{FF2B5EF4-FFF2-40B4-BE49-F238E27FC236}">
                <a16:creationId xmlns:a16="http://schemas.microsoft.com/office/drawing/2014/main" id="{48251B02-D814-43E5-88AE-9404C1F3EE5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68104" y="117804"/>
            <a:ext cx="1407792" cy="407668"/>
          </a:xfrm>
          <a:prstGeom prst="rect">
            <a:avLst/>
          </a:prstGeom>
        </p:spPr>
      </p:pic>
      <p:pic>
        <p:nvPicPr>
          <p:cNvPr id="1026" name="Picture 2" descr="Picture background">
            <a:extLst>
              <a:ext uri="{FF2B5EF4-FFF2-40B4-BE49-F238E27FC236}">
                <a16:creationId xmlns:a16="http://schemas.microsoft.com/office/drawing/2014/main" id="{3E57AFC5-29BB-9728-900D-1C39B6EDE69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059582"/>
            <a:ext cx="4148063" cy="31787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420792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100000">
              <a:srgbClr val="FF0000"/>
            </a:gs>
            <a:gs pos="38000">
              <a:schemeClr val="bg1"/>
            </a:gs>
            <a:gs pos="92000">
              <a:schemeClr val="bg1"/>
            </a:gs>
            <a:gs pos="67000">
              <a:schemeClr val="bg1"/>
            </a:gs>
          </a:gsLst>
          <a:lin ang="5400000" scaled="1"/>
        </a:gradFill>
        <a:effectLst/>
      </p:bgPr>
    </p:bg>
    <p:spTree>
      <p:nvGrpSpPr>
        <p:cNvPr id="1" name=""/>
        <p:cNvGrpSpPr/>
        <p:nvPr/>
      </p:nvGrpSpPr>
      <p:grpSpPr>
        <a:xfrm>
          <a:off x="0" y="0"/>
          <a:ext cx="0" cy="0"/>
          <a:chOff x="0" y="0"/>
          <a:chExt cx="0" cy="0"/>
        </a:xfrm>
      </p:grpSpPr>
      <p:sp>
        <p:nvSpPr>
          <p:cNvPr id="9" name="Нижний колонтитул 8">
            <a:extLst>
              <a:ext uri="{FF2B5EF4-FFF2-40B4-BE49-F238E27FC236}">
                <a16:creationId xmlns:a16="http://schemas.microsoft.com/office/drawing/2014/main" id="{C1679161-6703-4770-A23F-B0CDEF7B3825}"/>
              </a:ext>
            </a:extLst>
          </p:cNvPr>
          <p:cNvSpPr>
            <a:spLocks noGrp="1"/>
          </p:cNvSpPr>
          <p:nvPr>
            <p:ph type="ftr" sz="quarter" idx="11"/>
          </p:nvPr>
        </p:nvSpPr>
        <p:spPr>
          <a:xfrm>
            <a:off x="971600" y="4836242"/>
            <a:ext cx="7632848" cy="273844"/>
          </a:xfrm>
          <a:noFill/>
        </p:spPr>
        <p:txBody>
          <a:bodyPr/>
          <a:lstStyle/>
          <a:p>
            <a:r>
              <a:rPr lang="en-US" sz="1100" b="1" dirty="0">
                <a:solidFill>
                  <a:schemeClr val="bg1"/>
                </a:solidFill>
              </a:rPr>
              <a:t>Quality Assurance for Reform and Transformation of HEIs in Uzbekistan - QUARTZ</a:t>
            </a:r>
          </a:p>
        </p:txBody>
      </p:sp>
      <p:sp>
        <p:nvSpPr>
          <p:cNvPr id="3" name="Rectangle 1">
            <a:extLst>
              <a:ext uri="{FF2B5EF4-FFF2-40B4-BE49-F238E27FC236}">
                <a16:creationId xmlns:a16="http://schemas.microsoft.com/office/drawing/2014/main" id="{DB6A27AE-CD6C-4FCD-A50C-F633B1E759DD}"/>
              </a:ext>
            </a:extLst>
          </p:cNvPr>
          <p:cNvSpPr>
            <a:spLocks noChangeArrowheads="1"/>
          </p:cNvSpPr>
          <p:nvPr/>
        </p:nvSpPr>
        <p:spPr bwMode="auto">
          <a:xfrm>
            <a:off x="1711224" y="1695395"/>
            <a:ext cx="1378644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ru-RU"/>
          </a:p>
        </p:txBody>
      </p:sp>
      <p:pic>
        <p:nvPicPr>
          <p:cNvPr id="12" name="Picture 2" descr="C:\Users\brani\Downloads\eu_funded_en.jpg">
            <a:extLst>
              <a:ext uri="{FF2B5EF4-FFF2-40B4-BE49-F238E27FC236}">
                <a16:creationId xmlns:a16="http://schemas.microsoft.com/office/drawing/2014/main" id="{17E46914-34C8-4B21-8663-3B0BF48398B3}"/>
              </a:ext>
            </a:extLst>
          </p:cNvPr>
          <p:cNvPicPr>
            <a:picLocks noChangeAspect="1" noChangeArrowheads="1"/>
          </p:cNvPicPr>
          <p:nvPr/>
        </p:nvPicPr>
        <p:blipFill>
          <a:blip r:embed="rId2" cstate="print"/>
          <a:srcRect/>
          <a:stretch>
            <a:fillRect/>
          </a:stretch>
        </p:blipFill>
        <p:spPr bwMode="auto">
          <a:xfrm>
            <a:off x="539552" y="162534"/>
            <a:ext cx="1726406" cy="362938"/>
          </a:xfrm>
          <a:prstGeom prst="rect">
            <a:avLst/>
          </a:prstGeom>
          <a:noFill/>
        </p:spPr>
      </p:pic>
      <p:pic>
        <p:nvPicPr>
          <p:cNvPr id="13" name="Picture 4" descr="Sustainable Development Goals SDGs Goal 4: Quality, 48% OFF">
            <a:extLst>
              <a:ext uri="{FF2B5EF4-FFF2-40B4-BE49-F238E27FC236}">
                <a16:creationId xmlns:a16="http://schemas.microsoft.com/office/drawing/2014/main" id="{09984294-CEC6-44AB-AAA0-18B207FC67B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22745" y="162534"/>
            <a:ext cx="481703" cy="481703"/>
          </a:xfrm>
          <a:prstGeom prst="rect">
            <a:avLst/>
          </a:prstGeom>
          <a:noFill/>
          <a:extLst>
            <a:ext uri="{909E8E84-426E-40DD-AFC4-6F175D3DCCD1}">
              <a14:hiddenFill xmlns:a14="http://schemas.microsoft.com/office/drawing/2010/main">
                <a:solidFill>
                  <a:srgbClr val="FFFFFF"/>
                </a:solidFill>
              </a14:hiddenFill>
            </a:ext>
          </a:extLst>
        </p:spPr>
      </p:pic>
      <p:pic>
        <p:nvPicPr>
          <p:cNvPr id="14" name="Рисунок 13">
            <a:extLst>
              <a:ext uri="{FF2B5EF4-FFF2-40B4-BE49-F238E27FC236}">
                <a16:creationId xmlns:a16="http://schemas.microsoft.com/office/drawing/2014/main" id="{48251B02-D814-43E5-88AE-9404C1F3EE5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68104" y="117804"/>
            <a:ext cx="1407792" cy="407668"/>
          </a:xfrm>
          <a:prstGeom prst="rect">
            <a:avLst/>
          </a:prstGeom>
        </p:spPr>
      </p:pic>
      <p:graphicFrame>
        <p:nvGraphicFramePr>
          <p:cNvPr id="2" name="Схема 1">
            <a:extLst>
              <a:ext uri="{FF2B5EF4-FFF2-40B4-BE49-F238E27FC236}">
                <a16:creationId xmlns:a16="http://schemas.microsoft.com/office/drawing/2014/main" id="{25CFB2D6-1305-4040-6550-0A4C0A7F5F1F}"/>
              </a:ext>
            </a:extLst>
          </p:cNvPr>
          <p:cNvGraphicFramePr/>
          <p:nvPr>
            <p:extLst>
              <p:ext uri="{D42A27DB-BD31-4B8C-83A1-F6EECF244321}">
                <p14:modId xmlns:p14="http://schemas.microsoft.com/office/powerpoint/2010/main" val="1793709680"/>
              </p:ext>
            </p:extLst>
          </p:nvPr>
        </p:nvGraphicFramePr>
        <p:xfrm>
          <a:off x="179512" y="525472"/>
          <a:ext cx="8424936" cy="360040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38874438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A22785-2E51-1932-0F06-C4FB2C52833F}"/>
            </a:ext>
          </a:extLst>
        </p:cNvPr>
        <p:cNvGrpSpPr/>
        <p:nvPr/>
      </p:nvGrpSpPr>
      <p:grpSpPr>
        <a:xfrm>
          <a:off x="0" y="0"/>
          <a:ext cx="0" cy="0"/>
          <a:chOff x="0" y="0"/>
          <a:chExt cx="0" cy="0"/>
        </a:xfrm>
      </p:grpSpPr>
      <p:sp>
        <p:nvSpPr>
          <p:cNvPr id="9" name="Нижний колонтитул 8">
            <a:extLst>
              <a:ext uri="{FF2B5EF4-FFF2-40B4-BE49-F238E27FC236}">
                <a16:creationId xmlns:a16="http://schemas.microsoft.com/office/drawing/2014/main" id="{1A5BB01E-F69C-CFB7-E806-33C0761C9BDB}"/>
              </a:ext>
            </a:extLst>
          </p:cNvPr>
          <p:cNvSpPr>
            <a:spLocks noGrp="1"/>
          </p:cNvSpPr>
          <p:nvPr>
            <p:ph type="ftr" sz="quarter" idx="11"/>
          </p:nvPr>
        </p:nvSpPr>
        <p:spPr>
          <a:xfrm>
            <a:off x="971600" y="4836242"/>
            <a:ext cx="7632848" cy="273844"/>
          </a:xfrm>
          <a:noFill/>
        </p:spPr>
        <p:txBody>
          <a:bodyPr/>
          <a:lstStyle/>
          <a:p>
            <a:r>
              <a:rPr lang="en-US" sz="1100" b="1" dirty="0">
                <a:solidFill>
                  <a:schemeClr val="bg1"/>
                </a:solidFill>
              </a:rPr>
              <a:t>Quality Assurance for Reform and Transformation of HEIs in Uzbekistan - QUARTZ</a:t>
            </a:r>
          </a:p>
        </p:txBody>
      </p:sp>
      <p:sp>
        <p:nvSpPr>
          <p:cNvPr id="3" name="Rectangle 1">
            <a:extLst>
              <a:ext uri="{FF2B5EF4-FFF2-40B4-BE49-F238E27FC236}">
                <a16:creationId xmlns:a16="http://schemas.microsoft.com/office/drawing/2014/main" id="{D1A47992-D456-BD86-847D-BEF16F07A0C4}"/>
              </a:ext>
            </a:extLst>
          </p:cNvPr>
          <p:cNvSpPr>
            <a:spLocks noChangeArrowheads="1"/>
          </p:cNvSpPr>
          <p:nvPr/>
        </p:nvSpPr>
        <p:spPr bwMode="auto">
          <a:xfrm>
            <a:off x="1711224" y="1695395"/>
            <a:ext cx="1378644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ru-RU"/>
          </a:p>
        </p:txBody>
      </p:sp>
      <p:pic>
        <p:nvPicPr>
          <p:cNvPr id="12" name="Picture 2" descr="C:\Users\brani\Downloads\eu_funded_en.jpg">
            <a:extLst>
              <a:ext uri="{FF2B5EF4-FFF2-40B4-BE49-F238E27FC236}">
                <a16:creationId xmlns:a16="http://schemas.microsoft.com/office/drawing/2014/main" id="{9A3B9F0F-3FC7-085E-DF52-E2334EE4A3CD}"/>
              </a:ext>
            </a:extLst>
          </p:cNvPr>
          <p:cNvPicPr>
            <a:picLocks noChangeAspect="1" noChangeArrowheads="1"/>
          </p:cNvPicPr>
          <p:nvPr/>
        </p:nvPicPr>
        <p:blipFill>
          <a:blip r:embed="rId2" cstate="print"/>
          <a:srcRect/>
          <a:stretch>
            <a:fillRect/>
          </a:stretch>
        </p:blipFill>
        <p:spPr bwMode="auto">
          <a:xfrm>
            <a:off x="539552" y="162534"/>
            <a:ext cx="1726406" cy="362938"/>
          </a:xfrm>
          <a:prstGeom prst="rect">
            <a:avLst/>
          </a:prstGeom>
          <a:noFill/>
        </p:spPr>
      </p:pic>
      <p:pic>
        <p:nvPicPr>
          <p:cNvPr id="13" name="Picture 4" descr="Sustainable Development Goals SDGs Goal 4: Quality, 48% OFF">
            <a:extLst>
              <a:ext uri="{FF2B5EF4-FFF2-40B4-BE49-F238E27FC236}">
                <a16:creationId xmlns:a16="http://schemas.microsoft.com/office/drawing/2014/main" id="{14FDB5F7-03F8-DA4B-17FB-CD62945E444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22745" y="162534"/>
            <a:ext cx="481703" cy="481703"/>
          </a:xfrm>
          <a:prstGeom prst="rect">
            <a:avLst/>
          </a:prstGeom>
          <a:noFill/>
          <a:extLst>
            <a:ext uri="{909E8E84-426E-40DD-AFC4-6F175D3DCCD1}">
              <a14:hiddenFill xmlns:a14="http://schemas.microsoft.com/office/drawing/2010/main">
                <a:solidFill>
                  <a:srgbClr val="FFFFFF"/>
                </a:solidFill>
              </a14:hiddenFill>
            </a:ext>
          </a:extLst>
        </p:spPr>
      </p:pic>
      <p:pic>
        <p:nvPicPr>
          <p:cNvPr id="14" name="Рисунок 13">
            <a:extLst>
              <a:ext uri="{FF2B5EF4-FFF2-40B4-BE49-F238E27FC236}">
                <a16:creationId xmlns:a16="http://schemas.microsoft.com/office/drawing/2014/main" id="{F1798284-7596-89D1-F2DA-220BC93F466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68104" y="117804"/>
            <a:ext cx="1407792" cy="407668"/>
          </a:xfrm>
          <a:prstGeom prst="rect">
            <a:avLst/>
          </a:prstGeom>
        </p:spPr>
      </p:pic>
      <p:sp>
        <p:nvSpPr>
          <p:cNvPr id="5" name="TextBox 4">
            <a:extLst>
              <a:ext uri="{FF2B5EF4-FFF2-40B4-BE49-F238E27FC236}">
                <a16:creationId xmlns:a16="http://schemas.microsoft.com/office/drawing/2014/main" id="{601DD62D-BB24-3972-50BF-9253B2ED3AB1}"/>
              </a:ext>
            </a:extLst>
          </p:cNvPr>
          <p:cNvSpPr txBox="1"/>
          <p:nvPr/>
        </p:nvSpPr>
        <p:spPr>
          <a:xfrm>
            <a:off x="979948" y="850996"/>
            <a:ext cx="7747278" cy="400110"/>
          </a:xfrm>
          <a:prstGeom prst="rect">
            <a:avLst/>
          </a:prstGeom>
          <a:noFill/>
        </p:spPr>
        <p:txBody>
          <a:bodyPr wrap="square">
            <a:spAutoFit/>
          </a:bodyPr>
          <a:lstStyle/>
          <a:p>
            <a:pPr algn="ctr"/>
            <a:r>
              <a:rPr lang="en-US" sz="2000" b="1" dirty="0" err="1"/>
              <a:t>Finlandiya</a:t>
            </a:r>
            <a:r>
              <a:rPr lang="en-US" sz="2000" b="1" dirty="0"/>
              <a:t> </a:t>
            </a:r>
            <a:r>
              <a:rPr lang="en-US" sz="2000" b="1" dirty="0" err="1"/>
              <a:t>va</a:t>
            </a:r>
            <a:r>
              <a:rPr lang="en-US" sz="2000" b="1" dirty="0"/>
              <a:t> </a:t>
            </a:r>
            <a:r>
              <a:rPr lang="en-US" sz="2000" b="1" dirty="0" err="1"/>
              <a:t>Niderlandiya</a:t>
            </a:r>
            <a:r>
              <a:rPr lang="en-US" sz="2000" b="1" dirty="0"/>
              <a:t> </a:t>
            </a:r>
            <a:r>
              <a:rPr lang="en-US" sz="2000" b="1" dirty="0" err="1"/>
              <a:t>tajribasi</a:t>
            </a:r>
            <a:r>
              <a:rPr lang="en-US" sz="2000" b="1" dirty="0"/>
              <a:t> </a:t>
            </a:r>
            <a:r>
              <a:rPr lang="en-US" sz="2000" b="1" dirty="0" err="1"/>
              <a:t>asosida</a:t>
            </a:r>
            <a:endParaRPr lang="ru-RU" sz="2000" b="1" dirty="0"/>
          </a:p>
        </p:txBody>
      </p:sp>
      <p:sp>
        <p:nvSpPr>
          <p:cNvPr id="7" name="TextBox 6">
            <a:extLst>
              <a:ext uri="{FF2B5EF4-FFF2-40B4-BE49-F238E27FC236}">
                <a16:creationId xmlns:a16="http://schemas.microsoft.com/office/drawing/2014/main" id="{48371C76-356E-1DE6-60C2-4F7353F82CEF}"/>
              </a:ext>
            </a:extLst>
          </p:cNvPr>
          <p:cNvSpPr txBox="1"/>
          <p:nvPr/>
        </p:nvSpPr>
        <p:spPr>
          <a:xfrm>
            <a:off x="539552" y="1851670"/>
            <a:ext cx="8064896" cy="2585323"/>
          </a:xfrm>
          <a:prstGeom prst="rect">
            <a:avLst/>
          </a:prstGeom>
          <a:noFill/>
        </p:spPr>
        <p:txBody>
          <a:bodyPr wrap="square">
            <a:spAutoFit/>
          </a:bodyPr>
          <a:lstStyle/>
          <a:p>
            <a:pPr>
              <a:buNone/>
            </a:pPr>
            <a:r>
              <a:rPr lang="en-US" b="1" dirty="0"/>
              <a:t>	</a:t>
            </a:r>
            <a:r>
              <a:rPr lang="en-US" b="1" dirty="0" err="1"/>
              <a:t>Finlandiyada</a:t>
            </a:r>
            <a:r>
              <a:rPr lang="en-US" dirty="0"/>
              <a:t> </a:t>
            </a:r>
            <a:r>
              <a:rPr lang="en-US" dirty="0" err="1"/>
              <a:t>bir</a:t>
            </a:r>
            <a:r>
              <a:rPr lang="en-US" dirty="0"/>
              <a:t> </a:t>
            </a:r>
            <a:r>
              <a:rPr lang="en-US" dirty="0" err="1"/>
              <a:t>universitetda</a:t>
            </a:r>
            <a:r>
              <a:rPr lang="en-US" dirty="0"/>
              <a:t> </a:t>
            </a:r>
            <a:r>
              <a:rPr lang="en-US" dirty="0" err="1"/>
              <a:t>talabaga</a:t>
            </a:r>
            <a:r>
              <a:rPr lang="en-US" dirty="0"/>
              <a:t> </a:t>
            </a:r>
            <a:r>
              <a:rPr lang="en-US" dirty="0" err="1"/>
              <a:t>shunchaki</a:t>
            </a:r>
            <a:r>
              <a:rPr lang="en-US" dirty="0"/>
              <a:t> "</a:t>
            </a:r>
            <a:r>
              <a:rPr lang="en-US" dirty="0" err="1"/>
              <a:t>shu</a:t>
            </a:r>
            <a:r>
              <a:rPr lang="en-US" dirty="0"/>
              <a:t> fan </a:t>
            </a:r>
            <a:r>
              <a:rPr lang="en-US" dirty="0" err="1"/>
              <a:t>kerak</a:t>
            </a:r>
            <a:r>
              <a:rPr lang="en-US" dirty="0"/>
              <a:t>" deb </a:t>
            </a:r>
            <a:r>
              <a:rPr lang="en-US" dirty="0" err="1"/>
              <a:t>majburan</a:t>
            </a:r>
            <a:r>
              <a:rPr lang="en-US" dirty="0"/>
              <a:t> </a:t>
            </a:r>
            <a:r>
              <a:rPr lang="en-US" dirty="0" err="1"/>
              <a:t>dars</a:t>
            </a:r>
            <a:r>
              <a:rPr lang="en-US" dirty="0"/>
              <a:t> </a:t>
            </a:r>
            <a:r>
              <a:rPr lang="en-US" dirty="0" err="1"/>
              <a:t>qo‘yilmaydi</a:t>
            </a:r>
            <a:r>
              <a:rPr lang="en-US" dirty="0"/>
              <a:t>. </a:t>
            </a:r>
            <a:r>
              <a:rPr lang="en-US" dirty="0" err="1"/>
              <a:t>Aksincha</a:t>
            </a:r>
            <a:r>
              <a:rPr lang="en-US" dirty="0"/>
              <a:t>, </a:t>
            </a:r>
            <a:r>
              <a:rPr lang="en-US" dirty="0" err="1"/>
              <a:t>talaba</a:t>
            </a:r>
            <a:r>
              <a:rPr lang="en-US" dirty="0"/>
              <a:t> </a:t>
            </a:r>
            <a:r>
              <a:rPr lang="en-US" dirty="0" err="1"/>
              <a:t>o‘zining</a:t>
            </a:r>
            <a:r>
              <a:rPr lang="en-US" dirty="0"/>
              <a:t> </a:t>
            </a:r>
            <a:r>
              <a:rPr lang="en-US" dirty="0" err="1"/>
              <a:t>kelajakdagi</a:t>
            </a:r>
            <a:r>
              <a:rPr lang="en-US" dirty="0"/>
              <a:t> </a:t>
            </a:r>
            <a:r>
              <a:rPr lang="en-US" dirty="0" err="1"/>
              <a:t>maqsadiga</a:t>
            </a:r>
            <a:r>
              <a:rPr lang="en-US" dirty="0"/>
              <a:t> </a:t>
            </a:r>
            <a:r>
              <a:rPr lang="en-US" dirty="0" err="1"/>
              <a:t>qarab</a:t>
            </a:r>
            <a:r>
              <a:rPr lang="en-US" dirty="0"/>
              <a:t> </a:t>
            </a:r>
            <a:r>
              <a:rPr lang="en-US" dirty="0" err="1"/>
              <a:t>fanlar</a:t>
            </a:r>
            <a:r>
              <a:rPr lang="en-US" dirty="0"/>
              <a:t> </a:t>
            </a:r>
            <a:r>
              <a:rPr lang="en-US" dirty="0" err="1"/>
              <a:t>tanlaydi</a:t>
            </a:r>
            <a:r>
              <a:rPr lang="en-US" dirty="0"/>
              <a:t>. </a:t>
            </a:r>
            <a:r>
              <a:rPr lang="en-US" dirty="0" err="1"/>
              <a:t>Masalan</a:t>
            </a:r>
            <a:r>
              <a:rPr lang="en-US" dirty="0"/>
              <a:t>, </a:t>
            </a:r>
            <a:r>
              <a:rPr lang="en-US" dirty="0" err="1"/>
              <a:t>muhandislik</a:t>
            </a:r>
            <a:r>
              <a:rPr lang="en-US" dirty="0"/>
              <a:t> </a:t>
            </a:r>
            <a:r>
              <a:rPr lang="en-US" dirty="0" err="1"/>
              <a:t>talabasi</a:t>
            </a:r>
            <a:r>
              <a:rPr lang="en-US" dirty="0"/>
              <a:t> </a:t>
            </a:r>
            <a:r>
              <a:rPr lang="en-US" dirty="0" err="1"/>
              <a:t>psixologiya</a:t>
            </a:r>
            <a:r>
              <a:rPr lang="en-US" dirty="0"/>
              <a:t> </a:t>
            </a:r>
            <a:r>
              <a:rPr lang="en-US" dirty="0" err="1"/>
              <a:t>kursini</a:t>
            </a:r>
            <a:r>
              <a:rPr lang="en-US" dirty="0"/>
              <a:t> </a:t>
            </a:r>
            <a:r>
              <a:rPr lang="en-US" dirty="0" err="1"/>
              <a:t>tanlashi</a:t>
            </a:r>
            <a:r>
              <a:rPr lang="en-US" dirty="0"/>
              <a:t> </a:t>
            </a:r>
            <a:r>
              <a:rPr lang="en-US" dirty="0" err="1"/>
              <a:t>mumkin</a:t>
            </a:r>
            <a:r>
              <a:rPr lang="en-US" dirty="0"/>
              <a:t>, </a:t>
            </a:r>
            <a:r>
              <a:rPr lang="en-US" dirty="0" err="1"/>
              <a:t>chunki</a:t>
            </a:r>
            <a:r>
              <a:rPr lang="en-US" dirty="0"/>
              <a:t> u </a:t>
            </a:r>
            <a:r>
              <a:rPr lang="en-US" dirty="0" err="1"/>
              <a:t>kelajakda</a:t>
            </a:r>
            <a:r>
              <a:rPr lang="en-US" dirty="0"/>
              <a:t> </a:t>
            </a:r>
            <a:r>
              <a:rPr lang="en-US" b="1" dirty="0" err="1"/>
              <a:t>inson</a:t>
            </a:r>
            <a:r>
              <a:rPr lang="en-US" b="1" dirty="0"/>
              <a:t> </a:t>
            </a:r>
            <a:r>
              <a:rPr lang="en-US" b="1" dirty="0" err="1"/>
              <a:t>va</a:t>
            </a:r>
            <a:r>
              <a:rPr lang="en-US" b="1" dirty="0"/>
              <a:t> </a:t>
            </a:r>
            <a:r>
              <a:rPr lang="en-US" b="1" dirty="0" err="1"/>
              <a:t>texnologiya</a:t>
            </a:r>
            <a:r>
              <a:rPr lang="en-US" b="1" dirty="0"/>
              <a:t> </a:t>
            </a:r>
            <a:r>
              <a:rPr lang="en-US" b="1" dirty="0" err="1"/>
              <a:t>o‘rtasidagi</a:t>
            </a:r>
            <a:r>
              <a:rPr lang="en-US" b="1" dirty="0"/>
              <a:t> </a:t>
            </a:r>
            <a:r>
              <a:rPr lang="en-US" b="1" dirty="0" err="1"/>
              <a:t>muloqot</a:t>
            </a:r>
            <a:r>
              <a:rPr lang="en-US" dirty="0" err="1"/>
              <a:t>ni</a:t>
            </a:r>
            <a:r>
              <a:rPr lang="en-US" dirty="0"/>
              <a:t> </a:t>
            </a:r>
            <a:r>
              <a:rPr lang="en-US" dirty="0" err="1"/>
              <a:t>chuqur</a:t>
            </a:r>
            <a:r>
              <a:rPr lang="en-US" dirty="0"/>
              <a:t> </a:t>
            </a:r>
            <a:r>
              <a:rPr lang="en-US" dirty="0" err="1"/>
              <a:t>tushunmoqchi</a:t>
            </a:r>
            <a:r>
              <a:rPr lang="en-US" dirty="0"/>
              <a:t>.</a:t>
            </a:r>
          </a:p>
          <a:p>
            <a:r>
              <a:rPr lang="en-US" dirty="0"/>
              <a:t>	</a:t>
            </a:r>
            <a:r>
              <a:rPr lang="ru-RU" dirty="0"/>
              <a:t> </a:t>
            </a:r>
            <a:r>
              <a:rPr lang="en-US" b="1" dirty="0" err="1"/>
              <a:t>Niderlandiyada</a:t>
            </a:r>
            <a:r>
              <a:rPr lang="en-US" b="1" dirty="0"/>
              <a:t> </a:t>
            </a:r>
            <a:r>
              <a:rPr lang="en-US" b="1" dirty="0" err="1"/>
              <a:t>esa</a:t>
            </a:r>
            <a:r>
              <a:rPr lang="en-US" dirty="0"/>
              <a:t>, </a:t>
            </a:r>
            <a:r>
              <a:rPr lang="en-US" dirty="0" err="1"/>
              <a:t>har</a:t>
            </a:r>
            <a:r>
              <a:rPr lang="en-US" dirty="0"/>
              <a:t> </a:t>
            </a:r>
            <a:r>
              <a:rPr lang="en-US" dirty="0" err="1"/>
              <a:t>bir</a:t>
            </a:r>
            <a:r>
              <a:rPr lang="en-US" dirty="0"/>
              <a:t> </a:t>
            </a:r>
            <a:r>
              <a:rPr lang="en-US" dirty="0" err="1"/>
              <a:t>semestr</a:t>
            </a:r>
            <a:r>
              <a:rPr lang="en-US" dirty="0"/>
              <a:t> </a:t>
            </a:r>
            <a:r>
              <a:rPr lang="en-US" dirty="0" err="1"/>
              <a:t>boshida</a:t>
            </a:r>
            <a:r>
              <a:rPr lang="en-US" dirty="0"/>
              <a:t> </a:t>
            </a:r>
            <a:r>
              <a:rPr lang="en-US" dirty="0" err="1"/>
              <a:t>talabalar</a:t>
            </a:r>
            <a:r>
              <a:rPr lang="en-US" dirty="0"/>
              <a:t> </a:t>
            </a:r>
            <a:r>
              <a:rPr lang="en-US" dirty="0" err="1"/>
              <a:t>o‘zlariga</a:t>
            </a:r>
            <a:r>
              <a:rPr lang="en-US" dirty="0"/>
              <a:t> </a:t>
            </a:r>
            <a:r>
              <a:rPr lang="en-US" b="1" dirty="0"/>
              <a:t>"learning contract"</a:t>
            </a:r>
            <a:r>
              <a:rPr lang="en-US" dirty="0"/>
              <a:t> </a:t>
            </a:r>
            <a:r>
              <a:rPr lang="en-US" dirty="0" err="1"/>
              <a:t>tuzadilar</a:t>
            </a:r>
            <a:r>
              <a:rPr lang="en-US" dirty="0"/>
              <a:t> — </a:t>
            </a:r>
            <a:r>
              <a:rPr lang="en-US" dirty="0" err="1"/>
              <a:t>ya’ni</a:t>
            </a:r>
            <a:r>
              <a:rPr lang="en-US" dirty="0"/>
              <a:t> </a:t>
            </a:r>
            <a:r>
              <a:rPr lang="en-US" dirty="0" err="1"/>
              <a:t>ular</a:t>
            </a:r>
            <a:r>
              <a:rPr lang="en-US" dirty="0"/>
              <a:t> </a:t>
            </a:r>
            <a:r>
              <a:rPr lang="en-US" dirty="0" err="1"/>
              <a:t>o‘zlari</a:t>
            </a:r>
            <a:r>
              <a:rPr lang="en-US" dirty="0"/>
              <a:t> </a:t>
            </a:r>
            <a:r>
              <a:rPr lang="en-US" dirty="0" err="1"/>
              <a:t>tanlagan</a:t>
            </a:r>
            <a:r>
              <a:rPr lang="en-US" dirty="0"/>
              <a:t> </a:t>
            </a:r>
            <a:r>
              <a:rPr lang="en-US" dirty="0" err="1"/>
              <a:t>fanlar</a:t>
            </a:r>
            <a:r>
              <a:rPr lang="en-US" dirty="0"/>
              <a:t> </a:t>
            </a:r>
            <a:r>
              <a:rPr lang="en-US" dirty="0" err="1"/>
              <a:t>va</a:t>
            </a:r>
            <a:r>
              <a:rPr lang="en-US" dirty="0"/>
              <a:t> </a:t>
            </a:r>
            <a:r>
              <a:rPr lang="en-US" dirty="0" err="1"/>
              <a:t>yo‘nalish</a:t>
            </a:r>
            <a:r>
              <a:rPr lang="en-US" dirty="0"/>
              <a:t> </a:t>
            </a:r>
            <a:r>
              <a:rPr lang="en-US" dirty="0" err="1"/>
              <a:t>asosida</a:t>
            </a:r>
            <a:r>
              <a:rPr lang="en-US" dirty="0"/>
              <a:t> </a:t>
            </a:r>
            <a:r>
              <a:rPr lang="en-US" dirty="0" err="1"/>
              <a:t>o‘z</a:t>
            </a:r>
            <a:r>
              <a:rPr lang="en-US" dirty="0"/>
              <a:t> </a:t>
            </a:r>
            <a:r>
              <a:rPr lang="en-US" dirty="0" err="1"/>
              <a:t>rivojlanish</a:t>
            </a:r>
            <a:r>
              <a:rPr lang="en-US" dirty="0"/>
              <a:t> </a:t>
            </a:r>
            <a:r>
              <a:rPr lang="en-US" dirty="0" err="1"/>
              <a:t>yo‘lini</a:t>
            </a:r>
            <a:r>
              <a:rPr lang="en-US" dirty="0"/>
              <a:t> </a:t>
            </a:r>
            <a:r>
              <a:rPr lang="en-US" dirty="0" err="1"/>
              <a:t>belgilab</a:t>
            </a:r>
            <a:r>
              <a:rPr lang="en-US" dirty="0"/>
              <a:t> </a:t>
            </a:r>
            <a:r>
              <a:rPr lang="en-US" dirty="0" err="1"/>
              <a:t>olishadi</a:t>
            </a:r>
            <a:r>
              <a:rPr lang="en-US" dirty="0"/>
              <a:t>. </a:t>
            </a:r>
            <a:r>
              <a:rPr lang="en-US" dirty="0" err="1"/>
              <a:t>O‘qituvchi</a:t>
            </a:r>
            <a:r>
              <a:rPr lang="en-US" dirty="0"/>
              <a:t> </a:t>
            </a:r>
            <a:r>
              <a:rPr lang="en-US" dirty="0" err="1"/>
              <a:t>esa</a:t>
            </a:r>
            <a:r>
              <a:rPr lang="en-US" dirty="0"/>
              <a:t> </a:t>
            </a:r>
            <a:r>
              <a:rPr lang="en-US" dirty="0" err="1"/>
              <a:t>endi</a:t>
            </a:r>
            <a:r>
              <a:rPr lang="en-US" dirty="0"/>
              <a:t> </a:t>
            </a:r>
            <a:r>
              <a:rPr lang="en-US" dirty="0" err="1"/>
              <a:t>faqat</a:t>
            </a:r>
            <a:r>
              <a:rPr lang="en-US" dirty="0"/>
              <a:t> </a:t>
            </a:r>
            <a:r>
              <a:rPr lang="en-US" dirty="0" err="1"/>
              <a:t>bilim</a:t>
            </a:r>
            <a:r>
              <a:rPr lang="en-US" dirty="0"/>
              <a:t> </a:t>
            </a:r>
            <a:r>
              <a:rPr lang="en-US" dirty="0" err="1"/>
              <a:t>beruvchi</a:t>
            </a:r>
            <a:r>
              <a:rPr lang="en-US" dirty="0"/>
              <a:t> </a:t>
            </a:r>
            <a:r>
              <a:rPr lang="en-US" dirty="0" err="1"/>
              <a:t>emas</a:t>
            </a:r>
            <a:r>
              <a:rPr lang="en-US" dirty="0"/>
              <a:t>, </a:t>
            </a:r>
            <a:r>
              <a:rPr lang="en-US" b="1" dirty="0" err="1"/>
              <a:t>murabbiy</a:t>
            </a:r>
            <a:r>
              <a:rPr lang="en-US" b="1" dirty="0"/>
              <a:t> </a:t>
            </a:r>
            <a:r>
              <a:rPr lang="en-US" b="1" dirty="0" err="1"/>
              <a:t>va</a:t>
            </a:r>
            <a:r>
              <a:rPr lang="en-US" b="1" dirty="0"/>
              <a:t> </a:t>
            </a:r>
            <a:r>
              <a:rPr lang="en-US" b="1" dirty="0" err="1"/>
              <a:t>yo‘l</a:t>
            </a:r>
            <a:r>
              <a:rPr lang="en-US" b="1" dirty="0"/>
              <a:t> </a:t>
            </a:r>
            <a:r>
              <a:rPr lang="en-US" b="1" dirty="0" err="1"/>
              <a:t>ko‘rsatuvchi</a:t>
            </a:r>
            <a:r>
              <a:rPr lang="en-US" dirty="0"/>
              <a:t> </a:t>
            </a:r>
            <a:r>
              <a:rPr lang="en-US" dirty="0" err="1"/>
              <a:t>vazifasini</a:t>
            </a:r>
            <a:r>
              <a:rPr lang="en-US" dirty="0"/>
              <a:t> </a:t>
            </a:r>
            <a:r>
              <a:rPr lang="en-US" dirty="0" err="1"/>
              <a:t>bajaradi</a:t>
            </a:r>
            <a:r>
              <a:rPr lang="en-US" dirty="0"/>
              <a:t>.</a:t>
            </a:r>
          </a:p>
        </p:txBody>
      </p:sp>
    </p:spTree>
    <p:extLst>
      <p:ext uri="{BB962C8B-B14F-4D97-AF65-F5344CB8AC3E}">
        <p14:creationId xmlns:p14="http://schemas.microsoft.com/office/powerpoint/2010/main" val="16080330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3C3EA4EA-604C-4E4E-B13C-F0AC8AEA47BB}"/>
              </a:ext>
            </a:extLst>
          </p:cNvPr>
          <p:cNvSpPr txBox="1">
            <a:spLocks/>
          </p:cNvSpPr>
          <p:nvPr/>
        </p:nvSpPr>
        <p:spPr>
          <a:xfrm>
            <a:off x="99413" y="534926"/>
            <a:ext cx="8229600" cy="68434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dirty="0">
                <a:latin typeface="Tahoma" panose="020B0604030504040204" pitchFamily="34" charset="0"/>
                <a:ea typeface="Tahoma" panose="020B0604030504040204" pitchFamily="34" charset="0"/>
                <a:cs typeface="Tahoma" panose="020B0604030504040204" pitchFamily="34" charset="0"/>
              </a:rPr>
              <a:t>Universitet </a:t>
            </a:r>
            <a:r>
              <a:rPr lang="en-US" sz="2400" b="1" dirty="0" err="1">
                <a:latin typeface="Tahoma" panose="020B0604030504040204" pitchFamily="34" charset="0"/>
                <a:ea typeface="Tahoma" panose="020B0604030504040204" pitchFamily="34" charset="0"/>
                <a:cs typeface="Tahoma" panose="020B0604030504040204" pitchFamily="34" charset="0"/>
              </a:rPr>
              <a:t>strategiyasida</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talabalarga</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yo‘naltirilgan</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ta’limning</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o‘rni</a:t>
            </a:r>
            <a:endParaRPr lang="en-US" sz="2400" b="1" dirty="0">
              <a:latin typeface="Tahoma" panose="020B0604030504040204" pitchFamily="34" charset="0"/>
              <a:ea typeface="Tahoma" panose="020B0604030504040204" pitchFamily="34" charset="0"/>
              <a:cs typeface="Tahoma" panose="020B0604030504040204" pitchFamily="34" charset="0"/>
            </a:endParaRPr>
          </a:p>
        </p:txBody>
      </p:sp>
      <p:sp>
        <p:nvSpPr>
          <p:cNvPr id="9" name="Нижний колонтитул 8">
            <a:extLst>
              <a:ext uri="{FF2B5EF4-FFF2-40B4-BE49-F238E27FC236}">
                <a16:creationId xmlns:a16="http://schemas.microsoft.com/office/drawing/2014/main" id="{C1679161-6703-4770-A23F-B0CDEF7B3825}"/>
              </a:ext>
            </a:extLst>
          </p:cNvPr>
          <p:cNvSpPr>
            <a:spLocks noGrp="1"/>
          </p:cNvSpPr>
          <p:nvPr>
            <p:ph type="ftr" sz="quarter" idx="11"/>
          </p:nvPr>
        </p:nvSpPr>
        <p:spPr>
          <a:xfrm>
            <a:off x="971600" y="4836242"/>
            <a:ext cx="7632848" cy="273844"/>
          </a:xfrm>
          <a:noFill/>
        </p:spPr>
        <p:txBody>
          <a:bodyPr/>
          <a:lstStyle/>
          <a:p>
            <a:r>
              <a:rPr lang="en-US" sz="1100" b="1" dirty="0">
                <a:solidFill>
                  <a:schemeClr val="bg1"/>
                </a:solidFill>
              </a:rPr>
              <a:t>Quality Assurance for Reform and Transformation of HEIs in Uzbekistan - QUARTZ</a:t>
            </a:r>
          </a:p>
        </p:txBody>
      </p:sp>
      <p:sp>
        <p:nvSpPr>
          <p:cNvPr id="3" name="Rectangle 1">
            <a:extLst>
              <a:ext uri="{FF2B5EF4-FFF2-40B4-BE49-F238E27FC236}">
                <a16:creationId xmlns:a16="http://schemas.microsoft.com/office/drawing/2014/main" id="{DB6A27AE-CD6C-4FCD-A50C-F633B1E759DD}"/>
              </a:ext>
            </a:extLst>
          </p:cNvPr>
          <p:cNvSpPr>
            <a:spLocks noChangeArrowheads="1"/>
          </p:cNvSpPr>
          <p:nvPr/>
        </p:nvSpPr>
        <p:spPr bwMode="auto">
          <a:xfrm>
            <a:off x="1711224" y="1695395"/>
            <a:ext cx="1378644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ru-RU"/>
          </a:p>
        </p:txBody>
      </p:sp>
      <p:pic>
        <p:nvPicPr>
          <p:cNvPr id="12" name="Picture 2" descr="C:\Users\brani\Downloads\eu_funded_en.jpg">
            <a:extLst>
              <a:ext uri="{FF2B5EF4-FFF2-40B4-BE49-F238E27FC236}">
                <a16:creationId xmlns:a16="http://schemas.microsoft.com/office/drawing/2014/main" id="{17E46914-34C8-4B21-8663-3B0BF48398B3}"/>
              </a:ext>
            </a:extLst>
          </p:cNvPr>
          <p:cNvPicPr>
            <a:picLocks noChangeAspect="1" noChangeArrowheads="1"/>
          </p:cNvPicPr>
          <p:nvPr/>
        </p:nvPicPr>
        <p:blipFill>
          <a:blip r:embed="rId2" cstate="print"/>
          <a:srcRect/>
          <a:stretch>
            <a:fillRect/>
          </a:stretch>
        </p:blipFill>
        <p:spPr bwMode="auto">
          <a:xfrm>
            <a:off x="539552" y="162534"/>
            <a:ext cx="1726406" cy="362938"/>
          </a:xfrm>
          <a:prstGeom prst="rect">
            <a:avLst/>
          </a:prstGeom>
          <a:noFill/>
        </p:spPr>
      </p:pic>
      <p:pic>
        <p:nvPicPr>
          <p:cNvPr id="13" name="Picture 4" descr="Sustainable Development Goals SDGs Goal 4: Quality, 48% OFF">
            <a:extLst>
              <a:ext uri="{FF2B5EF4-FFF2-40B4-BE49-F238E27FC236}">
                <a16:creationId xmlns:a16="http://schemas.microsoft.com/office/drawing/2014/main" id="{09984294-CEC6-44AB-AAA0-18B207FC67B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22745" y="162534"/>
            <a:ext cx="481703" cy="481703"/>
          </a:xfrm>
          <a:prstGeom prst="rect">
            <a:avLst/>
          </a:prstGeom>
          <a:noFill/>
          <a:extLst>
            <a:ext uri="{909E8E84-426E-40DD-AFC4-6F175D3DCCD1}">
              <a14:hiddenFill xmlns:a14="http://schemas.microsoft.com/office/drawing/2010/main">
                <a:solidFill>
                  <a:srgbClr val="FFFFFF"/>
                </a:solidFill>
              </a14:hiddenFill>
            </a:ext>
          </a:extLst>
        </p:spPr>
      </p:pic>
      <p:pic>
        <p:nvPicPr>
          <p:cNvPr id="14" name="Рисунок 13">
            <a:extLst>
              <a:ext uri="{FF2B5EF4-FFF2-40B4-BE49-F238E27FC236}">
                <a16:creationId xmlns:a16="http://schemas.microsoft.com/office/drawing/2014/main" id="{48251B02-D814-43E5-88AE-9404C1F3EE5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68104" y="117804"/>
            <a:ext cx="1407792" cy="407668"/>
          </a:xfrm>
          <a:prstGeom prst="rect">
            <a:avLst/>
          </a:prstGeom>
        </p:spPr>
      </p:pic>
      <p:pic>
        <p:nvPicPr>
          <p:cNvPr id="2050" name="Picture 2" descr="Picture background">
            <a:extLst>
              <a:ext uri="{FF2B5EF4-FFF2-40B4-BE49-F238E27FC236}">
                <a16:creationId xmlns:a16="http://schemas.microsoft.com/office/drawing/2014/main" id="{E03D7037-9925-1481-D64C-8B6B5FB0131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413" y="1474303"/>
            <a:ext cx="3320459" cy="2490344"/>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029C7436-E524-5E15-5C30-50DA75F387AD}"/>
              </a:ext>
            </a:extLst>
          </p:cNvPr>
          <p:cNvSpPr txBox="1"/>
          <p:nvPr/>
        </p:nvSpPr>
        <p:spPr>
          <a:xfrm>
            <a:off x="3834433" y="1591660"/>
            <a:ext cx="5302764" cy="2246769"/>
          </a:xfrm>
          <a:prstGeom prst="rect">
            <a:avLst/>
          </a:prstGeom>
          <a:noFill/>
        </p:spPr>
        <p:txBody>
          <a:bodyPr wrap="square">
            <a:spAutoFit/>
          </a:bodyPr>
          <a:lstStyle/>
          <a:p>
            <a:pPr>
              <a:buNone/>
            </a:pPr>
            <a:r>
              <a:rPr lang="en-US" sz="2000" b="1" dirty="0" err="1"/>
              <a:t>Strategik</a:t>
            </a:r>
            <a:r>
              <a:rPr lang="en-US" sz="2000" b="1" dirty="0"/>
              <a:t> </a:t>
            </a:r>
            <a:r>
              <a:rPr lang="en-US" sz="2000" b="1" dirty="0" err="1"/>
              <a:t>yo‘nalishlardagi</a:t>
            </a:r>
            <a:r>
              <a:rPr lang="en-US" sz="2000" b="1" dirty="0"/>
              <a:t> </a:t>
            </a:r>
            <a:r>
              <a:rPr lang="en-US" sz="2000" b="1" dirty="0" err="1"/>
              <a:t>aks</a:t>
            </a:r>
            <a:r>
              <a:rPr lang="en-US" sz="2000" b="1" dirty="0"/>
              <a:t> </a:t>
            </a:r>
            <a:r>
              <a:rPr lang="en-US" sz="2000" b="1" dirty="0" err="1"/>
              <a:t>etishi</a:t>
            </a:r>
            <a:endParaRPr lang="en-US" sz="2000" b="1" dirty="0"/>
          </a:p>
          <a:p>
            <a:pPr>
              <a:buFont typeface="+mj-lt"/>
              <a:buAutoNum type="arabicPeriod"/>
            </a:pPr>
            <a:r>
              <a:rPr lang="en-US" sz="2000" b="1" dirty="0"/>
              <a:t>Akademik </a:t>
            </a:r>
            <a:r>
              <a:rPr lang="en-US" sz="2000" b="1" dirty="0" err="1"/>
              <a:t>innovatsiyalar</a:t>
            </a:r>
            <a:r>
              <a:rPr lang="en-US" sz="2000" b="1" dirty="0"/>
              <a:t>:</a:t>
            </a:r>
            <a:endParaRPr lang="en-US" sz="2000" dirty="0"/>
          </a:p>
          <a:p>
            <a:pPr marL="742950" lvl="1" indent="-285750">
              <a:buFont typeface="+mj-lt"/>
              <a:buAutoNum type="arabicPeriod"/>
            </a:pPr>
            <a:r>
              <a:rPr lang="en-US" sz="2000" dirty="0" err="1"/>
              <a:t>O‘quv</a:t>
            </a:r>
            <a:r>
              <a:rPr lang="en-US" sz="2000" dirty="0"/>
              <a:t> </a:t>
            </a:r>
            <a:r>
              <a:rPr lang="en-US" sz="2000" dirty="0" err="1"/>
              <a:t>dasturlari</a:t>
            </a:r>
            <a:r>
              <a:rPr lang="en-US" sz="2000" dirty="0"/>
              <a:t> </a:t>
            </a:r>
            <a:r>
              <a:rPr lang="en-US" sz="2000" b="1" dirty="0" err="1"/>
              <a:t>moslashtirilgan</a:t>
            </a:r>
            <a:r>
              <a:rPr lang="en-US" sz="2000" dirty="0"/>
              <a:t> </a:t>
            </a:r>
            <a:r>
              <a:rPr lang="en-US" sz="2000" dirty="0" err="1"/>
              <a:t>va</a:t>
            </a:r>
            <a:r>
              <a:rPr lang="en-US" sz="2000" dirty="0"/>
              <a:t> </a:t>
            </a:r>
            <a:r>
              <a:rPr lang="en-US" sz="2000" b="1" dirty="0" err="1"/>
              <a:t>egiluvchan</a:t>
            </a:r>
            <a:r>
              <a:rPr lang="en-US" sz="2000" dirty="0"/>
              <a:t> </a:t>
            </a:r>
            <a:r>
              <a:rPr lang="en-US" sz="2000" dirty="0" err="1"/>
              <a:t>bo‘ladi</a:t>
            </a:r>
            <a:r>
              <a:rPr lang="en-US" sz="2000" dirty="0"/>
              <a:t>.</a:t>
            </a:r>
          </a:p>
          <a:p>
            <a:pPr marL="742950" lvl="1" indent="-285750">
              <a:buFont typeface="+mj-lt"/>
              <a:buAutoNum type="arabicPeriod"/>
            </a:pPr>
            <a:r>
              <a:rPr lang="en-US" sz="2000" dirty="0" err="1"/>
              <a:t>Tanlov</a:t>
            </a:r>
            <a:r>
              <a:rPr lang="en-US" sz="2000" dirty="0"/>
              <a:t> </a:t>
            </a:r>
            <a:r>
              <a:rPr lang="en-US" sz="2000" dirty="0" err="1"/>
              <a:t>fanlari</a:t>
            </a:r>
            <a:r>
              <a:rPr lang="en-US" sz="2000" dirty="0"/>
              <a:t> </a:t>
            </a:r>
            <a:r>
              <a:rPr lang="en-US" sz="2000" dirty="0" err="1"/>
              <a:t>soni</a:t>
            </a:r>
            <a:r>
              <a:rPr lang="en-US" sz="2000" dirty="0"/>
              <a:t> </a:t>
            </a:r>
            <a:r>
              <a:rPr lang="en-US" sz="2000" dirty="0" err="1"/>
              <a:t>va</a:t>
            </a:r>
            <a:r>
              <a:rPr lang="en-US" sz="2000" dirty="0"/>
              <a:t> </a:t>
            </a:r>
            <a:r>
              <a:rPr lang="en-US" sz="2000" dirty="0" err="1"/>
              <a:t>talabaning</a:t>
            </a:r>
            <a:r>
              <a:rPr lang="en-US" sz="2000" dirty="0"/>
              <a:t> </a:t>
            </a:r>
            <a:r>
              <a:rPr lang="en-US" sz="2000" dirty="0" err="1"/>
              <a:t>o‘z</a:t>
            </a:r>
            <a:r>
              <a:rPr lang="en-US" sz="2000" dirty="0"/>
              <a:t> </a:t>
            </a:r>
            <a:r>
              <a:rPr lang="en-US" sz="2000" dirty="0" err="1"/>
              <a:t>yo‘nalishini</a:t>
            </a:r>
            <a:r>
              <a:rPr lang="en-US" sz="2000" dirty="0"/>
              <a:t> </a:t>
            </a:r>
            <a:r>
              <a:rPr lang="en-US" sz="2000" dirty="0" err="1"/>
              <a:t>mustaqil</a:t>
            </a:r>
            <a:r>
              <a:rPr lang="en-US" sz="2000" dirty="0"/>
              <a:t> </a:t>
            </a:r>
            <a:r>
              <a:rPr lang="en-US" sz="2000" dirty="0" err="1"/>
              <a:t>shakllantirish</a:t>
            </a:r>
            <a:r>
              <a:rPr lang="en-US" sz="2000" dirty="0"/>
              <a:t> </a:t>
            </a:r>
            <a:r>
              <a:rPr lang="en-US" sz="2000" dirty="0" err="1"/>
              <a:t>imkoniyati</a:t>
            </a:r>
            <a:r>
              <a:rPr lang="en-US" sz="2000" dirty="0"/>
              <a:t> </a:t>
            </a:r>
            <a:r>
              <a:rPr lang="en-US" sz="2000" dirty="0" err="1"/>
              <a:t>ortadi</a:t>
            </a:r>
            <a:r>
              <a:rPr lang="en-US" sz="2000" dirty="0"/>
              <a:t>.</a:t>
            </a:r>
          </a:p>
        </p:txBody>
      </p:sp>
      <p:sp>
        <p:nvSpPr>
          <p:cNvPr id="7" name="TextBox 6">
            <a:extLst>
              <a:ext uri="{FF2B5EF4-FFF2-40B4-BE49-F238E27FC236}">
                <a16:creationId xmlns:a16="http://schemas.microsoft.com/office/drawing/2014/main" id="{E5408668-0B82-F8AB-4A88-7374FEF4D7E5}"/>
              </a:ext>
            </a:extLst>
          </p:cNvPr>
          <p:cNvSpPr txBox="1"/>
          <p:nvPr/>
        </p:nvSpPr>
        <p:spPr>
          <a:xfrm>
            <a:off x="179512" y="4186756"/>
            <a:ext cx="8712968" cy="923330"/>
          </a:xfrm>
          <a:prstGeom prst="rect">
            <a:avLst/>
          </a:prstGeom>
          <a:noFill/>
        </p:spPr>
        <p:txBody>
          <a:bodyPr wrap="square">
            <a:spAutoFit/>
          </a:bodyPr>
          <a:lstStyle/>
          <a:p>
            <a:pPr>
              <a:buNone/>
            </a:pPr>
            <a:r>
              <a:rPr lang="en-US" b="1" dirty="0" err="1"/>
              <a:t>Ta’lim</a:t>
            </a:r>
            <a:r>
              <a:rPr lang="en-US" b="1" dirty="0"/>
              <a:t> </a:t>
            </a:r>
            <a:r>
              <a:rPr lang="en-US" b="1" dirty="0" err="1"/>
              <a:t>sifatini</a:t>
            </a:r>
            <a:r>
              <a:rPr lang="en-US" b="1" dirty="0"/>
              <a:t> </a:t>
            </a:r>
            <a:r>
              <a:rPr lang="en-US" b="1" dirty="0" err="1"/>
              <a:t>oshirish</a:t>
            </a:r>
            <a:endParaRPr lang="en-US" dirty="0"/>
          </a:p>
          <a:p>
            <a:pPr>
              <a:buFont typeface="Arial" panose="020B0604020202020204" pitchFamily="34" charset="0"/>
              <a:buChar char="•"/>
            </a:pPr>
            <a:r>
              <a:rPr lang="en-US" dirty="0" err="1"/>
              <a:t>Talabalarning</a:t>
            </a:r>
            <a:r>
              <a:rPr lang="en-US" dirty="0"/>
              <a:t> </a:t>
            </a:r>
            <a:r>
              <a:rPr lang="en-US" b="1" dirty="0" err="1"/>
              <a:t>fikr-mulohazasi</a:t>
            </a:r>
            <a:r>
              <a:rPr lang="en-US" b="1" dirty="0"/>
              <a:t> </a:t>
            </a:r>
            <a:r>
              <a:rPr lang="en-US" b="1" dirty="0" err="1"/>
              <a:t>asosida</a:t>
            </a:r>
            <a:r>
              <a:rPr lang="en-US" dirty="0"/>
              <a:t> </a:t>
            </a:r>
            <a:r>
              <a:rPr lang="en-US" dirty="0" err="1"/>
              <a:t>o‘qituvchilar</a:t>
            </a:r>
            <a:r>
              <a:rPr lang="en-US" dirty="0"/>
              <a:t> </a:t>
            </a:r>
            <a:r>
              <a:rPr lang="en-US" dirty="0" err="1"/>
              <a:t>faoliyati</a:t>
            </a:r>
            <a:r>
              <a:rPr lang="en-US" dirty="0"/>
              <a:t> </a:t>
            </a:r>
            <a:r>
              <a:rPr lang="en-US" dirty="0" err="1"/>
              <a:t>baholanadi</a:t>
            </a:r>
            <a:r>
              <a:rPr lang="en-US" dirty="0"/>
              <a:t>.</a:t>
            </a:r>
          </a:p>
          <a:p>
            <a:pPr>
              <a:buFont typeface="Arial" panose="020B0604020202020204" pitchFamily="34" charset="0"/>
              <a:buChar char="•"/>
            </a:pPr>
            <a:r>
              <a:rPr lang="en-US" dirty="0"/>
              <a:t>Kurs </a:t>
            </a:r>
            <a:r>
              <a:rPr lang="en-US" dirty="0" err="1"/>
              <a:t>mazmuni</a:t>
            </a:r>
            <a:r>
              <a:rPr lang="en-US" dirty="0"/>
              <a:t> </a:t>
            </a:r>
            <a:r>
              <a:rPr lang="en-US" dirty="0" err="1"/>
              <a:t>doimiy</a:t>
            </a:r>
            <a:r>
              <a:rPr lang="en-US" dirty="0"/>
              <a:t> </a:t>
            </a:r>
            <a:r>
              <a:rPr lang="en-US" dirty="0" err="1"/>
              <a:t>ravishda</a:t>
            </a:r>
            <a:r>
              <a:rPr lang="en-US" dirty="0"/>
              <a:t> </a:t>
            </a:r>
            <a:r>
              <a:rPr lang="en-US" b="1" dirty="0" err="1"/>
              <a:t>yangilanadi</a:t>
            </a:r>
            <a:r>
              <a:rPr lang="en-US" dirty="0"/>
              <a:t> </a:t>
            </a:r>
            <a:r>
              <a:rPr lang="en-US" dirty="0" err="1"/>
              <a:t>va</a:t>
            </a:r>
            <a:r>
              <a:rPr lang="en-US" dirty="0"/>
              <a:t> </a:t>
            </a:r>
            <a:r>
              <a:rPr lang="en-US" dirty="0" err="1"/>
              <a:t>zamonaviylashtiriladi</a:t>
            </a:r>
            <a:r>
              <a:rPr lang="en-US" dirty="0"/>
              <a:t>.</a:t>
            </a:r>
          </a:p>
        </p:txBody>
      </p:sp>
    </p:spTree>
    <p:extLst>
      <p:ext uri="{BB962C8B-B14F-4D97-AF65-F5344CB8AC3E}">
        <p14:creationId xmlns:p14="http://schemas.microsoft.com/office/powerpoint/2010/main" val="852815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Нижний колонтитул 8">
            <a:extLst>
              <a:ext uri="{FF2B5EF4-FFF2-40B4-BE49-F238E27FC236}">
                <a16:creationId xmlns:a16="http://schemas.microsoft.com/office/drawing/2014/main" id="{C1679161-6703-4770-A23F-B0CDEF7B3825}"/>
              </a:ext>
            </a:extLst>
          </p:cNvPr>
          <p:cNvSpPr>
            <a:spLocks noGrp="1"/>
          </p:cNvSpPr>
          <p:nvPr>
            <p:ph type="ftr" sz="quarter" idx="11"/>
          </p:nvPr>
        </p:nvSpPr>
        <p:spPr>
          <a:xfrm>
            <a:off x="971600" y="4836242"/>
            <a:ext cx="7632848" cy="273844"/>
          </a:xfrm>
          <a:noFill/>
        </p:spPr>
        <p:txBody>
          <a:bodyPr/>
          <a:lstStyle/>
          <a:p>
            <a:r>
              <a:rPr lang="en-US" sz="1100" b="1" dirty="0">
                <a:solidFill>
                  <a:schemeClr val="bg1"/>
                </a:solidFill>
              </a:rPr>
              <a:t>Quality Assurance for Reform and Transformation of HEIs in Uzbekistan - QUARTZ</a:t>
            </a:r>
          </a:p>
        </p:txBody>
      </p:sp>
      <p:sp>
        <p:nvSpPr>
          <p:cNvPr id="3" name="Rectangle 1">
            <a:extLst>
              <a:ext uri="{FF2B5EF4-FFF2-40B4-BE49-F238E27FC236}">
                <a16:creationId xmlns:a16="http://schemas.microsoft.com/office/drawing/2014/main" id="{DB6A27AE-CD6C-4FCD-A50C-F633B1E759DD}"/>
              </a:ext>
            </a:extLst>
          </p:cNvPr>
          <p:cNvSpPr>
            <a:spLocks noChangeArrowheads="1"/>
          </p:cNvSpPr>
          <p:nvPr/>
        </p:nvSpPr>
        <p:spPr bwMode="auto">
          <a:xfrm>
            <a:off x="1711224" y="1695395"/>
            <a:ext cx="1378644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ru-RU"/>
          </a:p>
        </p:txBody>
      </p:sp>
      <p:pic>
        <p:nvPicPr>
          <p:cNvPr id="12" name="Picture 2" descr="C:\Users\brani\Downloads\eu_funded_en.jpg">
            <a:extLst>
              <a:ext uri="{FF2B5EF4-FFF2-40B4-BE49-F238E27FC236}">
                <a16:creationId xmlns:a16="http://schemas.microsoft.com/office/drawing/2014/main" id="{17E46914-34C8-4B21-8663-3B0BF48398B3}"/>
              </a:ext>
            </a:extLst>
          </p:cNvPr>
          <p:cNvPicPr>
            <a:picLocks noChangeAspect="1" noChangeArrowheads="1"/>
          </p:cNvPicPr>
          <p:nvPr/>
        </p:nvPicPr>
        <p:blipFill>
          <a:blip r:embed="rId2" cstate="print"/>
          <a:srcRect/>
          <a:stretch>
            <a:fillRect/>
          </a:stretch>
        </p:blipFill>
        <p:spPr bwMode="auto">
          <a:xfrm>
            <a:off x="539552" y="162534"/>
            <a:ext cx="1726406" cy="362938"/>
          </a:xfrm>
          <a:prstGeom prst="rect">
            <a:avLst/>
          </a:prstGeom>
          <a:noFill/>
        </p:spPr>
      </p:pic>
      <p:pic>
        <p:nvPicPr>
          <p:cNvPr id="13" name="Picture 4" descr="Sustainable Development Goals SDGs Goal 4: Quality, 48% OFF">
            <a:extLst>
              <a:ext uri="{FF2B5EF4-FFF2-40B4-BE49-F238E27FC236}">
                <a16:creationId xmlns:a16="http://schemas.microsoft.com/office/drawing/2014/main" id="{09984294-CEC6-44AB-AAA0-18B207FC67B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22745" y="162534"/>
            <a:ext cx="481703" cy="481703"/>
          </a:xfrm>
          <a:prstGeom prst="rect">
            <a:avLst/>
          </a:prstGeom>
          <a:noFill/>
          <a:extLst>
            <a:ext uri="{909E8E84-426E-40DD-AFC4-6F175D3DCCD1}">
              <a14:hiddenFill xmlns:a14="http://schemas.microsoft.com/office/drawing/2010/main">
                <a:solidFill>
                  <a:srgbClr val="FFFFFF"/>
                </a:solidFill>
              </a14:hiddenFill>
            </a:ext>
          </a:extLst>
        </p:spPr>
      </p:pic>
      <p:pic>
        <p:nvPicPr>
          <p:cNvPr id="14" name="Рисунок 13">
            <a:extLst>
              <a:ext uri="{FF2B5EF4-FFF2-40B4-BE49-F238E27FC236}">
                <a16:creationId xmlns:a16="http://schemas.microsoft.com/office/drawing/2014/main" id="{48251B02-D814-43E5-88AE-9404C1F3EE5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68104" y="117804"/>
            <a:ext cx="1407792" cy="407668"/>
          </a:xfrm>
          <a:prstGeom prst="rect">
            <a:avLst/>
          </a:prstGeom>
        </p:spPr>
      </p:pic>
      <p:sp>
        <p:nvSpPr>
          <p:cNvPr id="37" name="object 9">
            <a:extLst>
              <a:ext uri="{FF2B5EF4-FFF2-40B4-BE49-F238E27FC236}">
                <a16:creationId xmlns:a16="http://schemas.microsoft.com/office/drawing/2014/main" id="{5F8E445C-E82C-4C6B-91B8-F66B221C3904}"/>
              </a:ext>
            </a:extLst>
          </p:cNvPr>
          <p:cNvSpPr txBox="1"/>
          <p:nvPr/>
        </p:nvSpPr>
        <p:spPr>
          <a:xfrm>
            <a:off x="6701189" y="4830599"/>
            <a:ext cx="2101691" cy="240450"/>
          </a:xfrm>
          <a:prstGeom prst="rect">
            <a:avLst/>
          </a:prstGeom>
        </p:spPr>
        <p:txBody>
          <a:bodyPr vert="horz" wrap="square" lIns="0" tIns="9525" rIns="0" bIns="0" rtlCol="0">
            <a:spAutoFit/>
          </a:bodyPr>
          <a:lstStyle/>
          <a:p>
            <a:pPr marL="9525" marR="3810" defTabSz="685800">
              <a:spcBef>
                <a:spcPts val="75"/>
              </a:spcBef>
            </a:pPr>
            <a:r>
              <a:rPr sz="750" kern="0" dirty="0">
                <a:solidFill>
                  <a:sysClr val="windowText" lastClr="000000"/>
                </a:solidFill>
                <a:latin typeface="Arial MT"/>
                <a:cs typeface="Arial MT"/>
              </a:rPr>
              <a:t>Braun’s</a:t>
            </a:r>
            <a:r>
              <a:rPr sz="750" kern="0" spc="-19" dirty="0">
                <a:solidFill>
                  <a:sysClr val="windowText" lastClr="000000"/>
                </a:solidFill>
                <a:latin typeface="Arial MT"/>
                <a:cs typeface="Arial MT"/>
              </a:rPr>
              <a:t> </a:t>
            </a:r>
            <a:r>
              <a:rPr sz="750" kern="0" dirty="0">
                <a:solidFill>
                  <a:sysClr val="windowText" lastClr="000000"/>
                </a:solidFill>
                <a:latin typeface="Arial MT"/>
                <a:cs typeface="Arial MT"/>
              </a:rPr>
              <a:t>cube</a:t>
            </a:r>
            <a:r>
              <a:rPr sz="750" kern="0" spc="-19" dirty="0">
                <a:solidFill>
                  <a:sysClr val="windowText" lastClr="000000"/>
                </a:solidFill>
                <a:latin typeface="Arial MT"/>
                <a:cs typeface="Arial MT"/>
              </a:rPr>
              <a:t> </a:t>
            </a:r>
            <a:r>
              <a:rPr sz="750" kern="0" dirty="0">
                <a:solidFill>
                  <a:sysClr val="windowText" lastClr="000000"/>
                </a:solidFill>
                <a:latin typeface="Arial MT"/>
                <a:cs typeface="Arial MT"/>
              </a:rPr>
              <a:t>of</a:t>
            </a:r>
            <a:r>
              <a:rPr sz="750" kern="0" spc="-8" dirty="0">
                <a:solidFill>
                  <a:sysClr val="windowText" lastClr="000000"/>
                </a:solidFill>
                <a:latin typeface="Arial MT"/>
                <a:cs typeface="Arial MT"/>
              </a:rPr>
              <a:t> </a:t>
            </a:r>
            <a:r>
              <a:rPr sz="750" kern="0" dirty="0">
                <a:solidFill>
                  <a:sysClr val="windowText" lastClr="000000"/>
                </a:solidFill>
                <a:latin typeface="Arial MT"/>
                <a:cs typeface="Arial MT"/>
              </a:rPr>
              <a:t>governance.</a:t>
            </a:r>
            <a:r>
              <a:rPr sz="750" kern="0" spc="-15" dirty="0">
                <a:solidFill>
                  <a:sysClr val="windowText" lastClr="000000"/>
                </a:solidFill>
                <a:latin typeface="Arial MT"/>
                <a:cs typeface="Arial MT"/>
              </a:rPr>
              <a:t> </a:t>
            </a:r>
            <a:r>
              <a:rPr sz="750" kern="0" dirty="0">
                <a:solidFill>
                  <a:sysClr val="windowText" lastClr="000000"/>
                </a:solidFill>
                <a:latin typeface="Arial MT"/>
                <a:cs typeface="Arial MT"/>
              </a:rPr>
              <a:t>Adapted</a:t>
            </a:r>
            <a:r>
              <a:rPr sz="750" kern="0" spc="-19" dirty="0">
                <a:solidFill>
                  <a:sysClr val="windowText" lastClr="000000"/>
                </a:solidFill>
                <a:latin typeface="Arial MT"/>
                <a:cs typeface="Arial MT"/>
              </a:rPr>
              <a:t> </a:t>
            </a:r>
            <a:r>
              <a:rPr sz="750" kern="0" dirty="0">
                <a:solidFill>
                  <a:sysClr val="windowText" lastClr="000000"/>
                </a:solidFill>
                <a:latin typeface="Arial MT"/>
                <a:cs typeface="Arial MT"/>
              </a:rPr>
              <a:t>from</a:t>
            </a:r>
            <a:r>
              <a:rPr sz="750" kern="0" spc="-4" dirty="0">
                <a:solidFill>
                  <a:sysClr val="windowText" lastClr="000000"/>
                </a:solidFill>
                <a:latin typeface="Arial MT"/>
                <a:cs typeface="Arial MT"/>
              </a:rPr>
              <a:t> </a:t>
            </a:r>
            <a:r>
              <a:rPr sz="750" kern="0" spc="-15" dirty="0">
                <a:solidFill>
                  <a:sysClr val="windowText" lastClr="000000"/>
                </a:solidFill>
                <a:latin typeface="Arial MT"/>
                <a:cs typeface="Arial MT"/>
              </a:rPr>
              <a:t>Braun </a:t>
            </a:r>
            <a:r>
              <a:rPr sz="750" kern="0" dirty="0">
                <a:solidFill>
                  <a:sysClr val="windowText" lastClr="000000"/>
                </a:solidFill>
                <a:latin typeface="Arial MT"/>
                <a:cs typeface="Arial MT"/>
              </a:rPr>
              <a:t>Source:</a:t>
            </a:r>
            <a:r>
              <a:rPr sz="750" kern="0" spc="-41" dirty="0">
                <a:solidFill>
                  <a:sysClr val="windowText" lastClr="000000"/>
                </a:solidFill>
                <a:latin typeface="Arial MT"/>
                <a:cs typeface="Arial MT"/>
              </a:rPr>
              <a:t> </a:t>
            </a:r>
            <a:r>
              <a:rPr sz="750" kern="0" dirty="0">
                <a:solidFill>
                  <a:sysClr val="windowText" lastClr="000000"/>
                </a:solidFill>
                <a:latin typeface="Arial MT"/>
                <a:cs typeface="Arial MT"/>
              </a:rPr>
              <a:t>Findikli</a:t>
            </a:r>
            <a:r>
              <a:rPr sz="750" kern="0" spc="-34" dirty="0">
                <a:solidFill>
                  <a:sysClr val="windowText" lastClr="000000"/>
                </a:solidFill>
                <a:latin typeface="Arial MT"/>
                <a:cs typeface="Arial MT"/>
              </a:rPr>
              <a:t> </a:t>
            </a:r>
            <a:r>
              <a:rPr sz="750" kern="0" spc="-15" dirty="0">
                <a:solidFill>
                  <a:sysClr val="windowText" lastClr="000000"/>
                </a:solidFill>
                <a:latin typeface="Arial MT"/>
                <a:cs typeface="Arial MT"/>
              </a:rPr>
              <a:t>2017</a:t>
            </a:r>
            <a:endParaRPr sz="750" kern="0" dirty="0">
              <a:solidFill>
                <a:sysClr val="windowText" lastClr="000000"/>
              </a:solidFill>
              <a:latin typeface="Arial MT"/>
              <a:cs typeface="Arial MT"/>
            </a:endParaRPr>
          </a:p>
        </p:txBody>
      </p:sp>
      <p:pic>
        <p:nvPicPr>
          <p:cNvPr id="5122" name="Picture 2" descr="Picture background">
            <a:extLst>
              <a:ext uri="{FF2B5EF4-FFF2-40B4-BE49-F238E27FC236}">
                <a16:creationId xmlns:a16="http://schemas.microsoft.com/office/drawing/2014/main" id="{A8C79027-2392-54BE-C804-17074561316F}"/>
              </a:ext>
            </a:extLst>
          </p:cNvPr>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22646" t="11269" r="23207"/>
          <a:stretch>
            <a:fillRect/>
          </a:stretch>
        </p:blipFill>
        <p:spPr bwMode="auto">
          <a:xfrm>
            <a:off x="107504" y="951570"/>
            <a:ext cx="3528393" cy="324036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2FE3D5D1-CA81-9091-46AA-93DC2157C573}"/>
              </a:ext>
            </a:extLst>
          </p:cNvPr>
          <p:cNvSpPr txBox="1"/>
          <p:nvPr/>
        </p:nvSpPr>
        <p:spPr>
          <a:xfrm>
            <a:off x="3707904" y="1103573"/>
            <a:ext cx="5256584" cy="3416320"/>
          </a:xfrm>
          <a:prstGeom prst="rect">
            <a:avLst/>
          </a:prstGeom>
          <a:noFill/>
        </p:spPr>
        <p:txBody>
          <a:bodyPr wrap="square">
            <a:spAutoFit/>
          </a:bodyPr>
          <a:lstStyle/>
          <a:p>
            <a:pPr>
              <a:buNone/>
            </a:pPr>
            <a:r>
              <a:rPr lang="en-US" b="1" dirty="0" err="1"/>
              <a:t>Raqobatbardosh</a:t>
            </a:r>
            <a:r>
              <a:rPr lang="en-US" b="1" dirty="0"/>
              <a:t> </a:t>
            </a:r>
            <a:r>
              <a:rPr lang="en-US" b="1" dirty="0" err="1"/>
              <a:t>bitiruvchilar</a:t>
            </a:r>
            <a:r>
              <a:rPr lang="en-US" b="1" dirty="0"/>
              <a:t> </a:t>
            </a:r>
            <a:r>
              <a:rPr lang="en-US" b="1" dirty="0" err="1"/>
              <a:t>tayyorlash</a:t>
            </a:r>
            <a:endParaRPr lang="en-US" dirty="0"/>
          </a:p>
          <a:p>
            <a:pPr>
              <a:buFont typeface="Arial" panose="020B0604020202020204" pitchFamily="34" charset="0"/>
              <a:buChar char="•"/>
            </a:pPr>
            <a:r>
              <a:rPr lang="en-US" dirty="0" err="1"/>
              <a:t>Faol</a:t>
            </a:r>
            <a:r>
              <a:rPr lang="en-US" dirty="0"/>
              <a:t>, </a:t>
            </a:r>
            <a:r>
              <a:rPr lang="en-US" dirty="0" err="1"/>
              <a:t>ijodkor</a:t>
            </a:r>
            <a:r>
              <a:rPr lang="en-US" dirty="0"/>
              <a:t> </a:t>
            </a:r>
            <a:r>
              <a:rPr lang="en-US" dirty="0" err="1"/>
              <a:t>va</a:t>
            </a:r>
            <a:r>
              <a:rPr lang="en-US" dirty="0"/>
              <a:t> </a:t>
            </a:r>
            <a:r>
              <a:rPr lang="en-US" dirty="0" err="1"/>
              <a:t>tashabbuskor</a:t>
            </a:r>
            <a:r>
              <a:rPr lang="en-US" dirty="0"/>
              <a:t> </a:t>
            </a:r>
            <a:r>
              <a:rPr lang="en-US" dirty="0" err="1"/>
              <a:t>talaba</a:t>
            </a:r>
            <a:r>
              <a:rPr lang="en-US" dirty="0"/>
              <a:t> </a:t>
            </a:r>
            <a:r>
              <a:rPr lang="en-US" b="1" dirty="0" err="1"/>
              <a:t>mehnat</a:t>
            </a:r>
            <a:r>
              <a:rPr lang="en-US" b="1" dirty="0"/>
              <a:t> </a:t>
            </a:r>
            <a:r>
              <a:rPr lang="en-US" b="1" dirty="0" err="1"/>
              <a:t>bozorida</a:t>
            </a:r>
            <a:r>
              <a:rPr lang="en-US" b="1" dirty="0"/>
              <a:t> </a:t>
            </a:r>
            <a:r>
              <a:rPr lang="en-US" b="1" dirty="0" err="1"/>
              <a:t>muvaffaqiyatli</a:t>
            </a:r>
            <a:r>
              <a:rPr lang="en-US" dirty="0"/>
              <a:t> </a:t>
            </a:r>
            <a:r>
              <a:rPr lang="en-US" dirty="0" err="1"/>
              <a:t>bo‘ladi</a:t>
            </a:r>
            <a:r>
              <a:rPr lang="en-US" dirty="0"/>
              <a:t>.</a:t>
            </a:r>
          </a:p>
          <a:p>
            <a:pPr>
              <a:buFont typeface="Arial" panose="020B0604020202020204" pitchFamily="34" charset="0"/>
              <a:buChar char="•"/>
            </a:pPr>
            <a:r>
              <a:rPr lang="en-US" dirty="0" err="1"/>
              <a:t>Shaxsiy</a:t>
            </a:r>
            <a:r>
              <a:rPr lang="en-US" dirty="0"/>
              <a:t> </a:t>
            </a:r>
            <a:r>
              <a:rPr lang="en-US" dirty="0" err="1"/>
              <a:t>kompetensiyalarga</a:t>
            </a:r>
            <a:r>
              <a:rPr lang="en-US" dirty="0"/>
              <a:t> </a:t>
            </a:r>
            <a:r>
              <a:rPr lang="en-US" dirty="0" err="1"/>
              <a:t>asoslangan</a:t>
            </a:r>
            <a:r>
              <a:rPr lang="en-US" dirty="0"/>
              <a:t> </a:t>
            </a:r>
            <a:r>
              <a:rPr lang="en-US" dirty="0" err="1"/>
              <a:t>ta’lim</a:t>
            </a:r>
            <a:r>
              <a:rPr lang="en-US" dirty="0"/>
              <a:t> — </a:t>
            </a:r>
            <a:r>
              <a:rPr lang="en-US" b="1" dirty="0"/>
              <a:t>21-asr </a:t>
            </a:r>
            <a:r>
              <a:rPr lang="en-US" b="1" dirty="0" err="1"/>
              <a:t>ko‘nikmalariga</a:t>
            </a:r>
            <a:r>
              <a:rPr lang="en-US" b="1" dirty="0"/>
              <a:t> </a:t>
            </a:r>
            <a:r>
              <a:rPr lang="en-US" b="1" dirty="0" err="1"/>
              <a:t>tayyorlik</a:t>
            </a:r>
            <a:r>
              <a:rPr lang="en-US" b="1" dirty="0"/>
              <a:t>.</a:t>
            </a:r>
          </a:p>
          <a:p>
            <a:pPr>
              <a:buFont typeface="Arial" panose="020B0604020202020204" pitchFamily="34" charset="0"/>
              <a:buChar char="•"/>
            </a:pPr>
            <a:endParaRPr lang="en-US" b="1" dirty="0"/>
          </a:p>
          <a:p>
            <a:r>
              <a:rPr lang="en-US" b="1" dirty="0" err="1"/>
              <a:t>Xalqaro</a:t>
            </a:r>
            <a:r>
              <a:rPr lang="en-US" b="1" dirty="0"/>
              <a:t> </a:t>
            </a:r>
            <a:r>
              <a:rPr lang="en-US" b="1" dirty="0" err="1"/>
              <a:t>reytinglarda</a:t>
            </a:r>
            <a:r>
              <a:rPr lang="en-US" b="1" dirty="0"/>
              <a:t> </a:t>
            </a:r>
            <a:r>
              <a:rPr lang="en-US" b="1" dirty="0" err="1"/>
              <a:t>ko‘tarilish</a:t>
            </a:r>
            <a:r>
              <a:rPr lang="en-US" b="1" dirty="0"/>
              <a:t>:</a:t>
            </a:r>
            <a:endParaRPr lang="en-US" dirty="0"/>
          </a:p>
          <a:p>
            <a:r>
              <a:rPr lang="en-US" dirty="0" err="1"/>
              <a:t>Talabaga</a:t>
            </a:r>
            <a:r>
              <a:rPr lang="en-US" dirty="0"/>
              <a:t> </a:t>
            </a:r>
            <a:r>
              <a:rPr lang="en-US" dirty="0" err="1"/>
              <a:t>yo‘naltirilganlik</a:t>
            </a:r>
            <a:r>
              <a:rPr lang="en-US" dirty="0"/>
              <a:t> – QS, THE </a:t>
            </a:r>
            <a:r>
              <a:rPr lang="en-US" dirty="0" err="1"/>
              <a:t>kabi</a:t>
            </a:r>
            <a:r>
              <a:rPr lang="en-US" dirty="0"/>
              <a:t> </a:t>
            </a:r>
            <a:r>
              <a:rPr lang="en-US" dirty="0" err="1"/>
              <a:t>reyting</a:t>
            </a:r>
            <a:r>
              <a:rPr lang="en-US" dirty="0"/>
              <a:t> </a:t>
            </a:r>
            <a:r>
              <a:rPr lang="en-US" dirty="0" err="1"/>
              <a:t>indikatorlarida</a:t>
            </a:r>
            <a:r>
              <a:rPr lang="en-US" dirty="0"/>
              <a:t> </a:t>
            </a:r>
            <a:r>
              <a:rPr lang="en-US" dirty="0" err="1"/>
              <a:t>muhim</a:t>
            </a:r>
            <a:r>
              <a:rPr lang="en-US" dirty="0"/>
              <a:t> </a:t>
            </a:r>
            <a:r>
              <a:rPr lang="en-US" dirty="0" err="1"/>
              <a:t>mezon</a:t>
            </a:r>
            <a:r>
              <a:rPr lang="en-US" dirty="0"/>
              <a:t> </a:t>
            </a:r>
            <a:r>
              <a:rPr lang="en-US" dirty="0" err="1"/>
              <a:t>hisoblanadi</a:t>
            </a:r>
            <a:r>
              <a:rPr lang="en-US" dirty="0"/>
              <a:t>.</a:t>
            </a:r>
          </a:p>
          <a:p>
            <a:r>
              <a:rPr lang="en-US" b="1" dirty="0"/>
              <a:t>Student-centered university</a:t>
            </a:r>
            <a:r>
              <a:rPr lang="en-US" dirty="0"/>
              <a:t> – </a:t>
            </a:r>
            <a:r>
              <a:rPr lang="en-US" dirty="0" err="1"/>
              <a:t>xalqaro</a:t>
            </a:r>
            <a:r>
              <a:rPr lang="en-US" dirty="0"/>
              <a:t> </a:t>
            </a:r>
            <a:r>
              <a:rPr lang="en-US" dirty="0" err="1"/>
              <a:t>hamkorlar</a:t>
            </a:r>
            <a:r>
              <a:rPr lang="en-US" dirty="0"/>
              <a:t> </a:t>
            </a:r>
            <a:r>
              <a:rPr lang="en-US" dirty="0" err="1"/>
              <a:t>va</a:t>
            </a:r>
            <a:r>
              <a:rPr lang="en-US" dirty="0"/>
              <a:t> </a:t>
            </a:r>
            <a:r>
              <a:rPr lang="en-US" dirty="0" err="1"/>
              <a:t>talabalar</a:t>
            </a:r>
            <a:r>
              <a:rPr lang="en-US" dirty="0"/>
              <a:t> </a:t>
            </a:r>
            <a:r>
              <a:rPr lang="en-US" dirty="0" err="1"/>
              <a:t>uchun</a:t>
            </a:r>
            <a:r>
              <a:rPr lang="en-US" dirty="0"/>
              <a:t> </a:t>
            </a:r>
            <a:r>
              <a:rPr lang="en-US" dirty="0" err="1"/>
              <a:t>jozibador</a:t>
            </a:r>
            <a:r>
              <a:rPr lang="en-US" dirty="0"/>
              <a:t> </a:t>
            </a:r>
            <a:r>
              <a:rPr lang="en-US" dirty="0" err="1"/>
              <a:t>brend</a:t>
            </a:r>
            <a:r>
              <a:rPr lang="en-US" dirty="0"/>
              <a:t>.</a:t>
            </a:r>
          </a:p>
          <a:p>
            <a:pPr>
              <a:buFont typeface="Arial" panose="020B0604020202020204" pitchFamily="34" charset="0"/>
              <a:buChar char="•"/>
            </a:pPr>
            <a:endParaRPr lang="en-US" dirty="0"/>
          </a:p>
        </p:txBody>
      </p:sp>
    </p:spTree>
    <p:extLst>
      <p:ext uri="{BB962C8B-B14F-4D97-AF65-F5344CB8AC3E}">
        <p14:creationId xmlns:p14="http://schemas.microsoft.com/office/powerpoint/2010/main" val="22204208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7805B8-B36F-9A6A-CD20-A60A99B156C3}"/>
            </a:ext>
          </a:extLst>
        </p:cNvPr>
        <p:cNvGrpSpPr/>
        <p:nvPr/>
      </p:nvGrpSpPr>
      <p:grpSpPr>
        <a:xfrm>
          <a:off x="0" y="0"/>
          <a:ext cx="0" cy="0"/>
          <a:chOff x="0" y="0"/>
          <a:chExt cx="0" cy="0"/>
        </a:xfrm>
      </p:grpSpPr>
      <p:sp>
        <p:nvSpPr>
          <p:cNvPr id="9" name="Нижний колонтитул 8">
            <a:extLst>
              <a:ext uri="{FF2B5EF4-FFF2-40B4-BE49-F238E27FC236}">
                <a16:creationId xmlns:a16="http://schemas.microsoft.com/office/drawing/2014/main" id="{3D74ED19-4538-2D91-9AC7-5EE44EA52745}"/>
              </a:ext>
            </a:extLst>
          </p:cNvPr>
          <p:cNvSpPr>
            <a:spLocks noGrp="1"/>
          </p:cNvSpPr>
          <p:nvPr>
            <p:ph type="ftr" sz="quarter" idx="11"/>
          </p:nvPr>
        </p:nvSpPr>
        <p:spPr>
          <a:xfrm>
            <a:off x="971600" y="4836242"/>
            <a:ext cx="7632848" cy="273844"/>
          </a:xfrm>
          <a:noFill/>
        </p:spPr>
        <p:txBody>
          <a:bodyPr/>
          <a:lstStyle/>
          <a:p>
            <a:r>
              <a:rPr lang="en-US" sz="1100" b="1" dirty="0">
                <a:solidFill>
                  <a:schemeClr val="bg1"/>
                </a:solidFill>
              </a:rPr>
              <a:t>Quality Assurance for Reform and Transformation of HEIs in Uzbekistan - QUARTZ</a:t>
            </a:r>
          </a:p>
        </p:txBody>
      </p:sp>
      <p:sp>
        <p:nvSpPr>
          <p:cNvPr id="3" name="Rectangle 1">
            <a:extLst>
              <a:ext uri="{FF2B5EF4-FFF2-40B4-BE49-F238E27FC236}">
                <a16:creationId xmlns:a16="http://schemas.microsoft.com/office/drawing/2014/main" id="{E74D226E-3BD8-30D4-53A4-7AEE8F4D00C0}"/>
              </a:ext>
            </a:extLst>
          </p:cNvPr>
          <p:cNvSpPr>
            <a:spLocks noChangeArrowheads="1"/>
          </p:cNvSpPr>
          <p:nvPr/>
        </p:nvSpPr>
        <p:spPr bwMode="auto">
          <a:xfrm>
            <a:off x="1711224" y="1695395"/>
            <a:ext cx="1378644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ru-RU"/>
          </a:p>
        </p:txBody>
      </p:sp>
      <p:pic>
        <p:nvPicPr>
          <p:cNvPr id="12" name="Picture 2" descr="C:\Users\brani\Downloads\eu_funded_en.jpg">
            <a:extLst>
              <a:ext uri="{FF2B5EF4-FFF2-40B4-BE49-F238E27FC236}">
                <a16:creationId xmlns:a16="http://schemas.microsoft.com/office/drawing/2014/main" id="{35D52D60-F123-7579-92DD-654DF6BF00DF}"/>
              </a:ext>
            </a:extLst>
          </p:cNvPr>
          <p:cNvPicPr>
            <a:picLocks noChangeAspect="1" noChangeArrowheads="1"/>
          </p:cNvPicPr>
          <p:nvPr/>
        </p:nvPicPr>
        <p:blipFill>
          <a:blip r:embed="rId2" cstate="print"/>
          <a:srcRect/>
          <a:stretch>
            <a:fillRect/>
          </a:stretch>
        </p:blipFill>
        <p:spPr bwMode="auto">
          <a:xfrm>
            <a:off x="539552" y="162534"/>
            <a:ext cx="1726406" cy="362938"/>
          </a:xfrm>
          <a:prstGeom prst="rect">
            <a:avLst/>
          </a:prstGeom>
          <a:noFill/>
        </p:spPr>
      </p:pic>
      <p:pic>
        <p:nvPicPr>
          <p:cNvPr id="13" name="Picture 4" descr="Sustainable Development Goals SDGs Goal 4: Quality, 48% OFF">
            <a:extLst>
              <a:ext uri="{FF2B5EF4-FFF2-40B4-BE49-F238E27FC236}">
                <a16:creationId xmlns:a16="http://schemas.microsoft.com/office/drawing/2014/main" id="{AF68F56C-A106-2722-ABA8-99C5C2D945D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22745" y="162534"/>
            <a:ext cx="481703" cy="481703"/>
          </a:xfrm>
          <a:prstGeom prst="rect">
            <a:avLst/>
          </a:prstGeom>
          <a:noFill/>
          <a:extLst>
            <a:ext uri="{909E8E84-426E-40DD-AFC4-6F175D3DCCD1}">
              <a14:hiddenFill xmlns:a14="http://schemas.microsoft.com/office/drawing/2010/main">
                <a:solidFill>
                  <a:srgbClr val="FFFFFF"/>
                </a:solidFill>
              </a14:hiddenFill>
            </a:ext>
          </a:extLst>
        </p:spPr>
      </p:pic>
      <p:pic>
        <p:nvPicPr>
          <p:cNvPr id="14" name="Рисунок 13">
            <a:extLst>
              <a:ext uri="{FF2B5EF4-FFF2-40B4-BE49-F238E27FC236}">
                <a16:creationId xmlns:a16="http://schemas.microsoft.com/office/drawing/2014/main" id="{CFB4CFA6-D9CE-3339-E10C-06FF1BCEB79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68104" y="117804"/>
            <a:ext cx="1407792" cy="407668"/>
          </a:xfrm>
          <a:prstGeom prst="rect">
            <a:avLst/>
          </a:prstGeom>
        </p:spPr>
      </p:pic>
      <p:sp>
        <p:nvSpPr>
          <p:cNvPr id="37" name="object 9">
            <a:extLst>
              <a:ext uri="{FF2B5EF4-FFF2-40B4-BE49-F238E27FC236}">
                <a16:creationId xmlns:a16="http://schemas.microsoft.com/office/drawing/2014/main" id="{E16684B7-B9C7-4169-4F73-76FA392FEA60}"/>
              </a:ext>
            </a:extLst>
          </p:cNvPr>
          <p:cNvSpPr txBox="1"/>
          <p:nvPr/>
        </p:nvSpPr>
        <p:spPr>
          <a:xfrm>
            <a:off x="6701189" y="4830599"/>
            <a:ext cx="2101691" cy="240450"/>
          </a:xfrm>
          <a:prstGeom prst="rect">
            <a:avLst/>
          </a:prstGeom>
        </p:spPr>
        <p:txBody>
          <a:bodyPr vert="horz" wrap="square" lIns="0" tIns="9525" rIns="0" bIns="0" rtlCol="0">
            <a:spAutoFit/>
          </a:bodyPr>
          <a:lstStyle/>
          <a:p>
            <a:pPr marL="9525" marR="3810" defTabSz="685800">
              <a:spcBef>
                <a:spcPts val="75"/>
              </a:spcBef>
            </a:pPr>
            <a:r>
              <a:rPr sz="750" kern="0" dirty="0">
                <a:solidFill>
                  <a:sysClr val="windowText" lastClr="000000"/>
                </a:solidFill>
                <a:latin typeface="Arial MT"/>
                <a:cs typeface="Arial MT"/>
              </a:rPr>
              <a:t>Braun’s</a:t>
            </a:r>
            <a:r>
              <a:rPr sz="750" kern="0" spc="-19" dirty="0">
                <a:solidFill>
                  <a:sysClr val="windowText" lastClr="000000"/>
                </a:solidFill>
                <a:latin typeface="Arial MT"/>
                <a:cs typeface="Arial MT"/>
              </a:rPr>
              <a:t> </a:t>
            </a:r>
            <a:r>
              <a:rPr sz="750" kern="0" dirty="0">
                <a:solidFill>
                  <a:sysClr val="windowText" lastClr="000000"/>
                </a:solidFill>
                <a:latin typeface="Arial MT"/>
                <a:cs typeface="Arial MT"/>
              </a:rPr>
              <a:t>cube</a:t>
            </a:r>
            <a:r>
              <a:rPr sz="750" kern="0" spc="-19" dirty="0">
                <a:solidFill>
                  <a:sysClr val="windowText" lastClr="000000"/>
                </a:solidFill>
                <a:latin typeface="Arial MT"/>
                <a:cs typeface="Arial MT"/>
              </a:rPr>
              <a:t> </a:t>
            </a:r>
            <a:r>
              <a:rPr sz="750" kern="0" dirty="0">
                <a:solidFill>
                  <a:sysClr val="windowText" lastClr="000000"/>
                </a:solidFill>
                <a:latin typeface="Arial MT"/>
                <a:cs typeface="Arial MT"/>
              </a:rPr>
              <a:t>of</a:t>
            </a:r>
            <a:r>
              <a:rPr sz="750" kern="0" spc="-8" dirty="0">
                <a:solidFill>
                  <a:sysClr val="windowText" lastClr="000000"/>
                </a:solidFill>
                <a:latin typeface="Arial MT"/>
                <a:cs typeface="Arial MT"/>
              </a:rPr>
              <a:t> </a:t>
            </a:r>
            <a:r>
              <a:rPr sz="750" kern="0" dirty="0">
                <a:solidFill>
                  <a:sysClr val="windowText" lastClr="000000"/>
                </a:solidFill>
                <a:latin typeface="Arial MT"/>
                <a:cs typeface="Arial MT"/>
              </a:rPr>
              <a:t>governance.</a:t>
            </a:r>
            <a:r>
              <a:rPr sz="750" kern="0" spc="-15" dirty="0">
                <a:solidFill>
                  <a:sysClr val="windowText" lastClr="000000"/>
                </a:solidFill>
                <a:latin typeface="Arial MT"/>
                <a:cs typeface="Arial MT"/>
              </a:rPr>
              <a:t> </a:t>
            </a:r>
            <a:r>
              <a:rPr sz="750" kern="0" dirty="0">
                <a:solidFill>
                  <a:sysClr val="windowText" lastClr="000000"/>
                </a:solidFill>
                <a:latin typeface="Arial MT"/>
                <a:cs typeface="Arial MT"/>
              </a:rPr>
              <a:t>Adapted</a:t>
            </a:r>
            <a:r>
              <a:rPr sz="750" kern="0" spc="-19" dirty="0">
                <a:solidFill>
                  <a:sysClr val="windowText" lastClr="000000"/>
                </a:solidFill>
                <a:latin typeface="Arial MT"/>
                <a:cs typeface="Arial MT"/>
              </a:rPr>
              <a:t> </a:t>
            </a:r>
            <a:r>
              <a:rPr sz="750" kern="0" dirty="0">
                <a:solidFill>
                  <a:sysClr val="windowText" lastClr="000000"/>
                </a:solidFill>
                <a:latin typeface="Arial MT"/>
                <a:cs typeface="Arial MT"/>
              </a:rPr>
              <a:t>from</a:t>
            </a:r>
            <a:r>
              <a:rPr sz="750" kern="0" spc="-4" dirty="0">
                <a:solidFill>
                  <a:sysClr val="windowText" lastClr="000000"/>
                </a:solidFill>
                <a:latin typeface="Arial MT"/>
                <a:cs typeface="Arial MT"/>
              </a:rPr>
              <a:t> </a:t>
            </a:r>
            <a:r>
              <a:rPr sz="750" kern="0" spc="-15" dirty="0">
                <a:solidFill>
                  <a:sysClr val="windowText" lastClr="000000"/>
                </a:solidFill>
                <a:latin typeface="Arial MT"/>
                <a:cs typeface="Arial MT"/>
              </a:rPr>
              <a:t>Braun </a:t>
            </a:r>
            <a:r>
              <a:rPr sz="750" kern="0" dirty="0">
                <a:solidFill>
                  <a:sysClr val="windowText" lastClr="000000"/>
                </a:solidFill>
                <a:latin typeface="Arial MT"/>
                <a:cs typeface="Arial MT"/>
              </a:rPr>
              <a:t>Source:</a:t>
            </a:r>
            <a:r>
              <a:rPr sz="750" kern="0" spc="-41" dirty="0">
                <a:solidFill>
                  <a:sysClr val="windowText" lastClr="000000"/>
                </a:solidFill>
                <a:latin typeface="Arial MT"/>
                <a:cs typeface="Arial MT"/>
              </a:rPr>
              <a:t> </a:t>
            </a:r>
            <a:r>
              <a:rPr sz="750" kern="0" dirty="0">
                <a:solidFill>
                  <a:sysClr val="windowText" lastClr="000000"/>
                </a:solidFill>
                <a:latin typeface="Arial MT"/>
                <a:cs typeface="Arial MT"/>
              </a:rPr>
              <a:t>Findikli</a:t>
            </a:r>
            <a:r>
              <a:rPr sz="750" kern="0" spc="-34" dirty="0">
                <a:solidFill>
                  <a:sysClr val="windowText" lastClr="000000"/>
                </a:solidFill>
                <a:latin typeface="Arial MT"/>
                <a:cs typeface="Arial MT"/>
              </a:rPr>
              <a:t> </a:t>
            </a:r>
            <a:r>
              <a:rPr sz="750" kern="0" spc="-15" dirty="0">
                <a:solidFill>
                  <a:sysClr val="windowText" lastClr="000000"/>
                </a:solidFill>
                <a:latin typeface="Arial MT"/>
                <a:cs typeface="Arial MT"/>
              </a:rPr>
              <a:t>2017</a:t>
            </a:r>
            <a:endParaRPr sz="750" kern="0" dirty="0">
              <a:solidFill>
                <a:sysClr val="windowText" lastClr="000000"/>
              </a:solidFill>
              <a:latin typeface="Arial MT"/>
              <a:cs typeface="Arial MT"/>
            </a:endParaRPr>
          </a:p>
        </p:txBody>
      </p:sp>
      <p:sp>
        <p:nvSpPr>
          <p:cNvPr id="4" name="TextBox 3">
            <a:extLst>
              <a:ext uri="{FF2B5EF4-FFF2-40B4-BE49-F238E27FC236}">
                <a16:creationId xmlns:a16="http://schemas.microsoft.com/office/drawing/2014/main" id="{A4E9DCBB-BE3F-925D-A91F-E8FBBBEB74CA}"/>
              </a:ext>
            </a:extLst>
          </p:cNvPr>
          <p:cNvSpPr txBox="1"/>
          <p:nvPr/>
        </p:nvSpPr>
        <p:spPr>
          <a:xfrm>
            <a:off x="588732" y="866385"/>
            <a:ext cx="7747278" cy="369332"/>
          </a:xfrm>
          <a:prstGeom prst="rect">
            <a:avLst/>
          </a:prstGeom>
          <a:noFill/>
        </p:spPr>
        <p:txBody>
          <a:bodyPr wrap="square">
            <a:spAutoFit/>
          </a:bodyPr>
          <a:lstStyle/>
          <a:p>
            <a:pPr algn="ctr"/>
            <a:r>
              <a:rPr lang="en-US" b="1" dirty="0" err="1">
                <a:latin typeface="Cambria" panose="02040503050406030204" pitchFamily="18" charset="0"/>
                <a:ea typeface="MS Mincho" panose="02020609040205080304" pitchFamily="49" charset="-128"/>
                <a:cs typeface="Times New Roman" panose="02020603050405020304" pitchFamily="18" charset="0"/>
              </a:rPr>
              <a:t>Talabalarga</a:t>
            </a:r>
            <a:r>
              <a:rPr lang="en-US" b="1" dirty="0">
                <a:latin typeface="Cambria" panose="02040503050406030204" pitchFamily="18" charset="0"/>
                <a:ea typeface="MS Mincho" panose="02020609040205080304" pitchFamily="49" charset="-128"/>
                <a:cs typeface="Times New Roman" panose="02020603050405020304" pitchFamily="18" charset="0"/>
              </a:rPr>
              <a:t> </a:t>
            </a:r>
            <a:r>
              <a:rPr lang="en-US" b="1" dirty="0" err="1">
                <a:latin typeface="Cambria" panose="02040503050406030204" pitchFamily="18" charset="0"/>
                <a:ea typeface="MS Mincho" panose="02020609040205080304" pitchFamily="49" charset="-128"/>
                <a:cs typeface="Times New Roman" panose="02020603050405020304" pitchFamily="18" charset="0"/>
              </a:rPr>
              <a:t>qaratilgan</a:t>
            </a:r>
            <a:r>
              <a:rPr lang="en-US" b="1" dirty="0">
                <a:latin typeface="Cambria" panose="02040503050406030204" pitchFamily="18" charset="0"/>
                <a:ea typeface="MS Mincho" panose="02020609040205080304" pitchFamily="49" charset="-128"/>
                <a:cs typeface="Times New Roman" panose="02020603050405020304" pitchFamily="18" charset="0"/>
              </a:rPr>
              <a:t> </a:t>
            </a:r>
            <a:r>
              <a:rPr lang="en-US" b="1" dirty="0" err="1">
                <a:latin typeface="Cambria" panose="02040503050406030204" pitchFamily="18" charset="0"/>
                <a:ea typeface="MS Mincho" panose="02020609040205080304" pitchFamily="49" charset="-128"/>
                <a:cs typeface="Times New Roman" panose="02020603050405020304" pitchFamily="18" charset="0"/>
              </a:rPr>
              <a:t>ta’lim</a:t>
            </a:r>
            <a:r>
              <a:rPr lang="en-US" b="1" dirty="0">
                <a:latin typeface="Cambria" panose="02040503050406030204" pitchFamily="18" charset="0"/>
                <a:ea typeface="MS Mincho" panose="02020609040205080304" pitchFamily="49" charset="-128"/>
                <a:cs typeface="Times New Roman" panose="02020603050405020304" pitchFamily="18" charset="0"/>
              </a:rPr>
              <a:t> </a:t>
            </a:r>
            <a:r>
              <a:rPr lang="en-US" sz="1800" b="1" dirty="0">
                <a:effectLst/>
                <a:latin typeface="Cambria" panose="02040503050406030204" pitchFamily="18" charset="0"/>
                <a:ea typeface="MS Mincho" panose="02020609040205080304" pitchFamily="49" charset="-128"/>
                <a:cs typeface="Times New Roman" panose="02020603050405020304" pitchFamily="18" charset="0"/>
              </a:rPr>
              <a:t> </a:t>
            </a:r>
            <a:r>
              <a:rPr lang="en-US" sz="1800" b="1" dirty="0" err="1">
                <a:effectLst/>
                <a:latin typeface="Cambria" panose="02040503050406030204" pitchFamily="18" charset="0"/>
                <a:ea typeface="MS Mincho" panose="02020609040205080304" pitchFamily="49" charset="-128"/>
                <a:cs typeface="Times New Roman" panose="02020603050405020304" pitchFamily="18" charset="0"/>
              </a:rPr>
              <a:t>nima</a:t>
            </a:r>
            <a:r>
              <a:rPr lang="en-US" sz="1800" b="1" dirty="0">
                <a:effectLst/>
                <a:latin typeface="Cambria" panose="02040503050406030204" pitchFamily="18" charset="0"/>
                <a:ea typeface="MS Mincho" panose="02020609040205080304" pitchFamily="49" charset="-128"/>
                <a:cs typeface="Times New Roman" panose="02020603050405020304" pitchFamily="18" charset="0"/>
              </a:rPr>
              <a:t> </a:t>
            </a:r>
            <a:r>
              <a:rPr lang="en-US" sz="1800" b="1" dirty="0" err="1">
                <a:effectLst/>
                <a:latin typeface="Cambria" panose="02040503050406030204" pitchFamily="18" charset="0"/>
                <a:ea typeface="MS Mincho" panose="02020609040205080304" pitchFamily="49" charset="-128"/>
                <a:cs typeface="Times New Roman" panose="02020603050405020304" pitchFamily="18" charset="0"/>
              </a:rPr>
              <a:t>beradi</a:t>
            </a:r>
            <a:r>
              <a:rPr lang="en-US" sz="1800" b="1" dirty="0">
                <a:effectLst/>
                <a:latin typeface="Cambria" panose="02040503050406030204" pitchFamily="18" charset="0"/>
                <a:ea typeface="MS Mincho" panose="02020609040205080304" pitchFamily="49" charset="-128"/>
                <a:cs typeface="Times New Roman" panose="02020603050405020304" pitchFamily="18" charset="0"/>
              </a:rPr>
              <a:t>? (</a:t>
            </a:r>
            <a:r>
              <a:rPr lang="en-US" sz="1800" b="1" dirty="0" err="1">
                <a:effectLst/>
                <a:latin typeface="Cambria" panose="02040503050406030204" pitchFamily="18" charset="0"/>
                <a:ea typeface="MS Mincho" panose="02020609040205080304" pitchFamily="49" charset="-128"/>
                <a:cs typeface="Times New Roman" panose="02020603050405020304" pitchFamily="18" charset="0"/>
              </a:rPr>
              <a:t>Afzalliklari</a:t>
            </a:r>
            <a:r>
              <a:rPr lang="en-US" sz="1800" b="1" dirty="0">
                <a:effectLst/>
                <a:latin typeface="Cambria" panose="02040503050406030204" pitchFamily="18" charset="0"/>
                <a:ea typeface="MS Mincho" panose="02020609040205080304" pitchFamily="49" charset="-128"/>
                <a:cs typeface="Times New Roman" panose="02020603050405020304" pitchFamily="18" charset="0"/>
              </a:rPr>
              <a:t>)</a:t>
            </a:r>
            <a:endParaRPr lang="ru-RU" b="1" dirty="0"/>
          </a:p>
        </p:txBody>
      </p:sp>
      <p:graphicFrame>
        <p:nvGraphicFramePr>
          <p:cNvPr id="5" name="Таблица 4">
            <a:extLst>
              <a:ext uri="{FF2B5EF4-FFF2-40B4-BE49-F238E27FC236}">
                <a16:creationId xmlns:a16="http://schemas.microsoft.com/office/drawing/2014/main" id="{C6FD77D4-2932-B704-D4F1-288AA8B54CE0}"/>
              </a:ext>
            </a:extLst>
          </p:cNvPr>
          <p:cNvGraphicFramePr>
            <a:graphicFrameLocks noGrp="1"/>
          </p:cNvGraphicFramePr>
          <p:nvPr>
            <p:extLst>
              <p:ext uri="{D42A27DB-BD31-4B8C-83A1-F6EECF244321}">
                <p14:modId xmlns:p14="http://schemas.microsoft.com/office/powerpoint/2010/main" val="1882051049"/>
              </p:ext>
            </p:extLst>
          </p:nvPr>
        </p:nvGraphicFramePr>
        <p:xfrm>
          <a:off x="910798" y="1645730"/>
          <a:ext cx="7693650" cy="2870236"/>
        </p:xfrm>
        <a:graphic>
          <a:graphicData uri="http://schemas.openxmlformats.org/drawingml/2006/table">
            <a:tbl>
              <a:tblPr firstRow="1" firstCol="1" bandRow="1">
                <a:tableStyleId>{BC89EF96-8CEA-46FF-86C4-4CE0E7609802}</a:tableStyleId>
              </a:tblPr>
              <a:tblGrid>
                <a:gridCol w="3846825">
                  <a:extLst>
                    <a:ext uri="{9D8B030D-6E8A-4147-A177-3AD203B41FA5}">
                      <a16:colId xmlns:a16="http://schemas.microsoft.com/office/drawing/2014/main" val="676257881"/>
                    </a:ext>
                  </a:extLst>
                </a:gridCol>
                <a:gridCol w="3846825">
                  <a:extLst>
                    <a:ext uri="{9D8B030D-6E8A-4147-A177-3AD203B41FA5}">
                      <a16:colId xmlns:a16="http://schemas.microsoft.com/office/drawing/2014/main" val="1810783588"/>
                    </a:ext>
                  </a:extLst>
                </a:gridCol>
              </a:tblGrid>
              <a:tr h="449614">
                <a:tc>
                  <a:txBody>
                    <a:bodyPr/>
                    <a:lstStyle/>
                    <a:p>
                      <a:pPr>
                        <a:lnSpc>
                          <a:spcPct val="115000"/>
                        </a:lnSpc>
                        <a:spcAft>
                          <a:spcPts val="1000"/>
                        </a:spcAft>
                        <a:buNone/>
                      </a:pPr>
                      <a:r>
                        <a:rPr lang="en-US" sz="2000">
                          <a:effectLst/>
                          <a:latin typeface="Times New Roman" panose="02020603050405020304" pitchFamily="18" charset="0"/>
                          <a:cs typeface="Times New Roman" panose="02020603050405020304" pitchFamily="18" charset="0"/>
                        </a:rPr>
                        <a:t>🧠 Talaba uchun</a:t>
                      </a:r>
                      <a:endParaRPr lang="ru-RU" sz="2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a:lnSpc>
                          <a:spcPct val="115000"/>
                        </a:lnSpc>
                        <a:spcAft>
                          <a:spcPts val="1000"/>
                        </a:spcAft>
                        <a:buNone/>
                      </a:pPr>
                      <a:r>
                        <a:rPr lang="en-US" sz="2000">
                          <a:effectLst/>
                          <a:latin typeface="Times New Roman" panose="02020603050405020304" pitchFamily="18" charset="0"/>
                          <a:cs typeface="Times New Roman" panose="02020603050405020304" pitchFamily="18" charset="0"/>
                        </a:rPr>
                        <a:t>🏛 Universitet uchun</a:t>
                      </a:r>
                      <a:endParaRPr lang="ru-RU" sz="2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3431081778"/>
                  </a:ext>
                </a:extLst>
              </a:tr>
              <a:tr h="449773">
                <a:tc>
                  <a:txBody>
                    <a:bodyPr/>
                    <a:lstStyle/>
                    <a:p>
                      <a:pPr>
                        <a:lnSpc>
                          <a:spcPct val="115000"/>
                        </a:lnSpc>
                        <a:spcAft>
                          <a:spcPts val="1000"/>
                        </a:spcAft>
                        <a:buNone/>
                      </a:pPr>
                      <a:r>
                        <a:rPr lang="en-US" sz="2000">
                          <a:effectLst/>
                          <a:latin typeface="Times New Roman" panose="02020603050405020304" pitchFamily="18" charset="0"/>
                          <a:cs typeface="Times New Roman" panose="02020603050405020304" pitchFamily="18" charset="0"/>
                        </a:rPr>
                        <a:t>O‘z maqsadlariga mos o‘qiydi</a:t>
                      </a:r>
                      <a:endParaRPr lang="ru-RU" sz="2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a:lnSpc>
                          <a:spcPct val="115000"/>
                        </a:lnSpc>
                        <a:spcAft>
                          <a:spcPts val="1000"/>
                        </a:spcAft>
                        <a:buNone/>
                      </a:pPr>
                      <a:r>
                        <a:rPr lang="en-US" sz="2000">
                          <a:effectLst/>
                          <a:latin typeface="Times New Roman" panose="02020603050405020304" pitchFamily="18" charset="0"/>
                          <a:cs typeface="Times New Roman" panose="02020603050405020304" pitchFamily="18" charset="0"/>
                        </a:rPr>
                        <a:t>Reytinglarda yuqori o‘rinlar</a:t>
                      </a:r>
                      <a:endParaRPr lang="ru-RU" sz="2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2897549026"/>
                  </a:ext>
                </a:extLst>
              </a:tr>
              <a:tr h="760538">
                <a:tc>
                  <a:txBody>
                    <a:bodyPr/>
                    <a:lstStyle/>
                    <a:p>
                      <a:pPr>
                        <a:lnSpc>
                          <a:spcPct val="115000"/>
                        </a:lnSpc>
                        <a:spcAft>
                          <a:spcPts val="1000"/>
                        </a:spcAft>
                        <a:buNone/>
                      </a:pPr>
                      <a:r>
                        <a:rPr lang="en-US" sz="2000">
                          <a:effectLst/>
                          <a:latin typeface="Times New Roman" panose="02020603050405020304" pitchFamily="18" charset="0"/>
                          <a:cs typeface="Times New Roman" panose="02020603050405020304" pitchFamily="18" charset="0"/>
                        </a:rPr>
                        <a:t>Faol, tanqidiy fikrlovchi</a:t>
                      </a:r>
                      <a:endParaRPr lang="ru-RU" sz="2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a:lnSpc>
                          <a:spcPct val="115000"/>
                        </a:lnSpc>
                        <a:spcAft>
                          <a:spcPts val="1000"/>
                        </a:spcAft>
                        <a:buNone/>
                      </a:pPr>
                      <a:r>
                        <a:rPr lang="en-US" sz="2000">
                          <a:effectLst/>
                          <a:latin typeface="Times New Roman" panose="02020603050405020304" pitchFamily="18" charset="0"/>
                          <a:cs typeface="Times New Roman" panose="02020603050405020304" pitchFamily="18" charset="0"/>
                        </a:rPr>
                        <a:t>Talabalar qoniqish darajasi ortadi</a:t>
                      </a:r>
                      <a:endParaRPr lang="ru-RU" sz="2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615301427"/>
                  </a:ext>
                </a:extLst>
              </a:tr>
              <a:tr h="449773">
                <a:tc>
                  <a:txBody>
                    <a:bodyPr/>
                    <a:lstStyle/>
                    <a:p>
                      <a:pPr>
                        <a:lnSpc>
                          <a:spcPct val="115000"/>
                        </a:lnSpc>
                        <a:spcAft>
                          <a:spcPts val="1000"/>
                        </a:spcAft>
                        <a:buNone/>
                      </a:pPr>
                      <a:r>
                        <a:rPr lang="en-US" sz="2000">
                          <a:effectLst/>
                          <a:latin typeface="Times New Roman" panose="02020603050405020304" pitchFamily="18" charset="0"/>
                          <a:cs typeface="Times New Roman" panose="02020603050405020304" pitchFamily="18" charset="0"/>
                        </a:rPr>
                        <a:t>Shaxsiy o‘sishni boshqaradi</a:t>
                      </a:r>
                      <a:endParaRPr lang="ru-RU" sz="2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a:lnSpc>
                          <a:spcPct val="115000"/>
                        </a:lnSpc>
                        <a:spcAft>
                          <a:spcPts val="1000"/>
                        </a:spcAft>
                        <a:buNone/>
                      </a:pPr>
                      <a:r>
                        <a:rPr lang="en-US" sz="2000">
                          <a:effectLst/>
                          <a:latin typeface="Times New Roman" panose="02020603050405020304" pitchFamily="18" charset="0"/>
                          <a:cs typeface="Times New Roman" panose="02020603050405020304" pitchFamily="18" charset="0"/>
                        </a:rPr>
                        <a:t>Akademik sifat oshadi</a:t>
                      </a:r>
                      <a:endParaRPr lang="ru-RU" sz="2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3093126027"/>
                  </a:ext>
                </a:extLst>
              </a:tr>
              <a:tr h="760538">
                <a:tc>
                  <a:txBody>
                    <a:bodyPr/>
                    <a:lstStyle/>
                    <a:p>
                      <a:pPr>
                        <a:lnSpc>
                          <a:spcPct val="115000"/>
                        </a:lnSpc>
                        <a:spcAft>
                          <a:spcPts val="1000"/>
                        </a:spcAft>
                        <a:buNone/>
                      </a:pPr>
                      <a:r>
                        <a:rPr lang="en-US" sz="2000">
                          <a:effectLst/>
                          <a:latin typeface="Times New Roman" panose="02020603050405020304" pitchFamily="18" charset="0"/>
                          <a:cs typeface="Times New Roman" panose="02020603050405020304" pitchFamily="18" charset="0"/>
                        </a:rPr>
                        <a:t>Ishga joylashish imkoniyati yuqori</a:t>
                      </a:r>
                      <a:endParaRPr lang="ru-RU" sz="2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a:lnSpc>
                          <a:spcPct val="115000"/>
                        </a:lnSpc>
                        <a:spcAft>
                          <a:spcPts val="1000"/>
                        </a:spcAft>
                        <a:buNone/>
                      </a:pPr>
                      <a:r>
                        <a:rPr lang="en-US" sz="2000" dirty="0">
                          <a:effectLst/>
                          <a:latin typeface="Times New Roman" panose="02020603050405020304" pitchFamily="18" charset="0"/>
                          <a:cs typeface="Times New Roman" panose="02020603050405020304" pitchFamily="18" charset="0"/>
                        </a:rPr>
                        <a:t>Ish </a:t>
                      </a:r>
                      <a:r>
                        <a:rPr lang="en-US" sz="2000" dirty="0" err="1">
                          <a:effectLst/>
                          <a:latin typeface="Times New Roman" panose="02020603050405020304" pitchFamily="18" charset="0"/>
                          <a:cs typeface="Times New Roman" panose="02020603050405020304" pitchFamily="18" charset="0"/>
                        </a:rPr>
                        <a:t>beruvchilar</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ishonchi</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ortadi</a:t>
                      </a:r>
                      <a:endParaRPr lang="ru-RU" sz="2000" dirty="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882947883"/>
                  </a:ext>
                </a:extLst>
              </a:tr>
            </a:tbl>
          </a:graphicData>
        </a:graphic>
      </p:graphicFrame>
    </p:spTree>
    <p:extLst>
      <p:ext uri="{BB962C8B-B14F-4D97-AF65-F5344CB8AC3E}">
        <p14:creationId xmlns:p14="http://schemas.microsoft.com/office/powerpoint/2010/main" val="25995879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100000">
              <a:srgbClr val="FF0000"/>
            </a:gs>
            <a:gs pos="38000">
              <a:schemeClr val="bg1"/>
            </a:gs>
            <a:gs pos="92000">
              <a:schemeClr val="bg1"/>
            </a:gs>
            <a:gs pos="67000">
              <a:schemeClr val="bg1"/>
            </a:gs>
          </a:gsLst>
          <a:lin ang="5400000" scaled="1"/>
        </a:gradFill>
        <a:effectLst/>
      </p:bgPr>
    </p:bg>
    <p:spTree>
      <p:nvGrpSpPr>
        <p:cNvPr id="1" name=""/>
        <p:cNvGrpSpPr/>
        <p:nvPr/>
      </p:nvGrpSpPr>
      <p:grpSpPr>
        <a:xfrm>
          <a:off x="0" y="0"/>
          <a:ext cx="0" cy="0"/>
          <a:chOff x="0" y="0"/>
          <a:chExt cx="0" cy="0"/>
        </a:xfrm>
      </p:grpSpPr>
      <p:pic>
        <p:nvPicPr>
          <p:cNvPr id="7" name="Picture 2" descr="C:\Users\brani\Downloads\eu_funded_en.jpg">
            <a:extLst>
              <a:ext uri="{FF2B5EF4-FFF2-40B4-BE49-F238E27FC236}">
                <a16:creationId xmlns:a16="http://schemas.microsoft.com/office/drawing/2014/main" id="{B70824C7-0504-426F-97FF-37C77DC585CA}"/>
              </a:ext>
            </a:extLst>
          </p:cNvPr>
          <p:cNvPicPr>
            <a:picLocks noChangeAspect="1" noChangeArrowheads="1"/>
          </p:cNvPicPr>
          <p:nvPr/>
        </p:nvPicPr>
        <p:blipFill>
          <a:blip r:embed="rId2" cstate="print"/>
          <a:srcRect/>
          <a:stretch>
            <a:fillRect/>
          </a:stretch>
        </p:blipFill>
        <p:spPr bwMode="auto">
          <a:xfrm>
            <a:off x="176214" y="408340"/>
            <a:ext cx="3074430" cy="646330"/>
          </a:xfrm>
          <a:prstGeom prst="rect">
            <a:avLst/>
          </a:prstGeom>
          <a:noFill/>
        </p:spPr>
      </p:pic>
      <p:pic>
        <p:nvPicPr>
          <p:cNvPr id="10" name="Picture 4" descr="Sustainable Development Goals SDGs Goal 4: Quality, 48% OFF">
            <a:extLst>
              <a:ext uri="{FF2B5EF4-FFF2-40B4-BE49-F238E27FC236}">
                <a16:creationId xmlns:a16="http://schemas.microsoft.com/office/drawing/2014/main" id="{07A64393-76AC-4006-9A5C-B9DE352852B4}"/>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08304" y="133112"/>
            <a:ext cx="1196785" cy="1196785"/>
          </a:xfrm>
          <a:prstGeom prst="rect">
            <a:avLst/>
          </a:prstGeom>
          <a:noFill/>
          <a:extLst>
            <a:ext uri="{909E8E84-426E-40DD-AFC4-6F175D3DCCD1}">
              <a14:hiddenFill xmlns:a14="http://schemas.microsoft.com/office/drawing/2010/main">
                <a:solidFill>
                  <a:srgbClr val="FFFFFF"/>
                </a:solidFill>
              </a14:hiddenFill>
            </a:ext>
          </a:extLst>
        </p:spPr>
      </p:pic>
      <p:sp>
        <p:nvSpPr>
          <p:cNvPr id="11" name="Прямоугольник 10">
            <a:extLst>
              <a:ext uri="{FF2B5EF4-FFF2-40B4-BE49-F238E27FC236}">
                <a16:creationId xmlns:a16="http://schemas.microsoft.com/office/drawing/2014/main" id="{12AF108E-BCE1-431C-B8CA-4B2A0C285A6C}"/>
              </a:ext>
            </a:extLst>
          </p:cNvPr>
          <p:cNvSpPr/>
          <p:nvPr/>
        </p:nvSpPr>
        <p:spPr>
          <a:xfrm>
            <a:off x="3995935" y="578607"/>
            <a:ext cx="1152128" cy="305794"/>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LOGO</a:t>
            </a:r>
            <a:endParaRPr lang="ru-RU" dirty="0"/>
          </a:p>
        </p:txBody>
      </p:sp>
      <p:sp>
        <p:nvSpPr>
          <p:cNvPr id="8" name="TextBox 7">
            <a:extLst>
              <a:ext uri="{FF2B5EF4-FFF2-40B4-BE49-F238E27FC236}">
                <a16:creationId xmlns:a16="http://schemas.microsoft.com/office/drawing/2014/main" id="{0F51DADA-75E2-4CC0-9999-90BF3CD4E0E4}"/>
              </a:ext>
            </a:extLst>
          </p:cNvPr>
          <p:cNvSpPr txBox="1"/>
          <p:nvPr/>
        </p:nvSpPr>
        <p:spPr>
          <a:xfrm>
            <a:off x="755575" y="2205788"/>
            <a:ext cx="7632848" cy="646331"/>
          </a:xfrm>
          <a:prstGeom prst="rect">
            <a:avLst/>
          </a:prstGeom>
          <a:noFill/>
        </p:spPr>
        <p:txBody>
          <a:bodyPr wrap="square">
            <a:spAutoFit/>
          </a:bodyPr>
          <a:lstStyle/>
          <a:p>
            <a:pPr marL="342900" indent="-342900" algn="ctr" eaLnBrk="1" hangingPunct="1">
              <a:spcAft>
                <a:spcPts val="600"/>
              </a:spcAft>
            </a:pPr>
            <a:r>
              <a:rPr lang="en-US" altLang="en-US" sz="3600" b="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E’tiboringiz</a:t>
            </a:r>
            <a:r>
              <a:rPr lang="en-US" altLang="en-US" sz="36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altLang="en-US" sz="3600" b="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uchun</a:t>
            </a:r>
            <a:r>
              <a:rPr lang="en-US" altLang="en-US" sz="36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altLang="en-US" sz="3600" b="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tashakkur</a:t>
            </a:r>
            <a:r>
              <a:rPr lang="sr-Latn-RS" altLang="en-US" sz="36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endParaRPr lang="sr-Latn-CS" altLang="en-US" sz="36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12" name="Rectangle 9">
            <a:extLst>
              <a:ext uri="{FF2B5EF4-FFF2-40B4-BE49-F238E27FC236}">
                <a16:creationId xmlns:a16="http://schemas.microsoft.com/office/drawing/2014/main" id="{2D333195-F8B6-4D40-950C-F5CDC8A93309}"/>
              </a:ext>
            </a:extLst>
          </p:cNvPr>
          <p:cNvSpPr/>
          <p:nvPr/>
        </p:nvSpPr>
        <p:spPr>
          <a:xfrm>
            <a:off x="287524" y="3723878"/>
            <a:ext cx="8568951" cy="954107"/>
          </a:xfrm>
          <a:prstGeom prst="rect">
            <a:avLst/>
          </a:prstGeom>
        </p:spPr>
        <p:txBody>
          <a:bodyPr wrap="square">
            <a:spAutoFit/>
          </a:bodyPr>
          <a:lstStyle/>
          <a:p>
            <a:pPr algn="ctr"/>
            <a:r>
              <a:rPr lang="en-US" sz="1600" b="1" dirty="0">
                <a:solidFill>
                  <a:srgbClr val="FF0000"/>
                </a:solidFill>
                <a:highlight>
                  <a:srgbClr val="FFFFFF"/>
                </a:highlight>
                <a:latin typeface="Tahoma" panose="020B0604030504040204" pitchFamily="34" charset="0"/>
                <a:ea typeface="Tahoma" panose="020B0604030504040204" pitchFamily="34" charset="0"/>
                <a:cs typeface="Tahoma" panose="020B0604030504040204" pitchFamily="34" charset="0"/>
              </a:rPr>
              <a:t>Quality Assurance for Reform and Transformation of HEIs in Uzbekistan - QUARTZ</a:t>
            </a:r>
          </a:p>
          <a:p>
            <a:pPr algn="ctr"/>
            <a:r>
              <a:rPr lang="en-US" sz="1200" dirty="0">
                <a:solidFill>
                  <a:srgbClr val="FF0000"/>
                </a:solidFill>
                <a:latin typeface="Tahoma" panose="020B0604030504040204" pitchFamily="34" charset="0"/>
                <a:ea typeface="Tahoma" panose="020B0604030504040204" pitchFamily="34" charset="0"/>
                <a:cs typeface="Tahoma" panose="020B0604030504040204" pitchFamily="34" charset="0"/>
              </a:rPr>
              <a:t>Call: ERASMUS-EDU-2023-CBHE-STRAND-1</a:t>
            </a:r>
          </a:p>
          <a:p>
            <a:pPr algn="ctr"/>
            <a:r>
              <a:rPr lang="en-US" sz="1200" dirty="0">
                <a:solidFill>
                  <a:srgbClr val="FF0000"/>
                </a:solidFill>
                <a:latin typeface="Tahoma" panose="020B0604030504040204" pitchFamily="34" charset="0"/>
                <a:ea typeface="Tahoma" panose="020B0604030504040204" pitchFamily="34" charset="0"/>
                <a:cs typeface="Tahoma" panose="020B0604030504040204" pitchFamily="34" charset="0"/>
              </a:rPr>
              <a:t>Project Number: 101127171</a:t>
            </a:r>
          </a:p>
        </p:txBody>
      </p:sp>
      <p:pic>
        <p:nvPicPr>
          <p:cNvPr id="9" name="Рисунок 8">
            <a:extLst>
              <a:ext uri="{FF2B5EF4-FFF2-40B4-BE49-F238E27FC236}">
                <a16:creationId xmlns:a16="http://schemas.microsoft.com/office/drawing/2014/main" id="{57AC34FB-6163-46A1-A63D-BD50A4E19F6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19127" y="356333"/>
            <a:ext cx="2505745" cy="725613"/>
          </a:xfrm>
          <a:prstGeom prst="rect">
            <a:avLst/>
          </a:prstGeom>
        </p:spPr>
      </p:pic>
    </p:spTree>
    <p:extLst>
      <p:ext uri="{BB962C8B-B14F-4D97-AF65-F5344CB8AC3E}">
        <p14:creationId xmlns:p14="http://schemas.microsoft.com/office/powerpoint/2010/main" val="5220445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2012</TotalTime>
  <Words>689</Words>
  <Application>Microsoft Office PowerPoint</Application>
  <PresentationFormat>On-screen Show (16:9)</PresentationFormat>
  <Paragraphs>63</Paragraphs>
  <Slides>9</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Arial</vt:lpstr>
      <vt:lpstr>Arial MT</vt:lpstr>
      <vt:lpstr>Calibri</vt:lpstr>
      <vt:lpstr>Cambria</vt:lpstr>
      <vt:lpstr>Montserrat</vt:lpstr>
      <vt:lpstr>Tahoma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Milan</dc:creator>
  <cp:lastModifiedBy>Niyazov Farkhad Shamilevich</cp:lastModifiedBy>
  <cp:revision>117</cp:revision>
  <dcterms:created xsi:type="dcterms:W3CDTF">2006-08-16T00:00:00Z</dcterms:created>
  <dcterms:modified xsi:type="dcterms:W3CDTF">2025-09-25T06:49:23Z</dcterms:modified>
</cp:coreProperties>
</file>