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7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Lst>
  <p:sldSz cx="9144000" cy="5143500" type="screen16x9"/>
  <p:notesSz cx="6858000" cy="9144000"/>
  <p:embeddedFontLst>
    <p:embeddedFont>
      <p:font typeface="Calibri" pitchFamily="34" charset="0"/>
      <p:regular r:id="rId77"/>
      <p:bold r:id="rId78"/>
      <p:italic r:id="rId79"/>
      <p:boldItalic r:id="rId80"/>
    </p:embeddedFont>
    <p:embeddedFont>
      <p:font typeface="Tahoma" pitchFamily="34" charset="0"/>
      <p:regular r:id="rId81"/>
      <p:bold r:id="rId82"/>
    </p:embeddedFont>
    <p:embeddedFont>
      <p:font typeface="Montserrat" charset="-52"/>
      <p:regular r:id="rId83"/>
      <p:bold r:id="rId84"/>
      <p:italic r:id="rId85"/>
      <p:boldItalic r:id="rId8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2160">
          <p15:clr>
            <a:srgbClr val="A4A3A4"/>
          </p15:clr>
        </p15:guide>
        <p15:guide id="2" pos="2880">
          <p15:clr>
            <a:srgbClr val="A4A3A4"/>
          </p15:clr>
        </p15:guide>
        <p15:guide id="3" orient="horz" pos="162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7" roundtripDataSignature="AMtx7mh6VyBP+Rt5mkHGe07u8rG/Ht7ITw=="/>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449F4A19-ACA7-4FCB-A19F-5A9A0CADD34E}">
  <a:tblStyle styleId="{449F4A19-ACA7-4FCB-A19F-5A9A0CADD34E}"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25400" cap="flat" cmpd="sng">
              <a:solidFill>
                <a:schemeClr val="dk1"/>
              </a:solidFill>
              <a:prstDash val="solid"/>
              <a:round/>
              <a:headEnd type="none" w="sm" len="sm"/>
              <a:tailEnd type="none" w="sm" len="sm"/>
            </a:ln>
          </a:top>
          <a:bottom>
            <a:ln w="25400"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E6E6E6"/>
          </a:solidFill>
        </a:fill>
      </a:tcStyle>
    </a:band1H>
    <a:band2H>
      <a:tcTxStyle/>
      <a:tcStyle>
        <a:tcBdr/>
      </a:tcStyle>
    </a:band2H>
    <a:band1V>
      <a:tcTxStyle/>
      <a:tcStyle>
        <a:tcBdr/>
        <a:fill>
          <a:solidFill>
            <a:srgbClr val="E6E6E6"/>
          </a:solidFill>
        </a:fill>
      </a:tcStyle>
    </a:band1V>
    <a:band2V>
      <a:tcTxStyle/>
      <a:tcStyle>
        <a:tcBdr/>
      </a:tcStyle>
    </a:band2V>
    <a:lastCol>
      <a:tcTxStyle b="on" i="off">
        <a:font>
          <a:latin typeface="Calibri"/>
          <a:ea typeface="Calibri"/>
          <a:cs typeface="Calibri"/>
        </a:font>
        <a:schemeClr val="lt1"/>
      </a:tcTxStyle>
      <a:tcStyle>
        <a:tcBdr/>
        <a:fill>
          <a:solidFill>
            <a:schemeClr val="dk1"/>
          </a:solidFill>
        </a:fill>
      </a:tcStyle>
    </a:lastCol>
    <a:firstCol>
      <a:tcTxStyle b="on" i="off">
        <a:font>
          <a:latin typeface="Calibri"/>
          <a:ea typeface="Calibri"/>
          <a:cs typeface="Calibri"/>
        </a:font>
        <a:schemeClr val="lt1"/>
      </a:tcTxStyle>
      <a:tcStyle>
        <a:tcBdr/>
        <a:fill>
          <a:solidFill>
            <a:schemeClr val="dk1"/>
          </a:solidFill>
        </a:fill>
      </a:tcStyle>
    </a:firstCol>
    <a:lastRow>
      <a:tcTxStyle b="on" i="off"/>
      <a:tcStyle>
        <a:tcBdr>
          <a:top>
            <a:ln w="50800" cap="flat" cmpd="sng">
              <a:solidFill>
                <a:schemeClr val="dk1"/>
              </a:solidFill>
              <a:prstDash val="solid"/>
              <a:round/>
              <a:headEnd type="none" w="sm" len="sm"/>
              <a:tailEnd type="none" w="sm" len="sm"/>
            </a:ln>
          </a:top>
        </a:tcBdr>
        <a:fill>
          <a:solidFill>
            <a:schemeClr val="lt1"/>
          </a:solidFill>
        </a:fill>
      </a:tcStyle>
    </a:lastRow>
    <a:seCell>
      <a:tcTxStyle b="on" i="off">
        <a:font>
          <a:latin typeface="Calibri"/>
          <a:ea typeface="Calibri"/>
          <a:cs typeface="Calibri"/>
        </a:font>
        <a:schemeClr val="dk1"/>
      </a:tcTxStyle>
      <a:tcStyle>
        <a:tcBdr/>
      </a:tcStyle>
    </a:seCell>
    <a:swCell>
      <a:tcTxStyle b="on" i="off">
        <a:font>
          <a:latin typeface="Calibri"/>
          <a:ea typeface="Calibri"/>
          <a:cs typeface="Calibri"/>
        </a:font>
        <a:schemeClr val="dk1"/>
      </a:tcTxStyle>
      <a:tcStyle>
        <a:tcBdr/>
      </a:tcStyle>
    </a:swCell>
    <a:firstRow>
      <a:tcTxStyle b="on" i="off">
        <a:font>
          <a:latin typeface="Calibri"/>
          <a:ea typeface="Calibri"/>
          <a:cs typeface="Calibri"/>
        </a:font>
        <a:schemeClr val="lt1"/>
      </a:tcTxStyle>
      <a:tcStyle>
        <a:tcBdr>
          <a:bottom>
            <a:ln w="25400" cap="flat" cmpd="sng">
              <a:solidFill>
                <a:schemeClr val="dk1"/>
              </a:solidFill>
              <a:prstDash val="solid"/>
              <a:round/>
              <a:headEnd type="none" w="sm" len="sm"/>
              <a:tailEnd type="none" w="sm" len="sm"/>
            </a:ln>
          </a:bottom>
        </a:tcBdr>
        <a:fill>
          <a:solidFill>
            <a:schemeClr val="dk1"/>
          </a:solidFill>
        </a:fill>
      </a:tcStyle>
    </a:firstRow>
    <a:neCell>
      <a:tcTxStyle/>
      <a:tcStyle>
        <a:tcBdr/>
      </a:tcStyle>
    </a:neCell>
    <a:nwCell>
      <a:tcTxStyle/>
      <a:tcStyle>
        <a:tcBdr/>
      </a:tcStyle>
    </a:nwCell>
  </a:tblStyle>
  <a:tblStyle styleId="{DC449E84-082E-44BE-B679-CD9526119341}"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58D94CD8-F93A-4820-B343-9B1E7A21E251}" styleName="Table_2">
    <a:wholeTbl>
      <a:tcTxStyle b="off" i="off">
        <a:font>
          <a:latin typeface="Calibri"/>
          <a:ea typeface="Calibri"/>
          <a:cs typeface="Calibri"/>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12700" cap="flat" cmpd="sng">
              <a:solidFill>
                <a:schemeClr val="accent1"/>
              </a:solidFill>
              <a:prstDash val="solid"/>
              <a:round/>
              <a:headEnd type="none" w="sm" len="sm"/>
              <a:tailEnd type="none" w="sm" len="sm"/>
            </a:ln>
          </a:insideV>
        </a:tcBdr>
        <a:fill>
          <a:solidFill>
            <a:srgbClr val="FFFFFF">
              <a:alpha val="0"/>
            </a:srgbClr>
          </a:solidFill>
        </a:fill>
      </a:tcStyle>
    </a:wholeTbl>
    <a:band1H>
      <a:tcTxStyle/>
      <a:tcStyle>
        <a:tcBdr/>
        <a:fill>
          <a:solidFill>
            <a:schemeClr val="accent1">
              <a:alpha val="20000"/>
            </a:schemeClr>
          </a:solidFill>
        </a:fill>
      </a:tcStyle>
    </a:band1H>
    <a:band2H>
      <a:tcTxStyle/>
      <a:tcStyle>
        <a:tcBdr/>
      </a:tcStyle>
    </a:band2H>
    <a:band1V>
      <a:tcTxStyle/>
      <a:tcStyle>
        <a:tcBdr/>
        <a:fill>
          <a:solidFill>
            <a:schemeClr val="accent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635" autoAdjust="0"/>
    <p:restoredTop sz="94660"/>
  </p:normalViewPr>
  <p:slideViewPr>
    <p:cSldViewPr snapToGrid="0">
      <p:cViewPr>
        <p:scale>
          <a:sx n="50" d="100"/>
          <a:sy n="50" d="100"/>
        </p:scale>
        <p:origin x="48" y="-492"/>
      </p:cViewPr>
      <p:guideLst>
        <p:guide orient="horz" pos="2160"/>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84" Type="http://schemas.openxmlformats.org/officeDocument/2006/relationships/font" Target="fonts/font8.fntdata"/><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font" Target="fonts/font3.fntdata"/><Relationship Id="rId87" Type="http://customschemas.google.com/relationships/presentationmetadata" Target="meta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6.fntdata"/><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1.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4.fntdata"/><Relationship Id="rId85"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7.fntdata"/><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2.fntdata"/><Relationship Id="rId81" Type="http://schemas.openxmlformats.org/officeDocument/2006/relationships/font" Target="fonts/font5.fntdata"/><Relationship Id="rId86"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46" name="Google Shape;24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b="1"/>
          </a:p>
          <a:p>
            <a:pPr marL="0" lvl="0" indent="0" algn="l" rtl="0">
              <a:spcBef>
                <a:spcPts val="0"/>
              </a:spcBef>
              <a:spcAft>
                <a:spcPts val="0"/>
              </a:spcAft>
              <a:buNone/>
            </a:pPr>
            <a:endParaRPr/>
          </a:p>
        </p:txBody>
      </p:sp>
      <p:sp>
        <p:nvSpPr>
          <p:cNvPr id="267" name="Google Shape;26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b="1"/>
          </a:p>
          <a:p>
            <a:pPr marL="0" lvl="0" indent="0" algn="l" rtl="0">
              <a:spcBef>
                <a:spcPts val="0"/>
              </a:spcBef>
              <a:spcAft>
                <a:spcPts val="0"/>
              </a:spcAft>
              <a:buNone/>
            </a:pPr>
            <a:endParaRPr/>
          </a:p>
        </p:txBody>
      </p:sp>
      <p:sp>
        <p:nvSpPr>
          <p:cNvPr id="286" name="Google Shape;286;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305" name="Google Shape;30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b="1"/>
          </a:p>
        </p:txBody>
      </p:sp>
      <p:sp>
        <p:nvSpPr>
          <p:cNvPr id="320" name="Google Shape;320;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335" name="Google Shape;335;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5" name="Google Shape;36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397" name="Google Shape;397;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a:p>
            <a:pPr marL="0" lvl="0" indent="0" algn="l" rtl="0">
              <a:spcBef>
                <a:spcPts val="0"/>
              </a:spcBef>
              <a:spcAft>
                <a:spcPts val="0"/>
              </a:spcAft>
              <a:buNone/>
            </a:pPr>
            <a:endParaRPr/>
          </a:p>
        </p:txBody>
      </p:sp>
      <p:sp>
        <p:nvSpPr>
          <p:cNvPr id="416" name="Google Shape;416;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0"/>
          </a:p>
        </p:txBody>
      </p:sp>
      <p:sp>
        <p:nvSpPr>
          <p:cNvPr id="454" name="Google Shape;454;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4" name="Google Shape;494;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5" name="Google Shape;495;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0" i="0">
              <a:solidFill>
                <a:srgbClr val="ECECEC"/>
              </a:solidFill>
              <a:latin typeface="Arial"/>
              <a:ea typeface="Arial"/>
              <a:cs typeface="Arial"/>
              <a:sym typeface="Arial"/>
            </a:endParaRPr>
          </a:p>
        </p:txBody>
      </p:sp>
      <p:sp>
        <p:nvSpPr>
          <p:cNvPr id="507" name="Google Shape;507;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9" name="Google Shape;519;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0" name="Google Shape;520;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1" name="Google Shape;531;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2" name="Google Shape;532;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3" name="Google Shape;543;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4" name="Google Shape;544;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5" name="Google Shape;555;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6" name="Google Shape;556;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8" name="Google Shape;568;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9" name="Google Shape;569;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1" name="Google Shape;581;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3" name="Google Shape;593;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4" name="Google Shape;594;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5" name="Google Shape;615;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6" name="Google Shape;616;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8" name="Google Shape;628;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9" name="Google Shape;629;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1" name="Google Shape;641;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2" name="Google Shape;642;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5" name="Google Shape;655;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6" name="Google Shape;656;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5" name="Google Shape;675;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6" name="Google Shape;676;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5" name="Google Shape;705;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6" name="Google Shape;706;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1" name="Google Shape;731;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2" name="Google Shape;732;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7" name="Google Shape;757;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8" name="Google Shape;758;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9" name="Google Shape;779;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780" name="Google Shape;780;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2" name="Google Shape;792;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3" name="Google Shape;793;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5" name="Google Shape;805;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6" name="Google Shape;806;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8" name="Google Shape;818;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9" name="Google Shape;819;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1" name="Google Shape;831;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2" name="Google Shape;832;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3" name="Google Shape;843;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844" name="Google Shape;844;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7" name="Google Shape;867;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8" name="Google Shape;868;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
        <p:cNvGrpSpPr/>
        <p:nvPr/>
      </p:nvGrpSpPr>
      <p:grpSpPr>
        <a:xfrm>
          <a:off x="0" y="0"/>
          <a:ext cx="0" cy="0"/>
          <a:chOff x="0" y="0"/>
          <a:chExt cx="0" cy="0"/>
        </a:xfrm>
      </p:grpSpPr>
      <p:sp>
        <p:nvSpPr>
          <p:cNvPr id="891" name="Google Shape;891;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2" name="Google Shape;892;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3" name="Google Shape;893;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4" name="Google Shape;904;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rgbClr val="000000"/>
              </a:solidFill>
              <a:latin typeface="Tahoma"/>
              <a:ea typeface="Tahoma"/>
              <a:cs typeface="Tahoma"/>
              <a:sym typeface="Tahoma"/>
            </a:endParaRPr>
          </a:p>
        </p:txBody>
      </p:sp>
      <p:sp>
        <p:nvSpPr>
          <p:cNvPr id="905" name="Google Shape;905;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8" name="Google Shape;918;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9" name="Google Shape;919;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0" name="Google Shape;940;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1" name="Google Shape;941;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Google Shape;959;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0" name="Google Shape;960;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961" name="Google Shape;961;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153" name="Google Shape;15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7" name="Google Shape;987;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a:p>
            <a:pPr marL="0" lvl="0" indent="0" algn="l" rtl="0">
              <a:spcBef>
                <a:spcPts val="0"/>
              </a:spcBef>
              <a:spcAft>
                <a:spcPts val="0"/>
              </a:spcAft>
              <a:buNone/>
            </a:pPr>
            <a:endParaRPr/>
          </a:p>
        </p:txBody>
      </p:sp>
      <p:sp>
        <p:nvSpPr>
          <p:cNvPr id="988" name="Google Shape;988;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7"/>
        <p:cNvGrpSpPr/>
        <p:nvPr/>
      </p:nvGrpSpPr>
      <p:grpSpPr>
        <a:xfrm>
          <a:off x="0" y="0"/>
          <a:ext cx="0" cy="0"/>
          <a:chOff x="0" y="0"/>
          <a:chExt cx="0" cy="0"/>
        </a:xfrm>
      </p:grpSpPr>
      <p:sp>
        <p:nvSpPr>
          <p:cNvPr id="998" name="Google Shape;998;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9" name="Google Shape;999;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0" name="Google Shape;1000;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2" name="Google Shape;1022;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3" name="Google Shape;1023;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2"/>
        <p:cNvGrpSpPr/>
        <p:nvPr/>
      </p:nvGrpSpPr>
      <p:grpSpPr>
        <a:xfrm>
          <a:off x="0" y="0"/>
          <a:ext cx="0" cy="0"/>
          <a:chOff x="0" y="0"/>
          <a:chExt cx="0" cy="0"/>
        </a:xfrm>
      </p:grpSpPr>
      <p:sp>
        <p:nvSpPr>
          <p:cNvPr id="1033" name="Google Shape;1033;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4" name="Google Shape;1034;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5" name="Google Shape;1035;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Calibri"/>
                <a:buNone/>
              </a:pPr>
              <a:t>53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4"/>
        <p:cNvGrpSpPr/>
        <p:nvPr/>
      </p:nvGrpSpPr>
      <p:grpSpPr>
        <a:xfrm>
          <a:off x="0" y="0"/>
          <a:ext cx="0" cy="0"/>
          <a:chOff x="0" y="0"/>
          <a:chExt cx="0" cy="0"/>
        </a:xfrm>
      </p:grpSpPr>
      <p:sp>
        <p:nvSpPr>
          <p:cNvPr id="1065" name="Google Shape;1065;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6" name="Google Shape;1066;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a:p>
            <a:pPr marL="0" lvl="0" indent="0" algn="l" rtl="0">
              <a:spcBef>
                <a:spcPts val="0"/>
              </a:spcBef>
              <a:spcAft>
                <a:spcPts val="0"/>
              </a:spcAft>
              <a:buNone/>
            </a:pPr>
            <a:endParaRPr/>
          </a:p>
        </p:txBody>
      </p:sp>
      <p:sp>
        <p:nvSpPr>
          <p:cNvPr id="1067" name="Google Shape;1067;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Calibri"/>
                <a:buNone/>
              </a:pPr>
              <a:t>54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4" name="Google Shape;1094;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b="1"/>
          </a:p>
        </p:txBody>
      </p:sp>
      <p:sp>
        <p:nvSpPr>
          <p:cNvPr id="1095" name="Google Shape;1095;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Calibri"/>
                <a:buNone/>
              </a:pPr>
              <a:t>55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4"/>
        <p:cNvGrpSpPr/>
        <p:nvPr/>
      </p:nvGrpSpPr>
      <p:grpSpPr>
        <a:xfrm>
          <a:off x="0" y="0"/>
          <a:ext cx="0" cy="0"/>
          <a:chOff x="0" y="0"/>
          <a:chExt cx="0" cy="0"/>
        </a:xfrm>
      </p:grpSpPr>
      <p:sp>
        <p:nvSpPr>
          <p:cNvPr id="1105" name="Google Shape;1105;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6" name="Google Shape;1106;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b="1"/>
          </a:p>
        </p:txBody>
      </p:sp>
      <p:sp>
        <p:nvSpPr>
          <p:cNvPr id="1107" name="Google Shape;1107;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Calibri"/>
                <a:buNone/>
              </a:pPr>
              <a:t>56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6"/>
        <p:cNvGrpSpPr/>
        <p:nvPr/>
      </p:nvGrpSpPr>
      <p:grpSpPr>
        <a:xfrm>
          <a:off x="0" y="0"/>
          <a:ext cx="0" cy="0"/>
          <a:chOff x="0" y="0"/>
          <a:chExt cx="0" cy="0"/>
        </a:xfrm>
      </p:grpSpPr>
      <p:sp>
        <p:nvSpPr>
          <p:cNvPr id="1117" name="Google Shape;1117;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8" name="Google Shape;1118;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b="1"/>
          </a:p>
        </p:txBody>
      </p:sp>
      <p:sp>
        <p:nvSpPr>
          <p:cNvPr id="1119" name="Google Shape;1119;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Calibri"/>
                <a:buNone/>
              </a:pPr>
              <a:t>57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129" name="Google Shape;1129;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0" name="Google Shape;1130;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b="1"/>
          </a:p>
        </p:txBody>
      </p:sp>
      <p:sp>
        <p:nvSpPr>
          <p:cNvPr id="1131" name="Google Shape;1131;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Calibri"/>
                <a:buNone/>
              </a:pPr>
              <a:t>58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0"/>
        <p:cNvGrpSpPr/>
        <p:nvPr/>
      </p:nvGrpSpPr>
      <p:grpSpPr>
        <a:xfrm>
          <a:off x="0" y="0"/>
          <a:ext cx="0" cy="0"/>
          <a:chOff x="0" y="0"/>
          <a:chExt cx="0" cy="0"/>
        </a:xfrm>
      </p:grpSpPr>
      <p:sp>
        <p:nvSpPr>
          <p:cNvPr id="1141" name="Google Shape;1141;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2" name="Google Shape;1142;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b="1"/>
          </a:p>
        </p:txBody>
      </p:sp>
      <p:sp>
        <p:nvSpPr>
          <p:cNvPr id="1143" name="Google Shape;1143;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Calibri"/>
                <a:buNone/>
              </a:pPr>
              <a:t>59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165" name="Google Shape;16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2"/>
        <p:cNvGrpSpPr/>
        <p:nvPr/>
      </p:nvGrpSpPr>
      <p:grpSpPr>
        <a:xfrm>
          <a:off x="0" y="0"/>
          <a:ext cx="0" cy="0"/>
          <a:chOff x="0" y="0"/>
          <a:chExt cx="0" cy="0"/>
        </a:xfrm>
      </p:grpSpPr>
      <p:sp>
        <p:nvSpPr>
          <p:cNvPr id="1153" name="Google Shape;1153;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4" name="Google Shape;1154;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b="1"/>
          </a:p>
        </p:txBody>
      </p:sp>
      <p:sp>
        <p:nvSpPr>
          <p:cNvPr id="1155" name="Google Shape;1155;p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Calibri"/>
                <a:buNone/>
              </a:pPr>
              <a:t>60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6"/>
        <p:cNvGrpSpPr/>
        <p:nvPr/>
      </p:nvGrpSpPr>
      <p:grpSpPr>
        <a:xfrm>
          <a:off x="0" y="0"/>
          <a:ext cx="0" cy="0"/>
          <a:chOff x="0" y="0"/>
          <a:chExt cx="0" cy="0"/>
        </a:xfrm>
      </p:grpSpPr>
      <p:sp>
        <p:nvSpPr>
          <p:cNvPr id="1177" name="Google Shape;1177;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8" name="Google Shape;1178;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b="1"/>
          </a:p>
        </p:txBody>
      </p:sp>
      <p:sp>
        <p:nvSpPr>
          <p:cNvPr id="1179" name="Google Shape;1179;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Calibri"/>
                <a:buNone/>
              </a:pPr>
              <a:t>61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0" name="Google Shape;1200;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b="1"/>
          </a:p>
        </p:txBody>
      </p:sp>
      <p:sp>
        <p:nvSpPr>
          <p:cNvPr id="1201" name="Google Shape;1201;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Calibri"/>
                <a:buNone/>
              </a:pPr>
              <a:t>62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2"/>
        <p:cNvGrpSpPr/>
        <p:nvPr/>
      </p:nvGrpSpPr>
      <p:grpSpPr>
        <a:xfrm>
          <a:off x="0" y="0"/>
          <a:ext cx="0" cy="0"/>
          <a:chOff x="0" y="0"/>
          <a:chExt cx="0" cy="0"/>
        </a:xfrm>
      </p:grpSpPr>
      <p:sp>
        <p:nvSpPr>
          <p:cNvPr id="1223" name="Google Shape;1223;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4" name="Google Shape;1224;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b="1"/>
          </a:p>
        </p:txBody>
      </p:sp>
      <p:sp>
        <p:nvSpPr>
          <p:cNvPr id="1225" name="Google Shape;1225;p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Calibri"/>
                <a:buNone/>
              </a:pPr>
              <a:t>63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6"/>
        <p:cNvGrpSpPr/>
        <p:nvPr/>
      </p:nvGrpSpPr>
      <p:grpSpPr>
        <a:xfrm>
          <a:off x="0" y="0"/>
          <a:ext cx="0" cy="0"/>
          <a:chOff x="0" y="0"/>
          <a:chExt cx="0" cy="0"/>
        </a:xfrm>
      </p:grpSpPr>
      <p:sp>
        <p:nvSpPr>
          <p:cNvPr id="1247" name="Google Shape;1247;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8" name="Google Shape;1248;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b="1"/>
          </a:p>
        </p:txBody>
      </p:sp>
      <p:sp>
        <p:nvSpPr>
          <p:cNvPr id="1249" name="Google Shape;1249;p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Calibri"/>
                <a:buNone/>
              </a:pPr>
              <a:t>64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0"/>
        <p:cNvGrpSpPr/>
        <p:nvPr/>
      </p:nvGrpSpPr>
      <p:grpSpPr>
        <a:xfrm>
          <a:off x="0" y="0"/>
          <a:ext cx="0" cy="0"/>
          <a:chOff x="0" y="0"/>
          <a:chExt cx="0" cy="0"/>
        </a:xfrm>
      </p:grpSpPr>
      <p:sp>
        <p:nvSpPr>
          <p:cNvPr id="1271" name="Google Shape;1271;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2" name="Google Shape;1272;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b="1"/>
          </a:p>
        </p:txBody>
      </p:sp>
      <p:sp>
        <p:nvSpPr>
          <p:cNvPr id="1273" name="Google Shape;1273;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Calibri"/>
                <a:buNone/>
              </a:pPr>
              <a:t>65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2"/>
        <p:cNvGrpSpPr/>
        <p:nvPr/>
      </p:nvGrpSpPr>
      <p:grpSpPr>
        <a:xfrm>
          <a:off x="0" y="0"/>
          <a:ext cx="0" cy="0"/>
          <a:chOff x="0" y="0"/>
          <a:chExt cx="0" cy="0"/>
        </a:xfrm>
      </p:grpSpPr>
      <p:sp>
        <p:nvSpPr>
          <p:cNvPr id="1283" name="Google Shape;1283;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4" name="Google Shape;1284;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5" name="Google Shape;1285;p6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7"/>
        <p:cNvGrpSpPr/>
        <p:nvPr/>
      </p:nvGrpSpPr>
      <p:grpSpPr>
        <a:xfrm>
          <a:off x="0" y="0"/>
          <a:ext cx="0" cy="0"/>
          <a:chOff x="0" y="0"/>
          <a:chExt cx="0" cy="0"/>
        </a:xfrm>
      </p:grpSpPr>
      <p:sp>
        <p:nvSpPr>
          <p:cNvPr id="1308" name="Google Shape;1308;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9" name="Google Shape;1309;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1310" name="Google Shape;1310;p6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9"/>
        <p:cNvGrpSpPr/>
        <p:nvPr/>
      </p:nvGrpSpPr>
      <p:grpSpPr>
        <a:xfrm>
          <a:off x="0" y="0"/>
          <a:ext cx="0" cy="0"/>
          <a:chOff x="0" y="0"/>
          <a:chExt cx="0" cy="0"/>
        </a:xfrm>
      </p:grpSpPr>
      <p:sp>
        <p:nvSpPr>
          <p:cNvPr id="1350" name="Google Shape;1350;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1" name="Google Shape;1351;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endParaRPr/>
          </a:p>
        </p:txBody>
      </p:sp>
      <p:sp>
        <p:nvSpPr>
          <p:cNvPr id="1352" name="Google Shape;1352;p6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1"/>
        <p:cNvGrpSpPr/>
        <p:nvPr/>
      </p:nvGrpSpPr>
      <p:grpSpPr>
        <a:xfrm>
          <a:off x="0" y="0"/>
          <a:ext cx="0" cy="0"/>
          <a:chOff x="0" y="0"/>
          <a:chExt cx="0" cy="0"/>
        </a:xfrm>
      </p:grpSpPr>
      <p:sp>
        <p:nvSpPr>
          <p:cNvPr id="1362" name="Google Shape;1362;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3" name="Google Shape;1363;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1364" name="Google Shape;1364;p6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69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185" name="Google Shape;18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7</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4"/>
        <p:cNvGrpSpPr/>
        <p:nvPr/>
      </p:nvGrpSpPr>
      <p:grpSpPr>
        <a:xfrm>
          <a:off x="0" y="0"/>
          <a:ext cx="0" cy="0"/>
          <a:chOff x="0" y="0"/>
          <a:chExt cx="0" cy="0"/>
        </a:xfrm>
      </p:grpSpPr>
      <p:sp>
        <p:nvSpPr>
          <p:cNvPr id="1395" name="Google Shape;1395;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6" name="Google Shape;1396;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1397" name="Google Shape;1397;p7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70</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6"/>
        <p:cNvGrpSpPr/>
        <p:nvPr/>
      </p:nvGrpSpPr>
      <p:grpSpPr>
        <a:xfrm>
          <a:off x="0" y="0"/>
          <a:ext cx="0" cy="0"/>
          <a:chOff x="0" y="0"/>
          <a:chExt cx="0" cy="0"/>
        </a:xfrm>
      </p:grpSpPr>
      <p:sp>
        <p:nvSpPr>
          <p:cNvPr id="1407" name="Google Shape;1407;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8" name="Google Shape;1408;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1409" name="Google Shape;1409;p7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71</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8"/>
        <p:cNvGrpSpPr/>
        <p:nvPr/>
      </p:nvGrpSpPr>
      <p:grpSpPr>
        <a:xfrm>
          <a:off x="0" y="0"/>
          <a:ext cx="0" cy="0"/>
          <a:chOff x="0" y="0"/>
          <a:chExt cx="0" cy="0"/>
        </a:xfrm>
      </p:grpSpPr>
      <p:sp>
        <p:nvSpPr>
          <p:cNvPr id="1419" name="Google Shape;1419;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0" name="Google Shape;1420;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1421" name="Google Shape;1421;p7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72</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6"/>
        <p:cNvGrpSpPr/>
        <p:nvPr/>
      </p:nvGrpSpPr>
      <p:grpSpPr>
        <a:xfrm>
          <a:off x="0" y="0"/>
          <a:ext cx="0" cy="0"/>
          <a:chOff x="0" y="0"/>
          <a:chExt cx="0" cy="0"/>
        </a:xfrm>
      </p:grpSpPr>
      <p:sp>
        <p:nvSpPr>
          <p:cNvPr id="1447" name="Google Shape;1447;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8" name="Google Shape;1448;p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1449" name="Google Shape;1449;p7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73</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7"/>
        <p:cNvGrpSpPr/>
        <p:nvPr/>
      </p:nvGrpSpPr>
      <p:grpSpPr>
        <a:xfrm>
          <a:off x="0" y="0"/>
          <a:ext cx="0" cy="0"/>
          <a:chOff x="0" y="0"/>
          <a:chExt cx="0" cy="0"/>
        </a:xfrm>
      </p:grpSpPr>
      <p:sp>
        <p:nvSpPr>
          <p:cNvPr id="1458" name="Google Shape;1458;p7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9" name="Google Shape;1459;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205" name="Google Shape;20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a:t>
            </a:r>
            <a:endParaRPr/>
          </a:p>
        </p:txBody>
      </p:sp>
      <p:sp>
        <p:nvSpPr>
          <p:cNvPr id="226" name="Google Shape;22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76"/>
          <p:cNvSpPr txBox="1">
            <a:spLocks noGrp="1"/>
          </p:cNvSpPr>
          <p:nvPr>
            <p:ph type="ctrTitle"/>
          </p:nvPr>
        </p:nvSpPr>
        <p:spPr>
          <a:xfrm>
            <a:off x="685800" y="1597821"/>
            <a:ext cx="7772400" cy="110251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76"/>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76"/>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76"/>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76"/>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8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85"/>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85"/>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85"/>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85"/>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86"/>
          <p:cNvSpPr txBox="1">
            <a:spLocks noGrp="1"/>
          </p:cNvSpPr>
          <p:nvPr>
            <p:ph type="title"/>
          </p:nvPr>
        </p:nvSpPr>
        <p:spPr>
          <a:xfrm rot="5400000">
            <a:off x="5463778" y="1371602"/>
            <a:ext cx="4388644"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86"/>
          <p:cNvSpPr txBox="1">
            <a:spLocks noGrp="1"/>
          </p:cNvSpPr>
          <p:nvPr>
            <p:ph type="body" idx="1"/>
          </p:nvPr>
        </p:nvSpPr>
        <p:spPr>
          <a:xfrm rot="5400000">
            <a:off x="1272778" y="-609598"/>
            <a:ext cx="4388644"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86"/>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86"/>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86"/>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77"/>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77"/>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77"/>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77"/>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77"/>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78"/>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78"/>
          <p:cNvSpPr txBox="1">
            <a:spLocks noGrp="1"/>
          </p:cNvSpPr>
          <p:nvPr>
            <p:ph type="body" idx="1"/>
          </p:nvPr>
        </p:nvSpPr>
        <p:spPr>
          <a:xfrm>
            <a:off x="722313" y="2180037"/>
            <a:ext cx="7772400" cy="1125140"/>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78"/>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78"/>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78"/>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7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79"/>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79"/>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79"/>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79"/>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79"/>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80"/>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80"/>
          <p:cNvSpPr txBox="1">
            <a:spLocks noGrp="1"/>
          </p:cNvSpPr>
          <p:nvPr>
            <p:ph type="body" idx="1"/>
          </p:nvPr>
        </p:nvSpPr>
        <p:spPr>
          <a:xfrm>
            <a:off x="457201"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80"/>
          <p:cNvSpPr txBox="1">
            <a:spLocks noGrp="1"/>
          </p:cNvSpPr>
          <p:nvPr>
            <p:ph type="body" idx="2"/>
          </p:nvPr>
        </p:nvSpPr>
        <p:spPr>
          <a:xfrm>
            <a:off x="457201"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80"/>
          <p:cNvSpPr txBox="1">
            <a:spLocks noGrp="1"/>
          </p:cNvSpPr>
          <p:nvPr>
            <p:ph type="body" idx="3"/>
          </p:nvPr>
        </p:nvSpPr>
        <p:spPr>
          <a:xfrm>
            <a:off x="4645029"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80"/>
          <p:cNvSpPr txBox="1">
            <a:spLocks noGrp="1"/>
          </p:cNvSpPr>
          <p:nvPr>
            <p:ph type="body" idx="4"/>
          </p:nvPr>
        </p:nvSpPr>
        <p:spPr>
          <a:xfrm>
            <a:off x="4645029"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80"/>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80"/>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0"/>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1"/>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1"/>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1"/>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2"/>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2"/>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2"/>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83"/>
          <p:cNvSpPr txBox="1">
            <a:spLocks noGrp="1"/>
          </p:cNvSpPr>
          <p:nvPr>
            <p:ph type="title"/>
          </p:nvPr>
        </p:nvSpPr>
        <p:spPr>
          <a:xfrm>
            <a:off x="457204" y="204787"/>
            <a:ext cx="3008313" cy="8715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83"/>
          <p:cNvSpPr txBox="1">
            <a:spLocks noGrp="1"/>
          </p:cNvSpPr>
          <p:nvPr>
            <p:ph type="body" idx="1"/>
          </p:nvPr>
        </p:nvSpPr>
        <p:spPr>
          <a:xfrm>
            <a:off x="3575053" y="204790"/>
            <a:ext cx="5111751" cy="4389835"/>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83"/>
          <p:cNvSpPr txBox="1">
            <a:spLocks noGrp="1"/>
          </p:cNvSpPr>
          <p:nvPr>
            <p:ph type="body" idx="2"/>
          </p:nvPr>
        </p:nvSpPr>
        <p:spPr>
          <a:xfrm>
            <a:off x="457204" y="1076327"/>
            <a:ext cx="3008313" cy="3518297"/>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83"/>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83"/>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83"/>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84"/>
          <p:cNvSpPr txBox="1">
            <a:spLocks noGrp="1"/>
          </p:cNvSpPr>
          <p:nvPr>
            <p:ph type="title"/>
          </p:nvPr>
        </p:nvSpPr>
        <p:spPr>
          <a:xfrm>
            <a:off x="1792288" y="3600451"/>
            <a:ext cx="5486400" cy="42505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84"/>
          <p:cNvSpPr>
            <a:spLocks noGrp="1"/>
          </p:cNvSpPr>
          <p:nvPr>
            <p:ph type="pic" idx="2"/>
          </p:nvPr>
        </p:nvSpPr>
        <p:spPr>
          <a:xfrm>
            <a:off x="1792288" y="459581"/>
            <a:ext cx="5486400" cy="3086100"/>
          </a:xfrm>
          <a:prstGeom prst="rect">
            <a:avLst/>
          </a:prstGeom>
          <a:noFill/>
          <a:ln>
            <a:noFill/>
          </a:ln>
        </p:spPr>
      </p:sp>
      <p:sp>
        <p:nvSpPr>
          <p:cNvPr id="68" name="Google Shape;68;p84"/>
          <p:cNvSpPr txBox="1">
            <a:spLocks noGrp="1"/>
          </p:cNvSpPr>
          <p:nvPr>
            <p:ph type="body" idx="1"/>
          </p:nvPr>
        </p:nvSpPr>
        <p:spPr>
          <a:xfrm>
            <a:off x="1792288" y="4025505"/>
            <a:ext cx="5486400" cy="603647"/>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84"/>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84"/>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84"/>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mt="7000"/>
          </a:blip>
          <a:stretch>
            <a:fillRect/>
          </a:stretch>
        </a:blipFill>
        <a:effectLst/>
      </p:bgPr>
    </p:bg>
    <p:spTree>
      <p:nvGrpSpPr>
        <p:cNvPr id="1" name="Shape 9"/>
        <p:cNvGrpSpPr/>
        <p:nvPr/>
      </p:nvGrpSpPr>
      <p:grpSpPr>
        <a:xfrm>
          <a:off x="0" y="0"/>
          <a:ext cx="0" cy="0"/>
          <a:chOff x="0" y="0"/>
          <a:chExt cx="0" cy="0"/>
        </a:xfrm>
      </p:grpSpPr>
      <p:sp>
        <p:nvSpPr>
          <p:cNvPr id="10" name="Google Shape;10;p7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5"/>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75"/>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75"/>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75"/>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s://ec.europa.eu/programmes/erasmus-plus/project-result-content/1defadc8-d204-43cc-87f2-1d14defa8125/Guidelines_NQF_final_en.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lex.uz/en/docs/4814154" TargetMode="External"/><Relationship Id="rId5" Type="http://schemas.openxmlformats.org/officeDocument/2006/relationships/image" Target="../media/image12.jpeg"/><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cedefop.europa.eu/en/tools/nqfs-online-tool/nqf-comparison?country_1=BG&amp;year_1=5340&amp;country_2=IT&amp;year_2=5340%22" TargetMode="External"/><Relationship Id="rId5" Type="http://schemas.openxmlformats.org/officeDocument/2006/relationships/image" Target="../media/image12.jpeg"/><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3" Type="http://schemas.openxmlformats.org/officeDocument/2006/relationships/hyperlink" Target="https://ehea.info/media.ehea.info/file/ECTS_Guide/00/0/ects-users-guide-2015_614000.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s://europass.europa.eu/en/description-eight-eqf-level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2.jpeg"/><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ehea.info/Upload/document/ministerial_declarations/EHEAParis2018_Communique_AppendixIII_952778.pdf" TargetMode="External"/><Relationship Id="rId5" Type="http://schemas.openxmlformats.org/officeDocument/2006/relationships/image" Target="../media/image12.jpeg"/><Relationship Id="rId4" Type="http://schemas.openxmlformats.org/officeDocument/2006/relationships/image" Target="../media/image11.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s://www.apu.edu/live_data/files/333/blooms_taxonomy_action_verbs.pdf"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www.researchgate.net/publication/235465787_A_Taxonomy_for_Learning_Teaching_and_Assessing_A_Revision_of_Bloom's_Taxonomy_of_Educational_Objectives." TargetMode="External"/><Relationship Id="rId5" Type="http://schemas.openxmlformats.org/officeDocument/2006/relationships/image" Target="../media/image12.jpeg"/><Relationship Id="rId4" Type="http://schemas.openxmlformats.org/officeDocument/2006/relationships/image" Target="../media/image11.jpe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about:blank" TargetMode="External"/><Relationship Id="rId5" Type="http://schemas.openxmlformats.org/officeDocument/2006/relationships/image" Target="../media/image12.jpeg"/><Relationship Id="rId4" Type="http://schemas.openxmlformats.org/officeDocument/2006/relationships/image" Target="../media/image11.jpe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ehea.info/media.ehea.info/file/Lisbon_Recognition_Convention/04/5/Lisbon_Recognition_Convention_579045.pdf" TargetMode="External"/><Relationship Id="rId5" Type="http://schemas.openxmlformats.org/officeDocument/2006/relationships/image" Target="../media/image12.jpeg"/><Relationship Id="rId4" Type="http://schemas.openxmlformats.org/officeDocument/2006/relationships/image" Target="../media/image11.jpe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s://www.enic-naric.net/page-lisbon-recognition-convention"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hyperlink" Target="https://www.enic-naric.net/" TargetMode="External"/><Relationship Id="rId5" Type="http://schemas.openxmlformats.org/officeDocument/2006/relationships/image" Target="../media/image12.jpeg"/><Relationship Id="rId4" Type="http://schemas.openxmlformats.org/officeDocument/2006/relationships/image" Target="../media/image11.jpeg"/></Relationships>
</file>

<file path=ppt/slides/_rels/slide47.xml.rels><?xml version="1.0" encoding="UTF-8" standalone="yes"?>
<Relationships xmlns="http://schemas.openxmlformats.org/package/2006/relationships"><Relationship Id="rId8" Type="http://schemas.openxmlformats.org/officeDocument/2006/relationships/hyperlink" Target="https://ec.europa.eu/eurostat/statistics-explained/index.php?title=International_Standard_Classification_of_Education_(ISCED)" TargetMode="External"/><Relationship Id="rId3" Type="http://schemas.openxmlformats.org/officeDocument/2006/relationships/image" Target="../media/image2.jpeg"/><Relationship Id="rId7" Type="http://schemas.openxmlformats.org/officeDocument/2006/relationships/hyperlink" Target="https://europass.europa.eu/en/diploma-supplement-example-documents"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hyperlink" Target="https://uis.unesco.org/sites/default/files/documents/isced-fields-of-education-and-training-2013-en.pdf" TargetMode="External"/><Relationship Id="rId5" Type="http://schemas.openxmlformats.org/officeDocument/2006/relationships/image" Target="../media/image12.jpeg"/><Relationship Id="rId4" Type="http://schemas.openxmlformats.org/officeDocument/2006/relationships/image" Target="../media/image11.jpeg"/></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2.jpeg"/><Relationship Id="rId4" Type="http://schemas.openxmlformats.org/officeDocument/2006/relationships/image" Target="../media/image11.jpeg"/></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2.jpeg"/><Relationship Id="rId4" Type="http://schemas.openxmlformats.org/officeDocument/2006/relationships/image" Target="../media/image11.jpeg"/></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hyperlink" Target="about:blank" TargetMode="External"/><Relationship Id="rId5" Type="http://schemas.openxmlformats.org/officeDocument/2006/relationships/image" Target="../media/image12.jpeg"/><Relationship Id="rId4" Type="http://schemas.openxmlformats.org/officeDocument/2006/relationships/image" Target="../media/image11.jpeg"/></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hyperlink" Target="about:blank" TargetMode="External"/><Relationship Id="rId5" Type="http://schemas.openxmlformats.org/officeDocument/2006/relationships/image" Target="../media/image12.jpeg"/><Relationship Id="rId4" Type="http://schemas.openxmlformats.org/officeDocument/2006/relationships/image" Target="../media/image11.jpeg"/></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hyperlink" Target="http://peer-to-peer.docx" TargetMode="External"/><Relationship Id="rId5" Type="http://schemas.openxmlformats.org/officeDocument/2006/relationships/image" Target="../media/image12.jpeg"/><Relationship Id="rId4" Type="http://schemas.openxmlformats.org/officeDocument/2006/relationships/image" Target="../media/image11.jpeg"/></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hyperlink" Target="about:blank" TargetMode="External"/><Relationship Id="rId5" Type="http://schemas.openxmlformats.org/officeDocument/2006/relationships/image" Target="../media/image12.jpeg"/><Relationship Id="rId4" Type="http://schemas.openxmlformats.org/officeDocument/2006/relationships/image" Target="../media/image11.jpeg"/></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hyperlink" Target="about:blank" TargetMode="External"/><Relationship Id="rId5" Type="http://schemas.openxmlformats.org/officeDocument/2006/relationships/image" Target="../media/image12.jpeg"/><Relationship Id="rId4" Type="http://schemas.openxmlformats.org/officeDocument/2006/relationships/image" Target="../media/image11.jpeg"/></Relationships>
</file>

<file path=ppt/slides/_rels/slide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hyperlink" Target="https://www.cedefop.europa.eu/en/news/european-university-charter-lifelong-learning-adopted-eua" TargetMode="Externa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2.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3.xml.rels><?xml version="1.0" encoding="UTF-8" standalone="yes"?>
<Relationships xmlns="http://schemas.openxmlformats.org/package/2006/relationships"><Relationship Id="rId8" Type="http://schemas.openxmlformats.org/officeDocument/2006/relationships/hyperlink" Target="https://esu-online.org/projects/bhps-ii-bologna-hub-peer-support-ii/" TargetMode="External"/><Relationship Id="rId13" Type="http://schemas.openxmlformats.org/officeDocument/2006/relationships/hyperlink" Target="https://ehea.info/cid102843/overarching-framework-qualifications-the-ehea-2009.html" TargetMode="External"/><Relationship Id="rId18" Type="http://schemas.openxmlformats.org/officeDocument/2006/relationships/hyperlink" Target="https://www.enic-naric.net/page-recognition-tools-projec" TargetMode="External"/><Relationship Id="rId3" Type="http://schemas.openxmlformats.org/officeDocument/2006/relationships/image" Target="../media/image2.jpeg"/><Relationship Id="rId21" Type="http://schemas.openxmlformats.org/officeDocument/2006/relationships/hyperlink" Target="https://theasiatoday.org/news/reforms-in-the-higher-education-system-of-uzbekistan-aimed-at-preparing-competitive-personnel/" TargetMode="External"/><Relationship Id="rId7" Type="http://schemas.openxmlformats.org/officeDocument/2006/relationships/hyperlink" Target="https://www.apu.edu/live_data/files/333/blooms_taxonomy_action_verbs.pdf" TargetMode="External"/><Relationship Id="rId12" Type="http://schemas.openxmlformats.org/officeDocument/2006/relationships/hyperlink" Target="https://ec.europa.eu/programmes/erasmus-plus/project-result-content/af62df3c-7888-4f6d-8a92-370ed92c4658/General_Regulations_NQF_final_eng.pdf" TargetMode="External"/><Relationship Id="rId17" Type="http://schemas.openxmlformats.org/officeDocument/2006/relationships/hyperlink" Target="https://www.enqa.eu/wp-content/uploads/QA-FIT_Final-paper.pdf" TargetMode="External"/><Relationship Id="rId2" Type="http://schemas.openxmlformats.org/officeDocument/2006/relationships/notesSlide" Target="../notesSlides/notesSlide73.xml"/><Relationship Id="rId16" Type="http://schemas.openxmlformats.org/officeDocument/2006/relationships/hyperlink" Target="https://ehea.info/page-qualification-frameworks" TargetMode="External"/><Relationship Id="rId20" Type="http://schemas.openxmlformats.org/officeDocument/2006/relationships/hyperlink" Target="https://lex.uz/en/docs/4814154" TargetMode="External"/><Relationship Id="rId1" Type="http://schemas.openxmlformats.org/officeDocument/2006/relationships/slideLayout" Target="../slideLayouts/slideLayout2.xml"/><Relationship Id="rId6" Type="http://schemas.openxmlformats.org/officeDocument/2006/relationships/hyperlink" Target="https://www.researchgate.net/publication/235465787_A_Taxonomy_for_Learning_Teaching_and_Assessing_A_Revision_of_Bloom's_Taxonomy_of_Educational_Objectives" TargetMode="External"/><Relationship Id="rId11" Type="http://schemas.openxmlformats.org/officeDocument/2006/relationships/hyperlink" Target="https://education.ec.europa.eu/news/recognition-of-prior-learning-in-europe" TargetMode="External"/><Relationship Id="rId5" Type="http://schemas.openxmlformats.org/officeDocument/2006/relationships/image" Target="../media/image12.jpeg"/><Relationship Id="rId15" Type="http://schemas.openxmlformats.org/officeDocument/2006/relationships/hyperlink" Target="https://www.ehea.info/" TargetMode="External"/><Relationship Id="rId10" Type="http://schemas.openxmlformats.org/officeDocument/2006/relationships/hyperlink" Target="https://www.cedefop.europa.eu/en/news/european-university-charter-lifelong-learning-adopted-eua" TargetMode="External"/><Relationship Id="rId19" Type="http://schemas.openxmlformats.org/officeDocument/2006/relationships/hyperlink" Target="https://www.erasmusplus.uz/Higher-education/Latest-news-in-the-system-of-higher-education-in-Uzbekistan/index.htm" TargetMode="External"/><Relationship Id="rId4" Type="http://schemas.openxmlformats.org/officeDocument/2006/relationships/image" Target="../media/image11.jpeg"/><Relationship Id="rId9" Type="http://schemas.openxmlformats.org/officeDocument/2006/relationships/hyperlink" Target="https://www.esu-online.org/wp-content/uploads/2021/01/BWSE2020-Publication_WEB2.pdf" TargetMode="External"/><Relationship Id="rId14" Type="http://schemas.openxmlformats.org/officeDocument/2006/relationships/hyperlink" Target="https://ehea.info/media.ehea.info/file/ECTS_Guide/00/0/ects-users-guide-2015_614000.pdf" TargetMode="External"/><Relationship Id="rId22" Type="http://schemas.openxmlformats.org/officeDocument/2006/relationships/hyperlink" Target="https://www.unesco.org/en/lifelong-learning/need-know"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4.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38000">
              <a:schemeClr val="lt1"/>
            </a:gs>
            <a:gs pos="67000">
              <a:schemeClr val="lt1"/>
            </a:gs>
            <a:gs pos="92000">
              <a:schemeClr val="lt1"/>
            </a:gs>
            <a:gs pos="100000">
              <a:srgbClr val="FF0000"/>
            </a:gs>
          </a:gsLst>
          <a:lin ang="5400000" scaled="0"/>
        </a:gradFill>
        <a:effectLst/>
      </p:bgPr>
    </p:bg>
    <p:spTree>
      <p:nvGrpSpPr>
        <p:cNvPr id="1" name="Shape 88"/>
        <p:cNvGrpSpPr/>
        <p:nvPr/>
      </p:nvGrpSpPr>
      <p:grpSpPr>
        <a:xfrm>
          <a:off x="0" y="0"/>
          <a:ext cx="0" cy="0"/>
          <a:chOff x="0" y="0"/>
          <a:chExt cx="0" cy="0"/>
        </a:xfrm>
      </p:grpSpPr>
      <p:sp>
        <p:nvSpPr>
          <p:cNvPr id="89" name="Google Shape;89;p1"/>
          <p:cNvSpPr txBox="1"/>
          <p:nvPr/>
        </p:nvSpPr>
        <p:spPr>
          <a:xfrm>
            <a:off x="327984" y="4840024"/>
            <a:ext cx="8568951" cy="35198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800" b="0" i="1" u="none" strike="noStrike" cap="none" dirty="0">
                <a:solidFill>
                  <a:schemeClr val="dk2"/>
                </a:solidFill>
                <a:latin typeface="Calibri"/>
                <a:ea typeface="Calibri"/>
                <a:cs typeface="Calibri"/>
                <a:sym typeface="Calibri"/>
              </a:rPr>
              <a:t>"</a:t>
            </a:r>
            <a:r>
              <a:rPr lang="en-GB" sz="800" b="0" i="1" u="none" strike="noStrike" cap="none" dirty="0">
                <a:solidFill>
                  <a:schemeClr val="lt1"/>
                </a:solidFill>
                <a:latin typeface="Calibri"/>
                <a:ea typeface="Calibri"/>
                <a:cs typeface="Calibri"/>
                <a:sym typeface="Calibri"/>
              </a:rPr>
              <a:t>Funded by the European Union. Views and opinions expressed are however those of the author(s) only and do not necessarily reflect those of the European Union. Neither the European Union nor the granting authority can be."</a:t>
            </a:r>
            <a:endParaRPr/>
          </a:p>
        </p:txBody>
      </p:sp>
      <p:sp>
        <p:nvSpPr>
          <p:cNvPr id="90" name="Google Shape;90;p1"/>
          <p:cNvSpPr txBox="1">
            <a:spLocks noGrp="1"/>
          </p:cNvSpPr>
          <p:nvPr>
            <p:ph type="subTitle" idx="1"/>
          </p:nvPr>
        </p:nvSpPr>
        <p:spPr>
          <a:xfrm>
            <a:off x="315070" y="1639873"/>
            <a:ext cx="8460939" cy="1335256"/>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FF0000"/>
              </a:buClr>
              <a:buSzPts val="2800"/>
              <a:buNone/>
            </a:pPr>
            <a:r>
              <a:rPr lang="en-GB" sz="2800" b="1" dirty="0">
                <a:solidFill>
                  <a:srgbClr val="FF0000"/>
                </a:solidFill>
                <a:latin typeface="Calibri"/>
                <a:ea typeface="Calibri"/>
                <a:cs typeface="Calibri"/>
                <a:sym typeface="Calibri"/>
              </a:rPr>
              <a:t>Ensuring Quality in Higher Education: Programme Design, Student-Centred Learning, and Lifelong Learning Pathways</a:t>
            </a:r>
            <a:endParaRPr sz="2800" b="1">
              <a:solidFill>
                <a:srgbClr val="FF0000"/>
              </a:solidFill>
              <a:latin typeface="Calibri"/>
              <a:ea typeface="Calibri"/>
              <a:cs typeface="Calibri"/>
              <a:sym typeface="Calibri"/>
            </a:endParaRPr>
          </a:p>
        </p:txBody>
      </p:sp>
      <p:sp>
        <p:nvSpPr>
          <p:cNvPr id="91" name="Google Shape;91;p1"/>
          <p:cNvSpPr txBox="1"/>
          <p:nvPr/>
        </p:nvSpPr>
        <p:spPr>
          <a:xfrm>
            <a:off x="649791" y="3501489"/>
            <a:ext cx="7772400" cy="542264"/>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rgbClr val="FF0000"/>
              </a:buClr>
              <a:buSzPts val="1200"/>
              <a:buFont typeface="Calibri"/>
              <a:buNone/>
            </a:pPr>
            <a:r>
              <a:rPr lang="en-GB" sz="1200" b="1" i="0" u="none" strike="noStrike" cap="none">
                <a:solidFill>
                  <a:srgbClr val="FF0000"/>
                </a:solidFill>
                <a:latin typeface="Calibri"/>
                <a:ea typeface="Calibri"/>
                <a:cs typeface="Calibri"/>
                <a:sym typeface="Calibri"/>
              </a:rPr>
              <a:t>QUARTZ Training for Trainers</a:t>
            </a:r>
            <a:endParaRPr/>
          </a:p>
          <a:p>
            <a:pPr marL="0" marR="0" lvl="0" indent="0" algn="ctr" rtl="0">
              <a:spcBef>
                <a:spcPts val="0"/>
              </a:spcBef>
              <a:spcAft>
                <a:spcPts val="0"/>
              </a:spcAft>
              <a:buClr>
                <a:srgbClr val="FF0000"/>
              </a:buClr>
              <a:buSzPts val="1200"/>
              <a:buFont typeface="Calibri"/>
              <a:buNone/>
            </a:pPr>
            <a:r>
              <a:rPr lang="en-GB" sz="1200" b="1" i="0" u="none" strike="noStrike" cap="none">
                <a:solidFill>
                  <a:srgbClr val="FF0000"/>
                </a:solidFill>
                <a:latin typeface="Calibri"/>
                <a:ea typeface="Calibri"/>
                <a:cs typeface="Calibri"/>
                <a:sym typeface="Calibri"/>
              </a:rPr>
              <a:t>University of L’Aquila, 12 March 2025</a:t>
            </a:r>
            <a:endParaRPr sz="1200" b="1" i="0" u="none" strike="noStrike" cap="none">
              <a:solidFill>
                <a:srgbClr val="FF0000"/>
              </a:solidFill>
              <a:latin typeface="Calibri"/>
              <a:ea typeface="Calibri"/>
              <a:cs typeface="Calibri"/>
              <a:sym typeface="Calibri"/>
            </a:endParaRPr>
          </a:p>
        </p:txBody>
      </p:sp>
      <p:sp>
        <p:nvSpPr>
          <p:cNvPr id="92" name="Google Shape;92;p1"/>
          <p:cNvSpPr/>
          <p:nvPr/>
        </p:nvSpPr>
        <p:spPr>
          <a:xfrm>
            <a:off x="359532" y="1099747"/>
            <a:ext cx="8568951"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i="0" u="none" strike="noStrike" cap="none" dirty="0">
                <a:solidFill>
                  <a:srgbClr val="0091FE"/>
                </a:solidFill>
                <a:highlight>
                  <a:srgbClr val="FFFFFF"/>
                </a:highlight>
                <a:latin typeface="Tahoma"/>
                <a:ea typeface="Tahoma"/>
                <a:cs typeface="Tahoma"/>
                <a:sym typeface="Tahoma"/>
              </a:rPr>
              <a:t>Quality Assurance for Reform and Transformation of HEIs in Uzbekistan - QUARTZ</a:t>
            </a:r>
            <a:endParaRPr/>
          </a:p>
          <a:p>
            <a:pPr marL="0" marR="0" lvl="0" indent="0" algn="ctr" rtl="0">
              <a:spcBef>
                <a:spcPts val="0"/>
              </a:spcBef>
              <a:spcAft>
                <a:spcPts val="0"/>
              </a:spcAft>
              <a:buNone/>
            </a:pPr>
            <a:r>
              <a:rPr lang="en-GB" sz="1000" b="0" i="0" u="none" strike="noStrike" cap="none" dirty="0">
                <a:solidFill>
                  <a:srgbClr val="0091FE"/>
                </a:solidFill>
                <a:latin typeface="Tahoma"/>
                <a:ea typeface="Tahoma"/>
                <a:cs typeface="Tahoma"/>
                <a:sym typeface="Tahoma"/>
              </a:rPr>
              <a:t>Call: ERASMUS-EDU-2023-CBHE-STRAND-1 / Project Number: 101127171</a:t>
            </a:r>
            <a:endParaRPr/>
          </a:p>
        </p:txBody>
      </p:sp>
      <p:pic>
        <p:nvPicPr>
          <p:cNvPr id="93" name="Google Shape;93;p1" descr="C:\Users\brani\Downloads\eu_funded_en.jpg"/>
          <p:cNvPicPr preferRelativeResize="0"/>
          <p:nvPr/>
        </p:nvPicPr>
        <p:blipFill rotWithShape="1">
          <a:blip r:embed="rId3">
            <a:alphaModFix/>
          </a:blip>
          <a:srcRect/>
          <a:stretch/>
        </p:blipFill>
        <p:spPr>
          <a:xfrm>
            <a:off x="313984" y="250488"/>
            <a:ext cx="2174786" cy="457200"/>
          </a:xfrm>
          <a:prstGeom prst="rect">
            <a:avLst/>
          </a:prstGeom>
          <a:noFill/>
          <a:ln>
            <a:noFill/>
          </a:ln>
        </p:spPr>
      </p:pic>
      <p:pic>
        <p:nvPicPr>
          <p:cNvPr id="94" name="Google Shape;94;p1" descr="Sustainable Development Goals SDGs Goal 4: Quality, 48% OFF"/>
          <p:cNvPicPr preferRelativeResize="0"/>
          <p:nvPr/>
        </p:nvPicPr>
        <p:blipFill rotWithShape="1">
          <a:blip r:embed="rId4">
            <a:alphaModFix/>
          </a:blip>
          <a:srcRect/>
          <a:stretch/>
        </p:blipFill>
        <p:spPr>
          <a:xfrm>
            <a:off x="8176367" y="248601"/>
            <a:ext cx="653649" cy="653649"/>
          </a:xfrm>
          <a:prstGeom prst="rect">
            <a:avLst/>
          </a:prstGeom>
          <a:noFill/>
          <a:ln>
            <a:noFill/>
          </a:ln>
        </p:spPr>
      </p:pic>
      <p:sp>
        <p:nvSpPr>
          <p:cNvPr id="95" name="Google Shape;95;p1"/>
          <p:cNvSpPr/>
          <p:nvPr/>
        </p:nvSpPr>
        <p:spPr>
          <a:xfrm>
            <a:off x="3995935" y="250488"/>
            <a:ext cx="1152128" cy="457200"/>
          </a:xfrm>
          <a:prstGeom prst="rect">
            <a:avLst/>
          </a:prstGeom>
          <a:solidFill>
            <a:schemeClr val="accent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a:solidFill>
                  <a:schemeClr val="lt1"/>
                </a:solidFill>
                <a:latin typeface="Calibri"/>
                <a:ea typeface="Calibri"/>
                <a:cs typeface="Calibri"/>
                <a:sym typeface="Calibri"/>
              </a:rPr>
              <a:t>LOGO</a:t>
            </a:r>
            <a:endParaRPr sz="1800" b="0" i="0" u="none" strike="noStrike" cap="none">
              <a:solidFill>
                <a:schemeClr val="lt1"/>
              </a:solidFill>
              <a:latin typeface="Calibri"/>
              <a:ea typeface="Calibri"/>
              <a:cs typeface="Calibri"/>
              <a:sym typeface="Calibri"/>
            </a:endParaRPr>
          </a:p>
        </p:txBody>
      </p:sp>
      <p:sp>
        <p:nvSpPr>
          <p:cNvPr id="96" name="Google Shape;96;p1"/>
          <p:cNvSpPr/>
          <p:nvPr/>
        </p:nvSpPr>
        <p:spPr>
          <a:xfrm>
            <a:off x="-1" y="4138052"/>
            <a:ext cx="9144001" cy="623512"/>
          </a:xfrm>
          <a:prstGeom prst="rect">
            <a:avLst/>
          </a:prstGeom>
          <a:solidFill>
            <a:srgbClr val="D8D8D8"/>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i="0" u="none" strike="noStrike" cap="none">
              <a:solidFill>
                <a:srgbClr val="444444"/>
              </a:solidFill>
              <a:latin typeface="Montserrat"/>
              <a:ea typeface="Montserrat"/>
              <a:cs typeface="Montserrat"/>
              <a:sym typeface="Montserrat"/>
            </a:endParaRPr>
          </a:p>
        </p:txBody>
      </p:sp>
      <p:pic>
        <p:nvPicPr>
          <p:cNvPr id="97" name="Google Shape;97;p1" descr="Home - KIUT"/>
          <p:cNvPicPr preferRelativeResize="0"/>
          <p:nvPr/>
        </p:nvPicPr>
        <p:blipFill rotWithShape="1">
          <a:blip r:embed="rId5">
            <a:alphaModFix/>
          </a:blip>
          <a:srcRect r="81166"/>
          <a:stretch/>
        </p:blipFill>
        <p:spPr>
          <a:xfrm>
            <a:off x="827584" y="4195884"/>
            <a:ext cx="447306" cy="489920"/>
          </a:xfrm>
          <a:prstGeom prst="rect">
            <a:avLst/>
          </a:prstGeom>
          <a:noFill/>
          <a:ln>
            <a:noFill/>
          </a:ln>
        </p:spPr>
      </p:pic>
      <p:pic>
        <p:nvPicPr>
          <p:cNvPr id="98" name="Google Shape;98;p1" descr="Central Asian University"/>
          <p:cNvPicPr preferRelativeResize="0"/>
          <p:nvPr/>
        </p:nvPicPr>
        <p:blipFill rotWithShape="1">
          <a:blip r:embed="rId6">
            <a:alphaModFix/>
          </a:blip>
          <a:srcRect r="62743"/>
          <a:stretch/>
        </p:blipFill>
        <p:spPr>
          <a:xfrm>
            <a:off x="7426894" y="4245111"/>
            <a:ext cx="825025" cy="318956"/>
          </a:xfrm>
          <a:prstGeom prst="rect">
            <a:avLst/>
          </a:prstGeom>
          <a:noFill/>
          <a:ln>
            <a:noFill/>
          </a:ln>
        </p:spPr>
      </p:pic>
      <p:pic>
        <p:nvPicPr>
          <p:cNvPr id="99" name="Google Shape;99;p1" descr="University Of L'Aquila MSc in Civil Engineering"/>
          <p:cNvPicPr preferRelativeResize="0"/>
          <p:nvPr/>
        </p:nvPicPr>
        <p:blipFill rotWithShape="1">
          <a:blip r:embed="rId7">
            <a:alphaModFix/>
          </a:blip>
          <a:srcRect l="32703" r="33894" b="11572"/>
          <a:stretch/>
        </p:blipFill>
        <p:spPr>
          <a:xfrm>
            <a:off x="3400515" y="4200942"/>
            <a:ext cx="426798" cy="490012"/>
          </a:xfrm>
          <a:prstGeom prst="rect">
            <a:avLst/>
          </a:prstGeom>
          <a:noFill/>
          <a:ln>
            <a:noFill/>
          </a:ln>
        </p:spPr>
      </p:pic>
      <p:pic>
        <p:nvPicPr>
          <p:cNvPr id="100" name="Google Shape;100;p1" descr="About VUM - vum.bg"/>
          <p:cNvPicPr preferRelativeResize="0"/>
          <p:nvPr/>
        </p:nvPicPr>
        <p:blipFill rotWithShape="1">
          <a:blip r:embed="rId8">
            <a:alphaModFix/>
          </a:blip>
          <a:srcRect r="68316"/>
          <a:stretch/>
        </p:blipFill>
        <p:spPr>
          <a:xfrm>
            <a:off x="2141320" y="4194746"/>
            <a:ext cx="407711" cy="488641"/>
          </a:xfrm>
          <a:prstGeom prst="rect">
            <a:avLst/>
          </a:prstGeom>
          <a:noFill/>
          <a:ln>
            <a:noFill/>
          </a:ln>
        </p:spPr>
      </p:pic>
      <p:pic>
        <p:nvPicPr>
          <p:cNvPr id="101" name="Google Shape;101;p1" descr="Silk Road” International University of Tourism and Cultural Heritage -  ANNOUNCEMENT"/>
          <p:cNvPicPr preferRelativeResize="0"/>
          <p:nvPr/>
        </p:nvPicPr>
        <p:blipFill rotWithShape="1">
          <a:blip r:embed="rId9">
            <a:alphaModFix/>
          </a:blip>
          <a:srcRect r="74025"/>
          <a:stretch/>
        </p:blipFill>
        <p:spPr>
          <a:xfrm>
            <a:off x="5986342" y="4195882"/>
            <a:ext cx="533406" cy="489921"/>
          </a:xfrm>
          <a:prstGeom prst="rect">
            <a:avLst/>
          </a:prstGeom>
          <a:noFill/>
          <a:ln>
            <a:noFill/>
          </a:ln>
        </p:spPr>
      </p:pic>
      <p:pic>
        <p:nvPicPr>
          <p:cNvPr id="102" name="Google Shape;102;p1"/>
          <p:cNvPicPr preferRelativeResize="0"/>
          <p:nvPr/>
        </p:nvPicPr>
        <p:blipFill rotWithShape="1">
          <a:blip r:embed="rId10">
            <a:alphaModFix/>
          </a:blip>
          <a:srcRect/>
          <a:stretch/>
        </p:blipFill>
        <p:spPr>
          <a:xfrm>
            <a:off x="4711014" y="4202312"/>
            <a:ext cx="486682" cy="488642"/>
          </a:xfrm>
          <a:prstGeom prst="rect">
            <a:avLst/>
          </a:prstGeom>
          <a:noFill/>
          <a:ln>
            <a:noFill/>
          </a:ln>
        </p:spPr>
      </p:pic>
      <p:sp>
        <p:nvSpPr>
          <p:cNvPr id="103" name="Google Shape;103;p1"/>
          <p:cNvSpPr txBox="1"/>
          <p:nvPr/>
        </p:nvSpPr>
        <p:spPr>
          <a:xfrm>
            <a:off x="673597" y="2874893"/>
            <a:ext cx="7772400" cy="735770"/>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rgbClr val="0091FE"/>
              </a:buClr>
              <a:buSzPts val="1400"/>
              <a:buFont typeface="Calibri"/>
              <a:buNone/>
            </a:pPr>
            <a:r>
              <a:rPr lang="en-GB" sz="1400" b="1" i="0" u="none" strike="noStrike" cap="none">
                <a:solidFill>
                  <a:srgbClr val="0091FE"/>
                </a:solidFill>
                <a:latin typeface="Calibri"/>
                <a:ea typeface="Calibri"/>
                <a:cs typeface="Calibri"/>
                <a:sym typeface="Calibri"/>
              </a:rPr>
              <a:t>Vanina Valcheva - Academic Affairs and Partnerships Manager</a:t>
            </a:r>
            <a:endParaRPr sz="1400" b="1" i="0" u="none" strike="noStrike" cap="none">
              <a:solidFill>
                <a:srgbClr val="0091FE"/>
              </a:solidFill>
              <a:latin typeface="Calibri"/>
              <a:ea typeface="Calibri"/>
              <a:cs typeface="Calibri"/>
              <a:sym typeface="Calibri"/>
            </a:endParaRPr>
          </a:p>
          <a:p>
            <a:pPr marL="0" marR="0" lvl="0" indent="0" algn="ctr" rtl="0">
              <a:spcBef>
                <a:spcPts val="0"/>
              </a:spcBef>
              <a:spcAft>
                <a:spcPts val="0"/>
              </a:spcAft>
              <a:buClr>
                <a:schemeClr val="dk1"/>
              </a:buClr>
              <a:buSzPts val="200"/>
              <a:buFont typeface="Calibri"/>
              <a:buNone/>
            </a:pPr>
            <a:endParaRPr sz="200" b="1" i="0" u="none" strike="noStrike" cap="none">
              <a:solidFill>
                <a:srgbClr val="0091FE"/>
              </a:solidFill>
              <a:latin typeface="Calibri"/>
              <a:ea typeface="Calibri"/>
              <a:cs typeface="Calibri"/>
              <a:sym typeface="Calibri"/>
            </a:endParaRPr>
          </a:p>
          <a:p>
            <a:pPr marL="0" marR="0" lvl="0" indent="0" algn="ctr" rtl="0">
              <a:spcBef>
                <a:spcPts val="0"/>
              </a:spcBef>
              <a:spcAft>
                <a:spcPts val="0"/>
              </a:spcAft>
              <a:buClr>
                <a:srgbClr val="0091FE"/>
              </a:buClr>
              <a:buSzPts val="1400"/>
              <a:buFont typeface="Calibri"/>
              <a:buNone/>
            </a:pPr>
            <a:r>
              <a:rPr lang="en-GB" sz="1400" b="1" i="0" u="none" strike="noStrike" cap="none">
                <a:solidFill>
                  <a:srgbClr val="0091FE"/>
                </a:solidFill>
                <a:latin typeface="Calibri"/>
                <a:ea typeface="Calibri"/>
                <a:cs typeface="Calibri"/>
                <a:sym typeface="Calibri"/>
              </a:rPr>
              <a:t>Varna University of Management</a:t>
            </a:r>
            <a:endParaRPr sz="1400" b="1" i="0" u="none" strike="noStrike" cap="none">
              <a:solidFill>
                <a:srgbClr val="0091FE"/>
              </a:solidFill>
              <a:latin typeface="Calibri"/>
              <a:ea typeface="Calibri"/>
              <a:cs typeface="Calibri"/>
              <a:sym typeface="Calibri"/>
            </a:endParaRPr>
          </a:p>
        </p:txBody>
      </p:sp>
      <p:pic>
        <p:nvPicPr>
          <p:cNvPr id="104" name="Google Shape;104;p1"/>
          <p:cNvPicPr preferRelativeResize="0"/>
          <p:nvPr/>
        </p:nvPicPr>
        <p:blipFill rotWithShape="1">
          <a:blip r:embed="rId11">
            <a:alphaModFix/>
          </a:blip>
          <a:srcRect/>
          <a:stretch/>
        </p:blipFill>
        <p:spPr>
          <a:xfrm>
            <a:off x="3484607" y="185132"/>
            <a:ext cx="2174786" cy="62977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38000">
              <a:schemeClr val="lt1"/>
            </a:gs>
            <a:gs pos="67000">
              <a:schemeClr val="lt1"/>
            </a:gs>
            <a:gs pos="92000">
              <a:schemeClr val="lt1"/>
            </a:gs>
            <a:gs pos="100000">
              <a:srgbClr val="FF0000"/>
            </a:gs>
          </a:gsLst>
          <a:lin ang="5400000" scaled="0"/>
        </a:gradFill>
        <a:effectLst/>
      </p:bgPr>
    </p:bg>
    <p:spTree>
      <p:nvGrpSpPr>
        <p:cNvPr id="1" name="Shape 247"/>
        <p:cNvGrpSpPr/>
        <p:nvPr/>
      </p:nvGrpSpPr>
      <p:grpSpPr>
        <a:xfrm>
          <a:off x="0" y="0"/>
          <a:ext cx="0" cy="0"/>
          <a:chOff x="0" y="0"/>
          <a:chExt cx="0" cy="0"/>
        </a:xfrm>
      </p:grpSpPr>
      <p:grpSp>
        <p:nvGrpSpPr>
          <p:cNvPr id="248" name="Google Shape;248;p10"/>
          <p:cNvGrpSpPr/>
          <p:nvPr/>
        </p:nvGrpSpPr>
        <p:grpSpPr>
          <a:xfrm>
            <a:off x="270134" y="1469588"/>
            <a:ext cx="6671362" cy="3118384"/>
            <a:chOff x="35382" y="76438"/>
            <a:chExt cx="6671362" cy="3118384"/>
          </a:xfrm>
        </p:grpSpPr>
        <p:sp>
          <p:nvSpPr>
            <p:cNvPr id="249" name="Google Shape;249;p10"/>
            <p:cNvSpPr/>
            <p:nvPr/>
          </p:nvSpPr>
          <p:spPr>
            <a:xfrm>
              <a:off x="1598517" y="150297"/>
              <a:ext cx="5108227" cy="1520972"/>
            </a:xfrm>
            <a:prstGeom prst="rightArrow">
              <a:avLst>
                <a:gd name="adj1" fmla="val 75000"/>
                <a:gd name="adj2" fmla="val 50000"/>
              </a:avLst>
            </a:prstGeom>
            <a:noFill/>
            <a:ln w="9525" cap="flat" cmpd="sng">
              <a:solidFill>
                <a:srgbClr val="CFD7E7">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0"/>
            <p:cNvSpPr txBox="1"/>
            <p:nvPr/>
          </p:nvSpPr>
          <p:spPr>
            <a:xfrm>
              <a:off x="1598517" y="340419"/>
              <a:ext cx="4537863" cy="1140729"/>
            </a:xfrm>
            <a:prstGeom prst="rect">
              <a:avLst/>
            </a:prstGeom>
            <a:noFill/>
            <a:ln>
              <a:noFill/>
            </a:ln>
          </p:spPr>
          <p:txBody>
            <a:bodyPr spcFirstLastPara="1" wrap="square" lIns="10150" tIns="10150" rIns="10150" bIns="10150" anchor="t" anchorCtr="0">
              <a:noAutofit/>
            </a:bodyPr>
            <a:lstStyle/>
            <a:p>
              <a:pPr marL="171450" marR="0" lvl="1" indent="-171450" algn="l" rtl="0">
                <a:lnSpc>
                  <a:spcPct val="90000"/>
                </a:lnSpc>
                <a:spcBef>
                  <a:spcPts val="0"/>
                </a:spcBef>
                <a:spcAft>
                  <a:spcPts val="0"/>
                </a:spcAft>
                <a:buClr>
                  <a:schemeClr val="dk1"/>
                </a:buClr>
                <a:buSzPts val="1600"/>
                <a:buFont typeface="Tahoma"/>
                <a:buChar char="•"/>
              </a:pPr>
              <a:r>
                <a:rPr lang="en-GB" sz="1600" b="0" i="0" u="none" strike="noStrike" cap="none">
                  <a:solidFill>
                    <a:schemeClr val="dk1"/>
                  </a:solidFill>
                  <a:latin typeface="Tahoma"/>
                  <a:ea typeface="Tahoma"/>
                  <a:cs typeface="Tahoma"/>
                  <a:sym typeface="Tahoma"/>
                </a:rPr>
                <a:t>Students</a:t>
              </a:r>
              <a:endParaRPr/>
            </a:p>
            <a:p>
              <a:pPr marL="171450" marR="0" lvl="1" indent="-171450" algn="l" rtl="0">
                <a:lnSpc>
                  <a:spcPct val="90000"/>
                </a:lnSpc>
                <a:spcBef>
                  <a:spcPts val="240"/>
                </a:spcBef>
                <a:spcAft>
                  <a:spcPts val="0"/>
                </a:spcAft>
                <a:buClr>
                  <a:schemeClr val="dk1"/>
                </a:buClr>
                <a:buSzPts val="1600"/>
                <a:buFont typeface="Tahoma"/>
                <a:buChar char="•"/>
              </a:pPr>
              <a:r>
                <a:rPr lang="en-GB" sz="1600" b="0" i="0" u="none" strike="noStrike" cap="none">
                  <a:solidFill>
                    <a:schemeClr val="dk1"/>
                  </a:solidFill>
                  <a:latin typeface="Tahoma"/>
                  <a:ea typeface="Tahoma"/>
                  <a:cs typeface="Tahoma"/>
                  <a:sym typeface="Tahoma"/>
                </a:rPr>
                <a:t>Faculty Members</a:t>
              </a:r>
              <a:endParaRPr/>
            </a:p>
            <a:p>
              <a:pPr marL="171450" marR="0" lvl="1" indent="-171450" algn="l" rtl="0">
                <a:lnSpc>
                  <a:spcPct val="90000"/>
                </a:lnSpc>
                <a:spcBef>
                  <a:spcPts val="240"/>
                </a:spcBef>
                <a:spcAft>
                  <a:spcPts val="0"/>
                </a:spcAft>
                <a:buClr>
                  <a:schemeClr val="dk1"/>
                </a:buClr>
                <a:buSzPts val="1600"/>
                <a:buFont typeface="Tahoma"/>
                <a:buChar char="•"/>
              </a:pPr>
              <a:r>
                <a:rPr lang="en-GB" sz="1600" b="0" i="0" u="none" strike="noStrike" cap="none">
                  <a:solidFill>
                    <a:schemeClr val="dk1"/>
                  </a:solidFill>
                  <a:latin typeface="Tahoma"/>
                  <a:ea typeface="Tahoma"/>
                  <a:cs typeface="Tahoma"/>
                  <a:sym typeface="Tahoma"/>
                </a:rPr>
                <a:t>University Governance</a:t>
              </a:r>
              <a:endParaRPr/>
            </a:p>
            <a:p>
              <a:pPr marL="171450" marR="0" lvl="1" indent="-171450" algn="l" rtl="0">
                <a:lnSpc>
                  <a:spcPct val="90000"/>
                </a:lnSpc>
                <a:spcBef>
                  <a:spcPts val="240"/>
                </a:spcBef>
                <a:spcAft>
                  <a:spcPts val="0"/>
                </a:spcAft>
                <a:buClr>
                  <a:schemeClr val="dk1"/>
                </a:buClr>
                <a:buSzPts val="1600"/>
                <a:buFont typeface="Tahoma"/>
                <a:buChar char="•"/>
              </a:pPr>
              <a:r>
                <a:rPr lang="en-GB" sz="1600" b="0" i="0" u="none" strike="noStrike" cap="none">
                  <a:solidFill>
                    <a:schemeClr val="dk1"/>
                  </a:solidFill>
                  <a:latin typeface="Tahoma"/>
                  <a:ea typeface="Tahoma"/>
                  <a:cs typeface="Tahoma"/>
                  <a:sym typeface="Tahoma"/>
                </a:rPr>
                <a:t>Non-Teaching Staff</a:t>
              </a:r>
              <a:endParaRPr/>
            </a:p>
          </p:txBody>
        </p:sp>
        <p:sp>
          <p:nvSpPr>
            <p:cNvPr id="251" name="Google Shape;251;p10"/>
            <p:cNvSpPr/>
            <p:nvPr/>
          </p:nvSpPr>
          <p:spPr>
            <a:xfrm>
              <a:off x="35382" y="76438"/>
              <a:ext cx="1769660" cy="1520972"/>
            </a:xfrm>
            <a:prstGeom prst="roundRect">
              <a:avLst>
                <a:gd name="adj" fmla="val 16667"/>
              </a:avLst>
            </a:prstGeom>
            <a:no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0"/>
            <p:cNvSpPr txBox="1"/>
            <p:nvPr/>
          </p:nvSpPr>
          <p:spPr>
            <a:xfrm>
              <a:off x="109630" y="150686"/>
              <a:ext cx="1621164" cy="1372476"/>
            </a:xfrm>
            <a:prstGeom prst="rect">
              <a:avLst/>
            </a:prstGeom>
            <a:noFill/>
            <a:ln>
              <a:noFill/>
            </a:ln>
          </p:spPr>
          <p:txBody>
            <a:bodyPr spcFirstLastPara="1" wrap="square" lIns="60950" tIns="30475" rIns="60950" bIns="30475" anchor="ctr" anchorCtr="0">
              <a:noAutofit/>
            </a:bodyPr>
            <a:lstStyle/>
            <a:p>
              <a:pPr marL="0" marR="0" lvl="0" indent="0" algn="ctr" rtl="0">
                <a:lnSpc>
                  <a:spcPct val="90000"/>
                </a:lnSpc>
                <a:spcBef>
                  <a:spcPts val="0"/>
                </a:spcBef>
                <a:spcAft>
                  <a:spcPts val="0"/>
                </a:spcAft>
                <a:buClr>
                  <a:schemeClr val="dk1"/>
                </a:buClr>
                <a:buSzPts val="1600"/>
                <a:buFont typeface="Tahoma"/>
                <a:buNone/>
              </a:pPr>
              <a:r>
                <a:rPr lang="en-GB" sz="1600" b="0">
                  <a:solidFill>
                    <a:schemeClr val="dk1"/>
                  </a:solidFill>
                  <a:latin typeface="Tahoma"/>
                  <a:ea typeface="Tahoma"/>
                  <a:cs typeface="Tahoma"/>
                  <a:sym typeface="Tahoma"/>
                </a:rPr>
                <a:t>Internal Stakeholders</a:t>
              </a:r>
              <a:endParaRPr sz="1600" b="0">
                <a:solidFill>
                  <a:schemeClr val="dk1"/>
                </a:solidFill>
                <a:latin typeface="Tahoma"/>
                <a:ea typeface="Tahoma"/>
                <a:cs typeface="Tahoma"/>
                <a:sym typeface="Tahoma"/>
              </a:endParaRPr>
            </a:p>
          </p:txBody>
        </p:sp>
        <p:sp>
          <p:nvSpPr>
            <p:cNvPr id="253" name="Google Shape;253;p10"/>
            <p:cNvSpPr/>
            <p:nvPr/>
          </p:nvSpPr>
          <p:spPr>
            <a:xfrm>
              <a:off x="1598517" y="1672228"/>
              <a:ext cx="5108227" cy="1520972"/>
            </a:xfrm>
            <a:prstGeom prst="rightArrow">
              <a:avLst>
                <a:gd name="adj1" fmla="val 75000"/>
                <a:gd name="adj2" fmla="val 50000"/>
              </a:avLst>
            </a:prstGeom>
            <a:noFill/>
            <a:ln w="9525" cap="flat" cmpd="sng">
              <a:solidFill>
                <a:srgbClr val="CFD7E7">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0"/>
            <p:cNvSpPr txBox="1"/>
            <p:nvPr/>
          </p:nvSpPr>
          <p:spPr>
            <a:xfrm>
              <a:off x="1598517" y="1862350"/>
              <a:ext cx="4537863" cy="1140729"/>
            </a:xfrm>
            <a:prstGeom prst="rect">
              <a:avLst/>
            </a:prstGeom>
            <a:noFill/>
            <a:ln>
              <a:noFill/>
            </a:ln>
          </p:spPr>
          <p:txBody>
            <a:bodyPr spcFirstLastPara="1" wrap="square" lIns="9525" tIns="9525" rIns="9525" bIns="9525" anchor="t" anchorCtr="0">
              <a:noAutofit/>
            </a:bodyPr>
            <a:lstStyle/>
            <a:p>
              <a:pPr marL="114300" marR="0" lvl="1" indent="-114300" algn="l" rtl="0">
                <a:lnSpc>
                  <a:spcPct val="90000"/>
                </a:lnSpc>
                <a:spcBef>
                  <a:spcPts val="0"/>
                </a:spcBef>
                <a:spcAft>
                  <a:spcPts val="0"/>
                </a:spcAft>
                <a:buClr>
                  <a:schemeClr val="dk1"/>
                </a:buClr>
                <a:buSzPts val="1500"/>
                <a:buFont typeface="Tahoma"/>
                <a:buChar char="•"/>
              </a:pPr>
              <a:r>
                <a:rPr lang="en-GB" sz="1500" b="0" i="0" u="none" strike="noStrike" cap="none">
                  <a:solidFill>
                    <a:schemeClr val="dk1"/>
                  </a:solidFill>
                  <a:latin typeface="Tahoma"/>
                  <a:ea typeface="Tahoma"/>
                  <a:cs typeface="Tahoma"/>
                  <a:sym typeface="Tahoma"/>
                </a:rPr>
                <a:t>Government Bodies and Accrediting Agencies</a:t>
              </a:r>
              <a:endParaRPr/>
            </a:p>
            <a:p>
              <a:pPr marL="114300" marR="0" lvl="1" indent="-114300" algn="l" rtl="0">
                <a:lnSpc>
                  <a:spcPct val="90000"/>
                </a:lnSpc>
                <a:spcBef>
                  <a:spcPts val="225"/>
                </a:spcBef>
                <a:spcAft>
                  <a:spcPts val="0"/>
                </a:spcAft>
                <a:buClr>
                  <a:schemeClr val="dk1"/>
                </a:buClr>
                <a:buSzPts val="1500"/>
                <a:buFont typeface="Tahoma"/>
                <a:buChar char="•"/>
              </a:pPr>
              <a:r>
                <a:rPr lang="en-GB" sz="1500" b="0" i="0" u="none" strike="noStrike" cap="none">
                  <a:solidFill>
                    <a:schemeClr val="dk1"/>
                  </a:solidFill>
                  <a:latin typeface="Tahoma"/>
                  <a:ea typeface="Tahoma"/>
                  <a:cs typeface="Tahoma"/>
                  <a:sym typeface="Tahoma"/>
                </a:rPr>
                <a:t>Employers and Industry Representatives</a:t>
              </a:r>
              <a:endParaRPr/>
            </a:p>
            <a:p>
              <a:pPr marL="114300" marR="0" lvl="1" indent="-114300" algn="l" rtl="0">
                <a:lnSpc>
                  <a:spcPct val="90000"/>
                </a:lnSpc>
                <a:spcBef>
                  <a:spcPts val="225"/>
                </a:spcBef>
                <a:spcAft>
                  <a:spcPts val="0"/>
                </a:spcAft>
                <a:buClr>
                  <a:schemeClr val="dk1"/>
                </a:buClr>
                <a:buSzPts val="1500"/>
                <a:buFont typeface="Tahoma"/>
                <a:buChar char="•"/>
              </a:pPr>
              <a:r>
                <a:rPr lang="en-GB" sz="1500" b="0" i="0" u="none" strike="noStrike" cap="none">
                  <a:solidFill>
                    <a:schemeClr val="dk1"/>
                  </a:solidFill>
                  <a:latin typeface="Tahoma"/>
                  <a:ea typeface="Tahoma"/>
                  <a:cs typeface="Tahoma"/>
                  <a:sym typeface="Tahoma"/>
                </a:rPr>
                <a:t>Alumni</a:t>
              </a:r>
              <a:endParaRPr/>
            </a:p>
            <a:p>
              <a:pPr marL="114300" marR="0" lvl="1" indent="-114300" algn="l" rtl="0">
                <a:lnSpc>
                  <a:spcPct val="90000"/>
                </a:lnSpc>
                <a:spcBef>
                  <a:spcPts val="225"/>
                </a:spcBef>
                <a:spcAft>
                  <a:spcPts val="0"/>
                </a:spcAft>
                <a:buClr>
                  <a:schemeClr val="dk1"/>
                </a:buClr>
                <a:buSzPts val="1500"/>
                <a:buFont typeface="Tahoma"/>
                <a:buChar char="•"/>
              </a:pPr>
              <a:r>
                <a:rPr lang="en-GB" sz="1500" b="0" i="0" u="none" strike="noStrike" cap="none">
                  <a:solidFill>
                    <a:schemeClr val="dk1"/>
                  </a:solidFill>
                  <a:latin typeface="Tahoma"/>
                  <a:ea typeface="Tahoma"/>
                  <a:cs typeface="Tahoma"/>
                  <a:sym typeface="Tahoma"/>
                </a:rPr>
                <a:t>Professional Bodies</a:t>
              </a:r>
              <a:endParaRPr/>
            </a:p>
            <a:p>
              <a:pPr marL="114300" marR="0" lvl="1" indent="-114300" algn="l" rtl="0">
                <a:lnSpc>
                  <a:spcPct val="90000"/>
                </a:lnSpc>
                <a:spcBef>
                  <a:spcPts val="225"/>
                </a:spcBef>
                <a:spcAft>
                  <a:spcPts val="0"/>
                </a:spcAft>
                <a:buClr>
                  <a:schemeClr val="dk1"/>
                </a:buClr>
                <a:buSzPts val="1500"/>
                <a:buFont typeface="Tahoma"/>
                <a:buChar char="•"/>
              </a:pPr>
              <a:r>
                <a:rPr lang="en-GB" sz="1500" b="0" i="0" u="none" strike="noStrike" cap="none">
                  <a:solidFill>
                    <a:schemeClr val="dk1"/>
                  </a:solidFill>
                  <a:latin typeface="Tahoma"/>
                  <a:ea typeface="Tahoma"/>
                  <a:cs typeface="Tahoma"/>
                  <a:sym typeface="Tahoma"/>
                </a:rPr>
                <a:t>Community</a:t>
              </a:r>
              <a:endParaRPr sz="1500" b="0" i="0" u="none" strike="noStrike" cap="none">
                <a:solidFill>
                  <a:schemeClr val="dk1"/>
                </a:solidFill>
                <a:latin typeface="Tahoma"/>
                <a:ea typeface="Tahoma"/>
                <a:cs typeface="Tahoma"/>
                <a:sym typeface="Tahoma"/>
              </a:endParaRPr>
            </a:p>
          </p:txBody>
        </p:sp>
        <p:sp>
          <p:nvSpPr>
            <p:cNvPr id="255" name="Google Shape;255;p10"/>
            <p:cNvSpPr/>
            <p:nvPr/>
          </p:nvSpPr>
          <p:spPr>
            <a:xfrm>
              <a:off x="72468" y="1673850"/>
              <a:ext cx="1769660" cy="1520972"/>
            </a:xfrm>
            <a:prstGeom prst="roundRect">
              <a:avLst>
                <a:gd name="adj" fmla="val 16667"/>
              </a:avLst>
            </a:prstGeom>
            <a:no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0"/>
            <p:cNvSpPr txBox="1"/>
            <p:nvPr/>
          </p:nvSpPr>
          <p:spPr>
            <a:xfrm>
              <a:off x="146716" y="1748098"/>
              <a:ext cx="1621164" cy="1372476"/>
            </a:xfrm>
            <a:prstGeom prst="rect">
              <a:avLst/>
            </a:prstGeom>
            <a:noFill/>
            <a:ln>
              <a:noFill/>
            </a:ln>
          </p:spPr>
          <p:txBody>
            <a:bodyPr spcFirstLastPara="1" wrap="square" lIns="60950" tIns="30475" rIns="60950" bIns="30475" anchor="ctr" anchorCtr="0">
              <a:noAutofit/>
            </a:bodyPr>
            <a:lstStyle/>
            <a:p>
              <a:pPr marL="0" marR="0" lvl="0" indent="0" algn="ctr" rtl="0">
                <a:lnSpc>
                  <a:spcPct val="90000"/>
                </a:lnSpc>
                <a:spcBef>
                  <a:spcPts val="0"/>
                </a:spcBef>
                <a:spcAft>
                  <a:spcPts val="0"/>
                </a:spcAft>
                <a:buClr>
                  <a:schemeClr val="dk1"/>
                </a:buClr>
                <a:buSzPts val="1600"/>
                <a:buFont typeface="Tahoma"/>
                <a:buNone/>
              </a:pPr>
              <a:r>
                <a:rPr lang="en-GB" sz="1600" b="0">
                  <a:solidFill>
                    <a:schemeClr val="dk1"/>
                  </a:solidFill>
                  <a:latin typeface="Tahoma"/>
                  <a:ea typeface="Tahoma"/>
                  <a:cs typeface="Tahoma"/>
                  <a:sym typeface="Tahoma"/>
                </a:rPr>
                <a:t>External Stakeholders</a:t>
              </a:r>
              <a:endParaRPr sz="1600" b="0">
                <a:solidFill>
                  <a:schemeClr val="dk1"/>
                </a:solidFill>
                <a:latin typeface="Tahoma"/>
                <a:ea typeface="Tahoma"/>
                <a:cs typeface="Tahoma"/>
                <a:sym typeface="Tahoma"/>
              </a:endParaRPr>
            </a:p>
          </p:txBody>
        </p:sp>
      </p:grpSp>
      <p:sp>
        <p:nvSpPr>
          <p:cNvPr id="257" name="Google Shape;257;p10"/>
          <p:cNvSpPr txBox="1"/>
          <p:nvPr/>
        </p:nvSpPr>
        <p:spPr>
          <a:xfrm>
            <a:off x="304800" y="644238"/>
            <a:ext cx="8229600" cy="87264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800"/>
              <a:buFont typeface="Tahoma"/>
              <a:buNone/>
            </a:pPr>
            <a:r>
              <a:rPr lang="en-GB" sz="2800">
                <a:solidFill>
                  <a:schemeClr val="dk1"/>
                </a:solidFill>
                <a:latin typeface="Tahoma"/>
                <a:ea typeface="Tahoma"/>
                <a:cs typeface="Tahoma"/>
                <a:sym typeface="Tahoma"/>
              </a:rPr>
              <a:t>Stakeholder Engagement: Incorporation and Measuring</a:t>
            </a:r>
            <a:endParaRPr/>
          </a:p>
        </p:txBody>
      </p:sp>
      <p:sp>
        <p:nvSpPr>
          <p:cNvPr id="258" name="Google Shape;258;p10"/>
          <p:cNvSpPr txBox="1">
            <a:spLocks noGrp="1"/>
          </p:cNvSpPr>
          <p:nvPr>
            <p:ph type="ftr" idx="11"/>
          </p:nvPr>
        </p:nvSpPr>
        <p:spPr>
          <a:xfrm>
            <a:off x="971600" y="4836242"/>
            <a:ext cx="7632848"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1100" b="1">
                <a:solidFill>
                  <a:schemeClr val="lt1"/>
                </a:solidFill>
              </a:rPr>
              <a:t>Quality Assurance for Reform and Transformation of HEIs in Uzbekistan - QUARTZ</a:t>
            </a:r>
            <a:endParaRPr/>
          </a:p>
        </p:txBody>
      </p:sp>
      <p:pic>
        <p:nvPicPr>
          <p:cNvPr id="259" name="Google Shape;259;p10" descr="C:\Users\brani\Downloads\eu_funded_en.jpg"/>
          <p:cNvPicPr preferRelativeResize="0"/>
          <p:nvPr/>
        </p:nvPicPr>
        <p:blipFill rotWithShape="1">
          <a:blip r:embed="rId3">
            <a:alphaModFix/>
          </a:blip>
          <a:srcRect/>
          <a:stretch/>
        </p:blipFill>
        <p:spPr>
          <a:xfrm>
            <a:off x="539552" y="162534"/>
            <a:ext cx="1726406" cy="362938"/>
          </a:xfrm>
          <a:prstGeom prst="rect">
            <a:avLst/>
          </a:prstGeom>
          <a:noFill/>
          <a:ln>
            <a:noFill/>
          </a:ln>
        </p:spPr>
      </p:pic>
      <p:pic>
        <p:nvPicPr>
          <p:cNvPr id="260" name="Google Shape;260;p10" descr="Sustainable Development Goals SDGs Goal 4: Quality, 48% OFF"/>
          <p:cNvPicPr preferRelativeResize="0"/>
          <p:nvPr/>
        </p:nvPicPr>
        <p:blipFill rotWithShape="1">
          <a:blip r:embed="rId4">
            <a:alphaModFix/>
          </a:blip>
          <a:srcRect/>
          <a:stretch/>
        </p:blipFill>
        <p:spPr>
          <a:xfrm>
            <a:off x="8122745" y="162534"/>
            <a:ext cx="481703" cy="481703"/>
          </a:xfrm>
          <a:prstGeom prst="rect">
            <a:avLst/>
          </a:prstGeom>
          <a:noFill/>
          <a:ln>
            <a:noFill/>
          </a:ln>
        </p:spPr>
      </p:pic>
      <p:pic>
        <p:nvPicPr>
          <p:cNvPr id="261" name="Google Shape;261;p10"/>
          <p:cNvPicPr preferRelativeResize="0"/>
          <p:nvPr/>
        </p:nvPicPr>
        <p:blipFill rotWithShape="1">
          <a:blip r:embed="rId5">
            <a:alphaModFix/>
          </a:blip>
          <a:srcRect/>
          <a:stretch/>
        </p:blipFill>
        <p:spPr>
          <a:xfrm>
            <a:off x="3715704" y="132082"/>
            <a:ext cx="1407792" cy="407668"/>
          </a:xfrm>
          <a:prstGeom prst="rect">
            <a:avLst/>
          </a:prstGeom>
          <a:noFill/>
          <a:ln>
            <a:noFill/>
          </a:ln>
        </p:spPr>
      </p:pic>
      <p:pic>
        <p:nvPicPr>
          <p:cNvPr id="262" name="Google Shape;262;p10"/>
          <p:cNvPicPr preferRelativeResize="0"/>
          <p:nvPr/>
        </p:nvPicPr>
        <p:blipFill rotWithShape="1">
          <a:blip r:embed="rId6">
            <a:alphaModFix amt="46000"/>
          </a:blip>
          <a:srcRect/>
          <a:stretch/>
        </p:blipFill>
        <p:spPr>
          <a:xfrm>
            <a:off x="6713646" y="2177861"/>
            <a:ext cx="2202568" cy="1419624"/>
          </a:xfrm>
          <a:prstGeom prst="rect">
            <a:avLst/>
          </a:prstGeom>
          <a:noFill/>
          <a:ln>
            <a:noFill/>
          </a:ln>
        </p:spPr>
      </p:pic>
      <p:sp>
        <p:nvSpPr>
          <p:cNvPr id="263" name="Google Shape;263;p10"/>
          <p:cNvSpPr txBox="1"/>
          <p:nvPr/>
        </p:nvSpPr>
        <p:spPr>
          <a:xfrm>
            <a:off x="133996" y="1056948"/>
            <a:ext cx="8229600" cy="87264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800"/>
              <a:buFont typeface="Calibri"/>
              <a:buNone/>
            </a:pPr>
            <a:endParaRPr sz="2800">
              <a:solidFill>
                <a:schemeClr val="dk1"/>
              </a:solidFill>
              <a:latin typeface="Tahoma"/>
              <a:ea typeface="Tahoma"/>
              <a:cs typeface="Tahoma"/>
              <a:sym typeface="Tahom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38000">
              <a:schemeClr val="lt1"/>
            </a:gs>
            <a:gs pos="67000">
              <a:schemeClr val="lt1"/>
            </a:gs>
            <a:gs pos="92000">
              <a:schemeClr val="lt1"/>
            </a:gs>
            <a:gs pos="100000">
              <a:srgbClr val="FF0000"/>
            </a:gs>
          </a:gsLst>
          <a:lin ang="5400000" scaled="0"/>
        </a:gradFill>
        <a:effectLst/>
      </p:bgPr>
    </p:bg>
    <p:spTree>
      <p:nvGrpSpPr>
        <p:cNvPr id="1" name="Shape 268"/>
        <p:cNvGrpSpPr/>
        <p:nvPr/>
      </p:nvGrpSpPr>
      <p:grpSpPr>
        <a:xfrm>
          <a:off x="0" y="0"/>
          <a:ext cx="0" cy="0"/>
          <a:chOff x="0" y="0"/>
          <a:chExt cx="0" cy="0"/>
        </a:xfrm>
      </p:grpSpPr>
      <p:sp>
        <p:nvSpPr>
          <p:cNvPr id="269" name="Google Shape;269;p11"/>
          <p:cNvSpPr txBox="1"/>
          <p:nvPr/>
        </p:nvSpPr>
        <p:spPr>
          <a:xfrm>
            <a:off x="304800" y="478495"/>
            <a:ext cx="8229600" cy="87264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800"/>
              <a:buFont typeface="Tahoma"/>
              <a:buNone/>
            </a:pPr>
            <a:r>
              <a:rPr lang="en-GB" sz="2800">
                <a:solidFill>
                  <a:schemeClr val="dk1"/>
                </a:solidFill>
                <a:latin typeface="Tahoma"/>
                <a:ea typeface="Tahoma"/>
                <a:cs typeface="Tahoma"/>
                <a:sym typeface="Tahoma"/>
              </a:rPr>
              <a:t>Asking the Right Questions: Students and Faculty</a:t>
            </a:r>
            <a:endParaRPr sz="2800">
              <a:solidFill>
                <a:schemeClr val="dk1"/>
              </a:solidFill>
              <a:latin typeface="Tahoma"/>
              <a:ea typeface="Tahoma"/>
              <a:cs typeface="Tahoma"/>
              <a:sym typeface="Tahoma"/>
            </a:endParaRPr>
          </a:p>
        </p:txBody>
      </p:sp>
      <p:sp>
        <p:nvSpPr>
          <p:cNvPr id="270" name="Google Shape;270;p11"/>
          <p:cNvSpPr txBox="1">
            <a:spLocks noGrp="1"/>
          </p:cNvSpPr>
          <p:nvPr>
            <p:ph type="ftr" idx="11"/>
          </p:nvPr>
        </p:nvSpPr>
        <p:spPr>
          <a:xfrm>
            <a:off x="971600" y="4836242"/>
            <a:ext cx="7632848"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1100" b="1">
                <a:solidFill>
                  <a:schemeClr val="lt1"/>
                </a:solidFill>
              </a:rPr>
              <a:t>Quality Assurance for Reform and Transformation of HEIs in Uzbekistan - QUARTZ</a:t>
            </a:r>
            <a:endParaRPr/>
          </a:p>
        </p:txBody>
      </p:sp>
      <p:pic>
        <p:nvPicPr>
          <p:cNvPr id="271" name="Google Shape;271;p11" descr="C:\Users\brani\Downloads\eu_funded_en.jpg"/>
          <p:cNvPicPr preferRelativeResize="0"/>
          <p:nvPr/>
        </p:nvPicPr>
        <p:blipFill rotWithShape="1">
          <a:blip r:embed="rId3">
            <a:alphaModFix/>
          </a:blip>
          <a:srcRect/>
          <a:stretch/>
        </p:blipFill>
        <p:spPr>
          <a:xfrm>
            <a:off x="539552" y="162534"/>
            <a:ext cx="1726406" cy="362938"/>
          </a:xfrm>
          <a:prstGeom prst="rect">
            <a:avLst/>
          </a:prstGeom>
          <a:noFill/>
          <a:ln>
            <a:noFill/>
          </a:ln>
        </p:spPr>
      </p:pic>
      <p:pic>
        <p:nvPicPr>
          <p:cNvPr id="272" name="Google Shape;272;p11" descr="Sustainable Development Goals SDGs Goal 4: Quality, 48% OFF"/>
          <p:cNvPicPr preferRelativeResize="0"/>
          <p:nvPr/>
        </p:nvPicPr>
        <p:blipFill rotWithShape="1">
          <a:blip r:embed="rId4">
            <a:alphaModFix/>
          </a:blip>
          <a:srcRect/>
          <a:stretch/>
        </p:blipFill>
        <p:spPr>
          <a:xfrm>
            <a:off x="8122745" y="162534"/>
            <a:ext cx="481703" cy="481703"/>
          </a:xfrm>
          <a:prstGeom prst="rect">
            <a:avLst/>
          </a:prstGeom>
          <a:noFill/>
          <a:ln>
            <a:noFill/>
          </a:ln>
        </p:spPr>
      </p:pic>
      <p:pic>
        <p:nvPicPr>
          <p:cNvPr id="273" name="Google Shape;273;p11"/>
          <p:cNvPicPr preferRelativeResize="0"/>
          <p:nvPr/>
        </p:nvPicPr>
        <p:blipFill rotWithShape="1">
          <a:blip r:embed="rId5">
            <a:alphaModFix/>
          </a:blip>
          <a:srcRect/>
          <a:stretch/>
        </p:blipFill>
        <p:spPr>
          <a:xfrm>
            <a:off x="3715704" y="132082"/>
            <a:ext cx="1407792" cy="407668"/>
          </a:xfrm>
          <a:prstGeom prst="rect">
            <a:avLst/>
          </a:prstGeom>
          <a:noFill/>
          <a:ln>
            <a:noFill/>
          </a:ln>
        </p:spPr>
      </p:pic>
      <p:grpSp>
        <p:nvGrpSpPr>
          <p:cNvPr id="274" name="Google Shape;274;p11"/>
          <p:cNvGrpSpPr/>
          <p:nvPr/>
        </p:nvGrpSpPr>
        <p:grpSpPr>
          <a:xfrm>
            <a:off x="107504" y="1279478"/>
            <a:ext cx="9000999" cy="3552891"/>
            <a:chOff x="0" y="3872"/>
            <a:chExt cx="9000999" cy="3552891"/>
          </a:xfrm>
        </p:grpSpPr>
        <p:sp>
          <p:nvSpPr>
            <p:cNvPr id="275" name="Google Shape;275;p11"/>
            <p:cNvSpPr/>
            <p:nvPr/>
          </p:nvSpPr>
          <p:spPr>
            <a:xfrm>
              <a:off x="0" y="3872"/>
              <a:ext cx="9000999" cy="314427"/>
            </a:xfrm>
            <a:prstGeom prst="roundRect">
              <a:avLst>
                <a:gd name="adj" fmla="val 16667"/>
              </a:avLst>
            </a:prstGeom>
            <a:gradFill>
              <a:gsLst>
                <a:gs pos="0">
                  <a:srgbClr val="9FC3FF"/>
                </a:gs>
                <a:gs pos="35000">
                  <a:srgbClr val="BDD5FF"/>
                </a:gs>
                <a:gs pos="100000">
                  <a:srgbClr val="E4EEFF"/>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1"/>
            <p:cNvSpPr txBox="1"/>
            <p:nvPr/>
          </p:nvSpPr>
          <p:spPr>
            <a:xfrm>
              <a:off x="15349" y="19221"/>
              <a:ext cx="8970301" cy="283729"/>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dk1"/>
                </a:buClr>
                <a:buSzPts val="1900"/>
                <a:buFont typeface="Tahoma"/>
                <a:buNone/>
              </a:pPr>
              <a:r>
                <a:rPr lang="en-GB" sz="1900">
                  <a:solidFill>
                    <a:schemeClr val="dk1"/>
                  </a:solidFill>
                  <a:latin typeface="Tahoma"/>
                  <a:ea typeface="Tahoma"/>
                  <a:cs typeface="Tahoma"/>
                  <a:sym typeface="Tahoma"/>
                </a:rPr>
                <a:t>Students</a:t>
              </a:r>
              <a:endParaRPr sz="1900">
                <a:solidFill>
                  <a:schemeClr val="dk1"/>
                </a:solidFill>
                <a:latin typeface="Calibri"/>
                <a:ea typeface="Calibri"/>
                <a:cs typeface="Calibri"/>
                <a:sym typeface="Calibri"/>
              </a:endParaRPr>
            </a:p>
          </p:txBody>
        </p:sp>
        <p:sp>
          <p:nvSpPr>
            <p:cNvPr id="277" name="Google Shape;277;p11"/>
            <p:cNvSpPr/>
            <p:nvPr/>
          </p:nvSpPr>
          <p:spPr>
            <a:xfrm>
              <a:off x="0" y="318300"/>
              <a:ext cx="9000999" cy="153705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1"/>
            <p:cNvSpPr txBox="1"/>
            <p:nvPr/>
          </p:nvSpPr>
          <p:spPr>
            <a:xfrm>
              <a:off x="0" y="318300"/>
              <a:ext cx="9000999" cy="1537052"/>
            </a:xfrm>
            <a:prstGeom prst="rect">
              <a:avLst/>
            </a:prstGeom>
            <a:noFill/>
            <a:ln>
              <a:noFill/>
            </a:ln>
          </p:spPr>
          <p:txBody>
            <a:bodyPr spcFirstLastPara="1" wrap="square" lIns="285775" tIns="17775" rIns="99550" bIns="17775" anchor="t" anchorCtr="0">
              <a:noAutofit/>
            </a:bodyPr>
            <a:lstStyle/>
            <a:p>
              <a:pPr marL="114300" marR="0" lvl="1" indent="-114300" algn="l" rtl="0">
                <a:lnSpc>
                  <a:spcPct val="90000"/>
                </a:lnSpc>
                <a:spcBef>
                  <a:spcPts val="0"/>
                </a:spcBef>
                <a:spcAft>
                  <a:spcPts val="0"/>
                </a:spcAft>
                <a:buClr>
                  <a:schemeClr val="dk1"/>
                </a:buClr>
                <a:buSzPts val="1400"/>
                <a:buFont typeface="Tahoma"/>
                <a:buChar char="•"/>
              </a:pPr>
              <a:r>
                <a:rPr lang="en-GB" sz="1400" b="0" i="0" u="none" strike="noStrike" cap="none">
                  <a:solidFill>
                    <a:schemeClr val="dk1"/>
                  </a:solidFill>
                  <a:latin typeface="Tahoma"/>
                  <a:ea typeface="Tahoma"/>
                  <a:cs typeface="Tahoma"/>
                  <a:sym typeface="Tahoma"/>
                </a:rPr>
                <a:t>How effectively are </a:t>
              </a:r>
              <a:r>
                <a:rPr lang="en-GB" sz="1400" b="1" i="0" u="none" strike="noStrike" cap="none">
                  <a:solidFill>
                    <a:schemeClr val="dk1"/>
                  </a:solidFill>
                  <a:latin typeface="Tahoma"/>
                  <a:ea typeface="Tahoma"/>
                  <a:cs typeface="Tahoma"/>
                  <a:sym typeface="Tahoma"/>
                </a:rPr>
                <a:t>we gauging student satisfaction </a:t>
              </a:r>
              <a:r>
                <a:rPr lang="en-GB" sz="1400" b="0" i="0" u="none" strike="noStrike" cap="none">
                  <a:solidFill>
                    <a:schemeClr val="dk1"/>
                  </a:solidFill>
                  <a:latin typeface="Tahoma"/>
                  <a:ea typeface="Tahoma"/>
                  <a:cs typeface="Tahoma"/>
                  <a:sym typeface="Tahoma"/>
                </a:rPr>
                <a:t>with our programme content, delivery and assessment methods?</a:t>
              </a:r>
              <a:endParaRPr sz="600" b="0" i="1" u="none" strike="noStrike" cap="none">
                <a:solidFill>
                  <a:schemeClr val="dk1"/>
                </a:solidFill>
                <a:latin typeface="Tahoma"/>
                <a:ea typeface="Tahoma"/>
                <a:cs typeface="Tahoma"/>
                <a:sym typeface="Tahoma"/>
              </a:endParaRPr>
            </a:p>
            <a:p>
              <a:pPr marL="114300" marR="0" lvl="1" indent="-114300" algn="l" rtl="0">
                <a:lnSpc>
                  <a:spcPct val="90000"/>
                </a:lnSpc>
                <a:spcBef>
                  <a:spcPts val="280"/>
                </a:spcBef>
                <a:spcAft>
                  <a:spcPts val="0"/>
                </a:spcAft>
                <a:buClr>
                  <a:schemeClr val="dk1"/>
                </a:buClr>
                <a:buSzPts val="1400"/>
                <a:buFont typeface="Tahoma"/>
                <a:buChar char="•"/>
              </a:pPr>
              <a:r>
                <a:rPr lang="en-GB" sz="1400" b="0" i="0" u="none" strike="noStrike" cap="none">
                  <a:solidFill>
                    <a:schemeClr val="dk1"/>
                  </a:solidFill>
                  <a:latin typeface="Tahoma"/>
                  <a:ea typeface="Tahoma"/>
                  <a:cs typeface="Tahoma"/>
                  <a:sym typeface="Tahoma"/>
                </a:rPr>
                <a:t>What mechanisms do we have in place to </a:t>
              </a:r>
              <a:r>
                <a:rPr lang="en-GB" sz="1400" b="1" i="0" u="none" strike="noStrike" cap="none">
                  <a:solidFill>
                    <a:schemeClr val="dk1"/>
                  </a:solidFill>
                  <a:latin typeface="Tahoma"/>
                  <a:ea typeface="Tahoma"/>
                  <a:cs typeface="Tahoma"/>
                  <a:sym typeface="Tahoma"/>
                </a:rPr>
                <a:t>encourage and facilitate meaningful student participation</a:t>
              </a:r>
              <a:r>
                <a:rPr lang="en-GB" sz="1400" b="0" i="0" u="none" strike="noStrike" cap="none">
                  <a:solidFill>
                    <a:schemeClr val="dk1"/>
                  </a:solidFill>
                  <a:latin typeface="Tahoma"/>
                  <a:ea typeface="Tahoma"/>
                  <a:cs typeface="Tahoma"/>
                  <a:sym typeface="Tahoma"/>
                </a:rPr>
                <a:t> in feedback and decision-making processes?</a:t>
              </a:r>
              <a:endParaRPr sz="1400" b="0" i="1" u="none" strike="noStrike" cap="none">
                <a:solidFill>
                  <a:schemeClr val="dk1"/>
                </a:solidFill>
                <a:latin typeface="Tahoma"/>
                <a:ea typeface="Tahoma"/>
                <a:cs typeface="Tahoma"/>
                <a:sym typeface="Tahoma"/>
              </a:endParaRPr>
            </a:p>
            <a:p>
              <a:pPr marL="114300" marR="0" lvl="1" indent="-114300" algn="l" rtl="0">
                <a:lnSpc>
                  <a:spcPct val="90000"/>
                </a:lnSpc>
                <a:spcBef>
                  <a:spcPts val="280"/>
                </a:spcBef>
                <a:spcAft>
                  <a:spcPts val="0"/>
                </a:spcAft>
                <a:buClr>
                  <a:schemeClr val="dk1"/>
                </a:buClr>
                <a:buSzPts val="1400"/>
                <a:buFont typeface="Tahoma"/>
                <a:buChar char="•"/>
              </a:pPr>
              <a:r>
                <a:rPr lang="en-GB" sz="1400" b="0" i="0" u="none" strike="noStrike" cap="none">
                  <a:solidFill>
                    <a:schemeClr val="dk1"/>
                  </a:solidFill>
                  <a:latin typeface="Tahoma"/>
                  <a:ea typeface="Tahoma"/>
                  <a:cs typeface="Tahoma"/>
                  <a:sym typeface="Tahoma"/>
                </a:rPr>
                <a:t>How are we </a:t>
              </a:r>
              <a:r>
                <a:rPr lang="en-GB" sz="1400" b="1" i="0" u="none" strike="noStrike" cap="none">
                  <a:solidFill>
                    <a:schemeClr val="dk1"/>
                  </a:solidFill>
                  <a:latin typeface="Tahoma"/>
                  <a:ea typeface="Tahoma"/>
                  <a:cs typeface="Tahoma"/>
                  <a:sym typeface="Tahoma"/>
                </a:rPr>
                <a:t>monitoring and addressing factors that influence student retention </a:t>
              </a:r>
              <a:r>
                <a:rPr lang="en-GB" sz="1400" b="0" i="0" u="none" strike="noStrike" cap="none">
                  <a:solidFill>
                    <a:schemeClr val="dk1"/>
                  </a:solidFill>
                  <a:latin typeface="Tahoma"/>
                  <a:ea typeface="Tahoma"/>
                  <a:cs typeface="Tahoma"/>
                  <a:sym typeface="Tahoma"/>
                </a:rPr>
                <a:t>and successful programme completion?</a:t>
              </a:r>
              <a:endParaRPr/>
            </a:p>
          </p:txBody>
        </p:sp>
        <p:sp>
          <p:nvSpPr>
            <p:cNvPr id="279" name="Google Shape;279;p11"/>
            <p:cNvSpPr/>
            <p:nvPr/>
          </p:nvSpPr>
          <p:spPr>
            <a:xfrm>
              <a:off x="0" y="1680370"/>
              <a:ext cx="9000999" cy="403520"/>
            </a:xfrm>
            <a:prstGeom prst="roundRect">
              <a:avLst>
                <a:gd name="adj" fmla="val 16667"/>
              </a:avLst>
            </a:prstGeom>
            <a:gradFill>
              <a:gsLst>
                <a:gs pos="0">
                  <a:srgbClr val="9FC3FF"/>
                </a:gs>
                <a:gs pos="35000">
                  <a:srgbClr val="BDD5FF"/>
                </a:gs>
                <a:gs pos="100000">
                  <a:srgbClr val="E4EEFF"/>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1"/>
            <p:cNvSpPr txBox="1"/>
            <p:nvPr/>
          </p:nvSpPr>
          <p:spPr>
            <a:xfrm>
              <a:off x="19698" y="1700068"/>
              <a:ext cx="8961603" cy="364124"/>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dk1"/>
                </a:buClr>
                <a:buSzPts val="1900"/>
                <a:buFont typeface="Tahoma"/>
                <a:buNone/>
              </a:pPr>
              <a:r>
                <a:rPr lang="en-GB" sz="1900">
                  <a:solidFill>
                    <a:schemeClr val="dk1"/>
                  </a:solidFill>
                  <a:latin typeface="Tahoma"/>
                  <a:ea typeface="Tahoma"/>
                  <a:cs typeface="Tahoma"/>
                  <a:sym typeface="Tahoma"/>
                </a:rPr>
                <a:t>Faculty Members</a:t>
              </a:r>
              <a:endParaRPr/>
            </a:p>
          </p:txBody>
        </p:sp>
        <p:sp>
          <p:nvSpPr>
            <p:cNvPr id="281" name="Google Shape;281;p11"/>
            <p:cNvSpPr/>
            <p:nvPr/>
          </p:nvSpPr>
          <p:spPr>
            <a:xfrm>
              <a:off x="0" y="2258873"/>
              <a:ext cx="9000999" cy="129789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1"/>
            <p:cNvSpPr txBox="1"/>
            <p:nvPr/>
          </p:nvSpPr>
          <p:spPr>
            <a:xfrm>
              <a:off x="0" y="2258873"/>
              <a:ext cx="9000999" cy="1297890"/>
            </a:xfrm>
            <a:prstGeom prst="rect">
              <a:avLst/>
            </a:prstGeom>
            <a:noFill/>
            <a:ln>
              <a:noFill/>
            </a:ln>
          </p:spPr>
          <p:txBody>
            <a:bodyPr spcFirstLastPara="1" wrap="square" lIns="285775" tIns="17775" rIns="99550" bIns="17775" anchor="t" anchorCtr="0">
              <a:noAutofit/>
            </a:bodyPr>
            <a:lstStyle/>
            <a:p>
              <a:pPr marL="114300" marR="0" lvl="1" indent="-114300" algn="l" rtl="0">
                <a:lnSpc>
                  <a:spcPct val="90000"/>
                </a:lnSpc>
                <a:spcBef>
                  <a:spcPts val="0"/>
                </a:spcBef>
                <a:spcAft>
                  <a:spcPts val="0"/>
                </a:spcAft>
                <a:buClr>
                  <a:schemeClr val="dk1"/>
                </a:buClr>
                <a:buSzPts val="1400"/>
                <a:buFont typeface="Tahoma"/>
                <a:buChar char="•"/>
              </a:pPr>
              <a:r>
                <a:rPr lang="en-GB" sz="1400" b="0" i="0" u="none" strike="noStrike" cap="none">
                  <a:solidFill>
                    <a:schemeClr val="dk1"/>
                  </a:solidFill>
                  <a:latin typeface="Tahoma"/>
                  <a:ea typeface="Tahoma"/>
                  <a:cs typeface="Tahoma"/>
                  <a:sym typeface="Tahoma"/>
                </a:rPr>
                <a:t>To what extent are </a:t>
              </a:r>
              <a:r>
                <a:rPr lang="en-GB" sz="1400" b="1" i="0" u="none" strike="noStrike" cap="none">
                  <a:solidFill>
                    <a:schemeClr val="dk1"/>
                  </a:solidFill>
                  <a:latin typeface="Tahoma"/>
                  <a:ea typeface="Tahoma"/>
                  <a:cs typeface="Tahoma"/>
                  <a:sym typeface="Tahoma"/>
                </a:rPr>
                <a:t>our faculty members actively involved in curriculum design </a:t>
              </a:r>
              <a:r>
                <a:rPr lang="en-GB" sz="1400" b="0" i="0" u="none" strike="noStrike" cap="none">
                  <a:solidFill>
                    <a:schemeClr val="dk1"/>
                  </a:solidFill>
                  <a:latin typeface="Tahoma"/>
                  <a:ea typeface="Tahoma"/>
                  <a:cs typeface="Tahoma"/>
                  <a:sym typeface="Tahoma"/>
                </a:rPr>
                <a:t>and programme review?</a:t>
              </a:r>
              <a:endParaRPr/>
            </a:p>
            <a:p>
              <a:pPr marL="114300" marR="0" lvl="1" indent="-114300" algn="l" rtl="0">
                <a:lnSpc>
                  <a:spcPct val="90000"/>
                </a:lnSpc>
                <a:spcBef>
                  <a:spcPts val="280"/>
                </a:spcBef>
                <a:spcAft>
                  <a:spcPts val="0"/>
                </a:spcAft>
                <a:buClr>
                  <a:schemeClr val="dk1"/>
                </a:buClr>
                <a:buSzPts val="1400"/>
                <a:buFont typeface="Tahoma"/>
                <a:buChar char="•"/>
              </a:pPr>
              <a:r>
                <a:rPr lang="en-GB" sz="1400" b="0" i="0" u="none" strike="noStrike" cap="none">
                  <a:solidFill>
                    <a:schemeClr val="dk1"/>
                  </a:solidFill>
                  <a:latin typeface="Tahoma"/>
                  <a:ea typeface="Tahoma"/>
                  <a:cs typeface="Tahoma"/>
                  <a:sym typeface="Tahoma"/>
                </a:rPr>
                <a:t>What </a:t>
              </a:r>
              <a:r>
                <a:rPr lang="en-GB" sz="1400" b="1" i="0" u="none" strike="noStrike" cap="none">
                  <a:solidFill>
                    <a:schemeClr val="dk1"/>
                  </a:solidFill>
                  <a:latin typeface="Tahoma"/>
                  <a:ea typeface="Tahoma"/>
                  <a:cs typeface="Tahoma"/>
                  <a:sym typeface="Tahoma"/>
                </a:rPr>
                <a:t>opportunities and support do we provide for faculty professional development </a:t>
              </a:r>
              <a:r>
                <a:rPr lang="en-GB" sz="1400" b="0" i="0" u="none" strike="noStrike" cap="none">
                  <a:solidFill>
                    <a:schemeClr val="dk1"/>
                  </a:solidFill>
                  <a:latin typeface="Tahoma"/>
                  <a:ea typeface="Tahoma"/>
                  <a:cs typeface="Tahoma"/>
                  <a:sym typeface="Tahoma"/>
                </a:rPr>
                <a:t>in areas such as curriculum design and innovative teaching methodologies?</a:t>
              </a:r>
              <a:endParaRPr/>
            </a:p>
            <a:p>
              <a:pPr marL="114300" marR="0" lvl="1" indent="-114300" algn="l" rtl="0">
                <a:lnSpc>
                  <a:spcPct val="90000"/>
                </a:lnSpc>
                <a:spcBef>
                  <a:spcPts val="280"/>
                </a:spcBef>
                <a:spcAft>
                  <a:spcPts val="0"/>
                </a:spcAft>
                <a:buClr>
                  <a:schemeClr val="dk1"/>
                </a:buClr>
                <a:buSzPts val="1400"/>
                <a:buFont typeface="Tahoma"/>
                <a:buChar char="•"/>
              </a:pPr>
              <a:r>
                <a:rPr lang="en-GB" sz="1400" b="0" i="0" u="none" strike="noStrike" cap="none">
                  <a:solidFill>
                    <a:schemeClr val="dk1"/>
                  </a:solidFill>
                  <a:latin typeface="Tahoma"/>
                  <a:ea typeface="Tahoma"/>
                  <a:cs typeface="Tahoma"/>
                  <a:sym typeface="Tahoma"/>
                </a:rPr>
                <a:t>How do we </a:t>
              </a:r>
              <a:r>
                <a:rPr lang="en-GB" sz="1400" b="1" i="0" u="none" strike="noStrike" cap="none">
                  <a:solidFill>
                    <a:schemeClr val="dk1"/>
                  </a:solidFill>
                  <a:latin typeface="Tahoma"/>
                  <a:ea typeface="Tahoma"/>
                  <a:cs typeface="Tahoma"/>
                  <a:sym typeface="Tahoma"/>
                </a:rPr>
                <a:t>recognise and integrate faculty research </a:t>
              </a:r>
              <a:r>
                <a:rPr lang="en-GB" sz="1400" b="0" i="0" u="none" strike="noStrike" cap="none">
                  <a:solidFill>
                    <a:schemeClr val="dk1"/>
                  </a:solidFill>
                  <a:latin typeface="Tahoma"/>
                  <a:ea typeface="Tahoma"/>
                  <a:cs typeface="Tahoma"/>
                  <a:sym typeface="Tahoma"/>
                </a:rPr>
                <a:t>and publications into programme content to foster innovation?</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38000">
              <a:schemeClr val="lt1"/>
            </a:gs>
            <a:gs pos="67000">
              <a:schemeClr val="lt1"/>
            </a:gs>
            <a:gs pos="92000">
              <a:schemeClr val="lt1"/>
            </a:gs>
            <a:gs pos="100000">
              <a:srgbClr val="FF0000"/>
            </a:gs>
          </a:gsLst>
          <a:lin ang="5400000" scaled="0"/>
        </a:gradFill>
        <a:effectLst/>
      </p:bgPr>
    </p:bg>
    <p:spTree>
      <p:nvGrpSpPr>
        <p:cNvPr id="1" name="Shape 287"/>
        <p:cNvGrpSpPr/>
        <p:nvPr/>
      </p:nvGrpSpPr>
      <p:grpSpPr>
        <a:xfrm>
          <a:off x="0" y="0"/>
          <a:ext cx="0" cy="0"/>
          <a:chOff x="0" y="0"/>
          <a:chExt cx="0" cy="0"/>
        </a:xfrm>
      </p:grpSpPr>
      <p:sp>
        <p:nvSpPr>
          <p:cNvPr id="288" name="Google Shape;288;p12"/>
          <p:cNvSpPr txBox="1"/>
          <p:nvPr/>
        </p:nvSpPr>
        <p:spPr>
          <a:xfrm>
            <a:off x="-108520" y="478495"/>
            <a:ext cx="9110680" cy="87264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800"/>
              <a:buFont typeface="Tahoma"/>
              <a:buNone/>
            </a:pPr>
            <a:r>
              <a:rPr lang="en-GB" sz="2800">
                <a:solidFill>
                  <a:schemeClr val="dk1"/>
                </a:solidFill>
                <a:latin typeface="Tahoma"/>
                <a:ea typeface="Tahoma"/>
                <a:cs typeface="Tahoma"/>
                <a:sym typeface="Tahoma"/>
              </a:rPr>
              <a:t>Asking the Right Questions: Administration and Non-teaching Staff</a:t>
            </a:r>
            <a:endParaRPr/>
          </a:p>
        </p:txBody>
      </p:sp>
      <p:sp>
        <p:nvSpPr>
          <p:cNvPr id="289" name="Google Shape;289;p12"/>
          <p:cNvSpPr txBox="1">
            <a:spLocks noGrp="1"/>
          </p:cNvSpPr>
          <p:nvPr>
            <p:ph type="ftr" idx="11"/>
          </p:nvPr>
        </p:nvSpPr>
        <p:spPr>
          <a:xfrm>
            <a:off x="971600" y="4836242"/>
            <a:ext cx="7632848"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1100" b="1">
                <a:solidFill>
                  <a:schemeClr val="lt1"/>
                </a:solidFill>
              </a:rPr>
              <a:t>Quality Assurance for Reform and Transformation of HEIs in Uzbekistan - QUARTZ</a:t>
            </a:r>
            <a:endParaRPr/>
          </a:p>
        </p:txBody>
      </p:sp>
      <p:pic>
        <p:nvPicPr>
          <p:cNvPr id="290" name="Google Shape;290;p12" descr="C:\Users\brani\Downloads\eu_funded_en.jpg"/>
          <p:cNvPicPr preferRelativeResize="0"/>
          <p:nvPr/>
        </p:nvPicPr>
        <p:blipFill rotWithShape="1">
          <a:blip r:embed="rId3">
            <a:alphaModFix/>
          </a:blip>
          <a:srcRect/>
          <a:stretch/>
        </p:blipFill>
        <p:spPr>
          <a:xfrm>
            <a:off x="539552" y="162534"/>
            <a:ext cx="1726406" cy="362938"/>
          </a:xfrm>
          <a:prstGeom prst="rect">
            <a:avLst/>
          </a:prstGeom>
          <a:noFill/>
          <a:ln>
            <a:noFill/>
          </a:ln>
        </p:spPr>
      </p:pic>
      <p:pic>
        <p:nvPicPr>
          <p:cNvPr id="291" name="Google Shape;291;p12" descr="Sustainable Development Goals SDGs Goal 4: Quality, 48% OFF"/>
          <p:cNvPicPr preferRelativeResize="0"/>
          <p:nvPr/>
        </p:nvPicPr>
        <p:blipFill rotWithShape="1">
          <a:blip r:embed="rId4">
            <a:alphaModFix/>
          </a:blip>
          <a:srcRect/>
          <a:stretch/>
        </p:blipFill>
        <p:spPr>
          <a:xfrm>
            <a:off x="8122745" y="162534"/>
            <a:ext cx="481703" cy="481703"/>
          </a:xfrm>
          <a:prstGeom prst="rect">
            <a:avLst/>
          </a:prstGeom>
          <a:noFill/>
          <a:ln>
            <a:noFill/>
          </a:ln>
        </p:spPr>
      </p:pic>
      <p:pic>
        <p:nvPicPr>
          <p:cNvPr id="292" name="Google Shape;292;p12"/>
          <p:cNvPicPr preferRelativeResize="0"/>
          <p:nvPr/>
        </p:nvPicPr>
        <p:blipFill rotWithShape="1">
          <a:blip r:embed="rId5">
            <a:alphaModFix/>
          </a:blip>
          <a:srcRect/>
          <a:stretch/>
        </p:blipFill>
        <p:spPr>
          <a:xfrm>
            <a:off x="3715704" y="132082"/>
            <a:ext cx="1407792" cy="407668"/>
          </a:xfrm>
          <a:prstGeom prst="rect">
            <a:avLst/>
          </a:prstGeom>
          <a:noFill/>
          <a:ln>
            <a:noFill/>
          </a:ln>
        </p:spPr>
      </p:pic>
      <p:grpSp>
        <p:nvGrpSpPr>
          <p:cNvPr id="293" name="Google Shape;293;p12"/>
          <p:cNvGrpSpPr/>
          <p:nvPr/>
        </p:nvGrpSpPr>
        <p:grpSpPr>
          <a:xfrm>
            <a:off x="141840" y="1324457"/>
            <a:ext cx="9000999" cy="3212101"/>
            <a:chOff x="0" y="220088"/>
            <a:chExt cx="9000999" cy="3212101"/>
          </a:xfrm>
        </p:grpSpPr>
        <p:sp>
          <p:nvSpPr>
            <p:cNvPr id="294" name="Google Shape;294;p12"/>
            <p:cNvSpPr/>
            <p:nvPr/>
          </p:nvSpPr>
          <p:spPr>
            <a:xfrm>
              <a:off x="0" y="220088"/>
              <a:ext cx="9000999" cy="564437"/>
            </a:xfrm>
            <a:prstGeom prst="roundRect">
              <a:avLst>
                <a:gd name="adj" fmla="val 16667"/>
              </a:avLst>
            </a:prstGeom>
            <a:gradFill>
              <a:gsLst>
                <a:gs pos="0">
                  <a:srgbClr val="9FC3FF"/>
                </a:gs>
                <a:gs pos="35000">
                  <a:srgbClr val="BDD5FF"/>
                </a:gs>
                <a:gs pos="100000">
                  <a:srgbClr val="E4EEFF"/>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2"/>
            <p:cNvSpPr txBox="1"/>
            <p:nvPr/>
          </p:nvSpPr>
          <p:spPr>
            <a:xfrm>
              <a:off x="27554" y="247642"/>
              <a:ext cx="8945891" cy="509329"/>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Clr>
                  <a:schemeClr val="dk1"/>
                </a:buClr>
                <a:buSzPts val="1400"/>
                <a:buFont typeface="Tahoma"/>
                <a:buNone/>
              </a:pPr>
              <a:r>
                <a:rPr lang="en-GB" sz="1400" b="1" i="0">
                  <a:solidFill>
                    <a:schemeClr val="dk1"/>
                  </a:solidFill>
                  <a:latin typeface="Tahoma"/>
                  <a:ea typeface="Tahoma"/>
                  <a:cs typeface="Tahoma"/>
                  <a:sym typeface="Tahoma"/>
                </a:rPr>
                <a:t>University Administration/Governance</a:t>
              </a:r>
              <a:endParaRPr sz="1400" i="0">
                <a:solidFill>
                  <a:schemeClr val="dk1"/>
                </a:solidFill>
                <a:latin typeface="Tahoma"/>
                <a:ea typeface="Tahoma"/>
                <a:cs typeface="Tahoma"/>
                <a:sym typeface="Tahoma"/>
              </a:endParaRPr>
            </a:p>
          </p:txBody>
        </p:sp>
        <p:sp>
          <p:nvSpPr>
            <p:cNvPr id="296" name="Google Shape;296;p12"/>
            <p:cNvSpPr/>
            <p:nvPr/>
          </p:nvSpPr>
          <p:spPr>
            <a:xfrm>
              <a:off x="0" y="796578"/>
              <a:ext cx="9000999" cy="111003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2"/>
            <p:cNvSpPr txBox="1"/>
            <p:nvPr/>
          </p:nvSpPr>
          <p:spPr>
            <a:xfrm>
              <a:off x="0" y="796578"/>
              <a:ext cx="9000999" cy="1110037"/>
            </a:xfrm>
            <a:prstGeom prst="rect">
              <a:avLst/>
            </a:prstGeom>
            <a:noFill/>
            <a:ln>
              <a:noFill/>
            </a:ln>
          </p:spPr>
          <p:txBody>
            <a:bodyPr spcFirstLastPara="1" wrap="square" lIns="285775" tIns="17775" rIns="99550" bIns="17775" anchor="t" anchorCtr="0">
              <a:noAutofit/>
            </a:bodyPr>
            <a:lstStyle/>
            <a:p>
              <a:pPr marL="114300" marR="0" lvl="1" indent="-114300" algn="l" rtl="0">
                <a:lnSpc>
                  <a:spcPct val="90000"/>
                </a:lnSpc>
                <a:spcBef>
                  <a:spcPts val="0"/>
                </a:spcBef>
                <a:spcAft>
                  <a:spcPts val="0"/>
                </a:spcAft>
                <a:buClr>
                  <a:schemeClr val="dk1"/>
                </a:buClr>
                <a:buSzPts val="1400"/>
                <a:buFont typeface="Arial"/>
                <a:buChar char="•"/>
              </a:pPr>
              <a:r>
                <a:rPr lang="en-GB" sz="1400" b="0" i="0" u="none" strike="noStrike" cap="none">
                  <a:solidFill>
                    <a:schemeClr val="dk1"/>
                  </a:solidFill>
                  <a:latin typeface="Tahoma"/>
                  <a:ea typeface="Tahoma"/>
                  <a:cs typeface="Tahoma"/>
                  <a:sym typeface="Tahoma"/>
                </a:rPr>
                <a:t>How </a:t>
              </a:r>
              <a:r>
                <a:rPr lang="en-GB" sz="1400" b="1" i="0" u="none" strike="noStrike" cap="none">
                  <a:solidFill>
                    <a:schemeClr val="dk1"/>
                  </a:solidFill>
                  <a:latin typeface="Tahoma"/>
                  <a:ea typeface="Tahoma"/>
                  <a:cs typeface="Tahoma"/>
                  <a:sym typeface="Tahoma"/>
                </a:rPr>
                <a:t>efficiently are we allocating resources </a:t>
              </a:r>
              <a:r>
                <a:rPr lang="en-GB" sz="1400" b="0" i="0" u="none" strike="noStrike" cap="none">
                  <a:solidFill>
                    <a:schemeClr val="dk1"/>
                  </a:solidFill>
                  <a:latin typeface="Tahoma"/>
                  <a:ea typeface="Tahoma"/>
                  <a:cs typeface="Tahoma"/>
                  <a:sym typeface="Tahoma"/>
                </a:rPr>
                <a:t>to support robust programme development?</a:t>
              </a:r>
              <a:endParaRPr/>
            </a:p>
            <a:p>
              <a:pPr marL="114300" marR="0" lvl="1" indent="-114300" algn="l" rtl="0">
                <a:lnSpc>
                  <a:spcPct val="90000"/>
                </a:lnSpc>
                <a:spcBef>
                  <a:spcPts val="280"/>
                </a:spcBef>
                <a:spcAft>
                  <a:spcPts val="0"/>
                </a:spcAft>
                <a:buClr>
                  <a:schemeClr val="dk1"/>
                </a:buClr>
                <a:buSzPts val="1400"/>
                <a:buFont typeface="Arial"/>
                <a:buChar char="•"/>
              </a:pPr>
              <a:r>
                <a:rPr lang="en-GB" sz="1400" b="0" i="0" u="none" strike="noStrike" cap="none">
                  <a:solidFill>
                    <a:schemeClr val="dk1"/>
                  </a:solidFill>
                  <a:latin typeface="Tahoma"/>
                  <a:ea typeface="Tahoma"/>
                  <a:cs typeface="Tahoma"/>
                  <a:sym typeface="Tahoma"/>
                </a:rPr>
                <a:t>What policies have we implemented to </a:t>
              </a:r>
              <a:r>
                <a:rPr lang="en-GB" sz="1400" b="1" i="0" u="none" strike="noStrike" cap="none">
                  <a:solidFill>
                    <a:schemeClr val="dk1"/>
                  </a:solidFill>
                  <a:latin typeface="Tahoma"/>
                  <a:ea typeface="Tahoma"/>
                  <a:cs typeface="Tahoma"/>
                  <a:sym typeface="Tahoma"/>
                </a:rPr>
                <a:t>promote and sustain collaborative programme development</a:t>
              </a:r>
              <a:r>
                <a:rPr lang="en-GB" sz="1400" b="0" i="0" u="none" strike="noStrike" cap="none">
                  <a:solidFill>
                    <a:schemeClr val="dk1"/>
                  </a:solidFill>
                  <a:latin typeface="Tahoma"/>
                  <a:ea typeface="Tahoma"/>
                  <a:cs typeface="Tahoma"/>
                  <a:sym typeface="Tahoma"/>
                </a:rPr>
                <a:t> among stakeholders?</a:t>
              </a:r>
              <a:endParaRPr/>
            </a:p>
            <a:p>
              <a:pPr marL="114300" marR="0" lvl="1" indent="-114300" algn="l" rtl="0">
                <a:lnSpc>
                  <a:spcPct val="90000"/>
                </a:lnSpc>
                <a:spcBef>
                  <a:spcPts val="280"/>
                </a:spcBef>
                <a:spcAft>
                  <a:spcPts val="0"/>
                </a:spcAft>
                <a:buClr>
                  <a:schemeClr val="dk1"/>
                </a:buClr>
                <a:buSzPts val="1400"/>
                <a:buFont typeface="Arial"/>
                <a:buChar char="•"/>
              </a:pPr>
              <a:r>
                <a:rPr lang="en-GB" sz="1400" b="0" i="0" u="none" strike="noStrike" cap="none">
                  <a:solidFill>
                    <a:schemeClr val="dk1"/>
                  </a:solidFill>
                  <a:latin typeface="Tahoma"/>
                  <a:ea typeface="Tahoma"/>
                  <a:cs typeface="Tahoma"/>
                  <a:sym typeface="Tahoma"/>
                </a:rPr>
                <a:t>How regularly do we </a:t>
              </a:r>
              <a:r>
                <a:rPr lang="en-GB" sz="1400" b="1" i="0" u="none" strike="noStrike" cap="none">
                  <a:solidFill>
                    <a:schemeClr val="dk1"/>
                  </a:solidFill>
                  <a:latin typeface="Tahoma"/>
                  <a:ea typeface="Tahoma"/>
                  <a:cs typeface="Tahoma"/>
                  <a:sym typeface="Tahoma"/>
                </a:rPr>
                <a:t>convene meetings with diverse stakeholders </a:t>
              </a:r>
              <a:r>
                <a:rPr lang="en-GB" sz="1400" b="0" i="0" u="none" strike="noStrike" cap="none">
                  <a:solidFill>
                    <a:schemeClr val="dk1"/>
                  </a:solidFill>
                  <a:latin typeface="Tahoma"/>
                  <a:ea typeface="Tahoma"/>
                  <a:cs typeface="Tahoma"/>
                  <a:sym typeface="Tahoma"/>
                </a:rPr>
                <a:t>to discuss and advance programme initiatives?</a:t>
              </a:r>
              <a:endParaRPr/>
            </a:p>
          </p:txBody>
        </p:sp>
        <p:sp>
          <p:nvSpPr>
            <p:cNvPr id="298" name="Google Shape;298;p12"/>
            <p:cNvSpPr/>
            <p:nvPr/>
          </p:nvSpPr>
          <p:spPr>
            <a:xfrm>
              <a:off x="0" y="1894562"/>
              <a:ext cx="9000999" cy="415537"/>
            </a:xfrm>
            <a:prstGeom prst="roundRect">
              <a:avLst>
                <a:gd name="adj" fmla="val 16667"/>
              </a:avLst>
            </a:prstGeom>
            <a:gradFill>
              <a:gsLst>
                <a:gs pos="0">
                  <a:srgbClr val="9FC3FF"/>
                </a:gs>
                <a:gs pos="35000">
                  <a:srgbClr val="BDD5FF"/>
                </a:gs>
                <a:gs pos="100000">
                  <a:srgbClr val="E4EEFF"/>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2"/>
            <p:cNvSpPr txBox="1"/>
            <p:nvPr/>
          </p:nvSpPr>
          <p:spPr>
            <a:xfrm>
              <a:off x="20285" y="1914847"/>
              <a:ext cx="8960429" cy="374967"/>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Clr>
                  <a:schemeClr val="dk1"/>
                </a:buClr>
                <a:buSzPts val="1400"/>
                <a:buFont typeface="Tahoma"/>
                <a:buNone/>
              </a:pPr>
              <a:r>
                <a:rPr lang="en-GB" sz="1400" b="1" i="0">
                  <a:solidFill>
                    <a:schemeClr val="dk1"/>
                  </a:solidFill>
                  <a:latin typeface="Tahoma"/>
                  <a:ea typeface="Tahoma"/>
                  <a:cs typeface="Tahoma"/>
                  <a:sym typeface="Tahoma"/>
                </a:rPr>
                <a:t>Non-Teaching Staff</a:t>
              </a:r>
              <a:endParaRPr sz="1400" i="0">
                <a:solidFill>
                  <a:schemeClr val="dk1"/>
                </a:solidFill>
                <a:latin typeface="Tahoma"/>
                <a:ea typeface="Tahoma"/>
                <a:cs typeface="Tahoma"/>
                <a:sym typeface="Tahoma"/>
              </a:endParaRPr>
            </a:p>
          </p:txBody>
        </p:sp>
        <p:sp>
          <p:nvSpPr>
            <p:cNvPr id="300" name="Google Shape;300;p12"/>
            <p:cNvSpPr/>
            <p:nvPr/>
          </p:nvSpPr>
          <p:spPr>
            <a:xfrm>
              <a:off x="0" y="2322152"/>
              <a:ext cx="9000999" cy="111003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2"/>
            <p:cNvSpPr txBox="1"/>
            <p:nvPr/>
          </p:nvSpPr>
          <p:spPr>
            <a:xfrm>
              <a:off x="0" y="2322152"/>
              <a:ext cx="9000999" cy="1110037"/>
            </a:xfrm>
            <a:prstGeom prst="rect">
              <a:avLst/>
            </a:prstGeom>
            <a:noFill/>
            <a:ln>
              <a:noFill/>
            </a:ln>
          </p:spPr>
          <p:txBody>
            <a:bodyPr spcFirstLastPara="1" wrap="square" lIns="285775" tIns="17775" rIns="99550" bIns="17775" anchor="t" anchorCtr="0">
              <a:noAutofit/>
            </a:bodyPr>
            <a:lstStyle/>
            <a:p>
              <a:pPr marL="114300" marR="0" lvl="1" indent="-114300" algn="l" rtl="0">
                <a:lnSpc>
                  <a:spcPct val="90000"/>
                </a:lnSpc>
                <a:spcBef>
                  <a:spcPts val="0"/>
                </a:spcBef>
                <a:spcAft>
                  <a:spcPts val="0"/>
                </a:spcAft>
                <a:buClr>
                  <a:schemeClr val="dk1"/>
                </a:buClr>
                <a:buSzPts val="1400"/>
                <a:buFont typeface="Arial"/>
                <a:buChar char="•"/>
              </a:pPr>
              <a:r>
                <a:rPr lang="en-GB" sz="1400" b="0" i="0" u="none" strike="noStrike" cap="none">
                  <a:solidFill>
                    <a:schemeClr val="dk1"/>
                  </a:solidFill>
                  <a:latin typeface="Tahoma"/>
                  <a:ea typeface="Tahoma"/>
                  <a:cs typeface="Tahoma"/>
                  <a:sym typeface="Tahoma"/>
                </a:rPr>
                <a:t>How do we assess and </a:t>
              </a:r>
              <a:r>
                <a:rPr lang="en-GB" sz="1400" b="1" i="0" u="none" strike="noStrike" cap="none">
                  <a:solidFill>
                    <a:schemeClr val="dk1"/>
                  </a:solidFill>
                  <a:latin typeface="Tahoma"/>
                  <a:ea typeface="Tahoma"/>
                  <a:cs typeface="Tahoma"/>
                  <a:sym typeface="Tahoma"/>
                </a:rPr>
                <a:t>enhance the satisfaction levels of students and faculty with the support services </a:t>
              </a:r>
              <a:r>
                <a:rPr lang="en-GB" sz="1400" b="0" i="0" u="none" strike="noStrike" cap="none">
                  <a:solidFill>
                    <a:schemeClr val="dk1"/>
                  </a:solidFill>
                  <a:latin typeface="Tahoma"/>
                  <a:ea typeface="Tahoma"/>
                  <a:cs typeface="Tahoma"/>
                  <a:sym typeface="Tahoma"/>
                </a:rPr>
                <a:t>provided by our administrative and support staff?</a:t>
              </a:r>
              <a:endParaRPr/>
            </a:p>
            <a:p>
              <a:pPr marL="114300" marR="0" lvl="1" indent="-114300" algn="l" rtl="0">
                <a:lnSpc>
                  <a:spcPct val="90000"/>
                </a:lnSpc>
                <a:spcBef>
                  <a:spcPts val="280"/>
                </a:spcBef>
                <a:spcAft>
                  <a:spcPts val="0"/>
                </a:spcAft>
                <a:buClr>
                  <a:schemeClr val="dk1"/>
                </a:buClr>
                <a:buSzPts val="1400"/>
                <a:buFont typeface="Arial"/>
                <a:buChar char="•"/>
              </a:pPr>
              <a:r>
                <a:rPr lang="en-GB" sz="1400" b="0" i="0" u="none" strike="noStrike" cap="none">
                  <a:solidFill>
                    <a:schemeClr val="dk1"/>
                  </a:solidFill>
                  <a:latin typeface="Tahoma"/>
                  <a:ea typeface="Tahoma"/>
                  <a:cs typeface="Tahoma"/>
                  <a:sym typeface="Tahoma"/>
                </a:rPr>
                <a:t>What </a:t>
              </a:r>
              <a:r>
                <a:rPr lang="en-GB" sz="1400" b="1" i="0" u="none" strike="noStrike" cap="none">
                  <a:solidFill>
                    <a:schemeClr val="dk1"/>
                  </a:solidFill>
                  <a:latin typeface="Tahoma"/>
                  <a:ea typeface="Tahoma"/>
                  <a:cs typeface="Tahoma"/>
                  <a:sym typeface="Tahoma"/>
                </a:rPr>
                <a:t>training and development programmes are available to non-teaching staff </a:t>
              </a:r>
              <a:r>
                <a:rPr lang="en-GB" sz="1400" b="0" i="0" u="none" strike="noStrike" cap="none">
                  <a:solidFill>
                    <a:schemeClr val="dk1"/>
                  </a:solidFill>
                  <a:latin typeface="Tahoma"/>
                  <a:ea typeface="Tahoma"/>
                  <a:cs typeface="Tahoma"/>
                  <a:sym typeface="Tahoma"/>
                </a:rPr>
                <a:t>to improve their contributions to programme support?</a:t>
              </a:r>
              <a:endParaRPr/>
            </a:p>
            <a:p>
              <a:pPr marL="114300" marR="0" lvl="1" indent="-114300" algn="l" rtl="0">
                <a:lnSpc>
                  <a:spcPct val="90000"/>
                </a:lnSpc>
                <a:spcBef>
                  <a:spcPts val="280"/>
                </a:spcBef>
                <a:spcAft>
                  <a:spcPts val="0"/>
                </a:spcAft>
                <a:buClr>
                  <a:schemeClr val="dk1"/>
                </a:buClr>
                <a:buSzPts val="1400"/>
                <a:buFont typeface="Arial"/>
                <a:buChar char="•"/>
              </a:pPr>
              <a:r>
                <a:rPr lang="en-GB" sz="1400" b="0" i="0" u="none" strike="noStrike" cap="none">
                  <a:solidFill>
                    <a:schemeClr val="dk1"/>
                  </a:solidFill>
                  <a:latin typeface="Tahoma"/>
                  <a:ea typeface="Tahoma"/>
                  <a:cs typeface="Tahoma"/>
                  <a:sym typeface="Tahoma"/>
                </a:rPr>
                <a:t>How do we </a:t>
              </a:r>
              <a:r>
                <a:rPr lang="en-GB" sz="1400" b="1" i="0" u="none" strike="noStrike" cap="none">
                  <a:solidFill>
                    <a:schemeClr val="dk1"/>
                  </a:solidFill>
                  <a:latin typeface="Tahoma"/>
                  <a:ea typeface="Tahoma"/>
                  <a:cs typeface="Tahoma"/>
                  <a:sym typeface="Tahoma"/>
                </a:rPr>
                <a:t>evaluate and optimise operational processes </a:t>
              </a:r>
              <a:r>
                <a:rPr lang="en-GB" sz="1400" b="0" i="0" u="none" strike="noStrike" cap="none">
                  <a:solidFill>
                    <a:schemeClr val="dk1"/>
                  </a:solidFill>
                  <a:latin typeface="Tahoma"/>
                  <a:ea typeface="Tahoma"/>
                  <a:cs typeface="Tahoma"/>
                  <a:sym typeface="Tahoma"/>
                </a:rPr>
                <a:t>to ensure seamless programme delivery?</a:t>
              </a:r>
              <a:endParaRPr sz="1400" b="0" i="0" u="none" strike="noStrike" cap="none">
                <a:solidFill>
                  <a:schemeClr val="dk1"/>
                </a:solidFill>
                <a:latin typeface="Tahoma"/>
                <a:ea typeface="Tahoma"/>
                <a:cs typeface="Tahoma"/>
                <a:sym typeface="Tahoma"/>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38000">
              <a:schemeClr val="lt1"/>
            </a:gs>
            <a:gs pos="67000">
              <a:schemeClr val="lt1"/>
            </a:gs>
            <a:gs pos="92000">
              <a:schemeClr val="lt1"/>
            </a:gs>
            <a:gs pos="100000">
              <a:srgbClr val="FF0000"/>
            </a:gs>
          </a:gsLst>
          <a:lin ang="5400000" scaled="0"/>
        </a:gradFill>
        <a:effectLst/>
      </p:bgPr>
    </p:bg>
    <p:spTree>
      <p:nvGrpSpPr>
        <p:cNvPr id="1" name="Shape 306"/>
        <p:cNvGrpSpPr/>
        <p:nvPr/>
      </p:nvGrpSpPr>
      <p:grpSpPr>
        <a:xfrm>
          <a:off x="0" y="0"/>
          <a:ext cx="0" cy="0"/>
          <a:chOff x="0" y="0"/>
          <a:chExt cx="0" cy="0"/>
        </a:xfrm>
      </p:grpSpPr>
      <p:sp>
        <p:nvSpPr>
          <p:cNvPr id="307" name="Google Shape;307;p13"/>
          <p:cNvSpPr txBox="1"/>
          <p:nvPr/>
        </p:nvSpPr>
        <p:spPr>
          <a:xfrm>
            <a:off x="44441" y="293534"/>
            <a:ext cx="9110680" cy="87264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800"/>
              <a:buFont typeface="Tahoma"/>
              <a:buNone/>
            </a:pPr>
            <a:r>
              <a:rPr lang="en-GB" sz="2800">
                <a:solidFill>
                  <a:schemeClr val="dk1"/>
                </a:solidFill>
                <a:latin typeface="Tahoma"/>
                <a:ea typeface="Tahoma"/>
                <a:cs typeface="Tahoma"/>
                <a:sym typeface="Tahoma"/>
              </a:rPr>
              <a:t>Asking the Right Questions</a:t>
            </a:r>
            <a:endParaRPr/>
          </a:p>
        </p:txBody>
      </p:sp>
      <p:sp>
        <p:nvSpPr>
          <p:cNvPr id="308" name="Google Shape;308;p13"/>
          <p:cNvSpPr txBox="1">
            <a:spLocks noGrp="1"/>
          </p:cNvSpPr>
          <p:nvPr>
            <p:ph type="ftr" idx="11"/>
          </p:nvPr>
        </p:nvSpPr>
        <p:spPr>
          <a:xfrm>
            <a:off x="971600" y="4836242"/>
            <a:ext cx="7632848"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1100" b="1">
                <a:solidFill>
                  <a:schemeClr val="lt1"/>
                </a:solidFill>
              </a:rPr>
              <a:t>Quality Assurance for Reform and Transformation of HEIs in Uzbekistan - QUARTZ</a:t>
            </a:r>
            <a:endParaRPr/>
          </a:p>
        </p:txBody>
      </p:sp>
      <p:pic>
        <p:nvPicPr>
          <p:cNvPr id="309" name="Google Shape;309;p13" descr="C:\Users\brani\Downloads\eu_funded_en.jpg"/>
          <p:cNvPicPr preferRelativeResize="0"/>
          <p:nvPr/>
        </p:nvPicPr>
        <p:blipFill rotWithShape="1">
          <a:blip r:embed="rId3">
            <a:alphaModFix/>
          </a:blip>
          <a:srcRect/>
          <a:stretch/>
        </p:blipFill>
        <p:spPr>
          <a:xfrm>
            <a:off x="539552" y="162534"/>
            <a:ext cx="1726406" cy="362938"/>
          </a:xfrm>
          <a:prstGeom prst="rect">
            <a:avLst/>
          </a:prstGeom>
          <a:noFill/>
          <a:ln>
            <a:noFill/>
          </a:ln>
        </p:spPr>
      </p:pic>
      <p:pic>
        <p:nvPicPr>
          <p:cNvPr id="310" name="Google Shape;310;p13" descr="Sustainable Development Goals SDGs Goal 4: Quality, 48% OFF"/>
          <p:cNvPicPr preferRelativeResize="0"/>
          <p:nvPr/>
        </p:nvPicPr>
        <p:blipFill rotWithShape="1">
          <a:blip r:embed="rId4">
            <a:alphaModFix/>
          </a:blip>
          <a:srcRect/>
          <a:stretch/>
        </p:blipFill>
        <p:spPr>
          <a:xfrm>
            <a:off x="8122745" y="162534"/>
            <a:ext cx="481703" cy="481703"/>
          </a:xfrm>
          <a:prstGeom prst="rect">
            <a:avLst/>
          </a:prstGeom>
          <a:noFill/>
          <a:ln>
            <a:noFill/>
          </a:ln>
        </p:spPr>
      </p:pic>
      <p:pic>
        <p:nvPicPr>
          <p:cNvPr id="311" name="Google Shape;311;p13"/>
          <p:cNvPicPr preferRelativeResize="0"/>
          <p:nvPr/>
        </p:nvPicPr>
        <p:blipFill rotWithShape="1">
          <a:blip r:embed="rId5">
            <a:alphaModFix/>
          </a:blip>
          <a:srcRect/>
          <a:stretch/>
        </p:blipFill>
        <p:spPr>
          <a:xfrm>
            <a:off x="3715704" y="132082"/>
            <a:ext cx="1407792" cy="407668"/>
          </a:xfrm>
          <a:prstGeom prst="rect">
            <a:avLst/>
          </a:prstGeom>
          <a:noFill/>
          <a:ln>
            <a:noFill/>
          </a:ln>
        </p:spPr>
      </p:pic>
      <p:grpSp>
        <p:nvGrpSpPr>
          <p:cNvPr id="312" name="Google Shape;312;p13"/>
          <p:cNvGrpSpPr/>
          <p:nvPr/>
        </p:nvGrpSpPr>
        <p:grpSpPr>
          <a:xfrm>
            <a:off x="71500" y="1203599"/>
            <a:ext cx="9000999" cy="3298066"/>
            <a:chOff x="0" y="0"/>
            <a:chExt cx="9000999" cy="3298066"/>
          </a:xfrm>
        </p:grpSpPr>
        <p:sp>
          <p:nvSpPr>
            <p:cNvPr id="313" name="Google Shape;313;p13"/>
            <p:cNvSpPr/>
            <p:nvPr/>
          </p:nvSpPr>
          <p:spPr>
            <a:xfrm>
              <a:off x="0" y="0"/>
              <a:ext cx="9000999" cy="555753"/>
            </a:xfrm>
            <a:prstGeom prst="roundRect">
              <a:avLst>
                <a:gd name="adj" fmla="val 16667"/>
              </a:avLst>
            </a:prstGeom>
            <a:gradFill>
              <a:gsLst>
                <a:gs pos="0">
                  <a:srgbClr val="EAF1DD"/>
                </a:gs>
                <a:gs pos="35000">
                  <a:srgbClr val="D6E3BC"/>
                </a:gs>
                <a:gs pos="100000">
                  <a:srgbClr val="C2D59B"/>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3"/>
            <p:cNvSpPr txBox="1"/>
            <p:nvPr/>
          </p:nvSpPr>
          <p:spPr>
            <a:xfrm>
              <a:off x="27130" y="27130"/>
              <a:ext cx="8946739" cy="501493"/>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dk1"/>
                </a:buClr>
                <a:buSzPts val="1800"/>
                <a:buFont typeface="Tahoma"/>
                <a:buNone/>
              </a:pPr>
              <a:r>
                <a:rPr lang="en-GB" sz="1800" b="1">
                  <a:solidFill>
                    <a:schemeClr val="dk1"/>
                  </a:solidFill>
                  <a:latin typeface="Tahoma"/>
                  <a:ea typeface="Tahoma"/>
                  <a:cs typeface="Tahoma"/>
                  <a:sym typeface="Tahoma"/>
                </a:rPr>
                <a:t>Employers, Industry Representatives, and Professional Bodies</a:t>
              </a:r>
              <a:endParaRPr sz="1800" b="1" i="0">
                <a:solidFill>
                  <a:schemeClr val="dk1"/>
                </a:solidFill>
                <a:latin typeface="Tahoma"/>
                <a:ea typeface="Tahoma"/>
                <a:cs typeface="Tahoma"/>
                <a:sym typeface="Tahoma"/>
              </a:endParaRPr>
            </a:p>
          </p:txBody>
        </p:sp>
        <p:sp>
          <p:nvSpPr>
            <p:cNvPr id="315" name="Google Shape;315;p13"/>
            <p:cNvSpPr/>
            <p:nvPr/>
          </p:nvSpPr>
          <p:spPr>
            <a:xfrm>
              <a:off x="0" y="574939"/>
              <a:ext cx="9000999" cy="272312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3"/>
            <p:cNvSpPr txBox="1"/>
            <p:nvPr/>
          </p:nvSpPr>
          <p:spPr>
            <a:xfrm>
              <a:off x="0" y="574939"/>
              <a:ext cx="9000999" cy="2723127"/>
            </a:xfrm>
            <a:prstGeom prst="rect">
              <a:avLst/>
            </a:prstGeom>
            <a:noFill/>
            <a:ln>
              <a:noFill/>
            </a:ln>
          </p:spPr>
          <p:txBody>
            <a:bodyPr spcFirstLastPara="1" wrap="square" lIns="285775" tIns="22850" rIns="128000" bIns="22850" anchor="t" anchorCtr="0">
              <a:noAutofit/>
            </a:bodyPr>
            <a:lstStyle/>
            <a:p>
              <a:pPr marL="171450" marR="0" lvl="1" indent="-171450" algn="l" rtl="0">
                <a:lnSpc>
                  <a:spcPct val="90000"/>
                </a:lnSpc>
                <a:spcBef>
                  <a:spcPts val="0"/>
                </a:spcBef>
                <a:spcAft>
                  <a:spcPts val="0"/>
                </a:spcAft>
                <a:buClr>
                  <a:schemeClr val="dk1"/>
                </a:buClr>
                <a:buSzPts val="1800"/>
                <a:buFont typeface="Arial"/>
                <a:buChar char="•"/>
              </a:pPr>
              <a:r>
                <a:rPr lang="en-GB" sz="1800" b="0" i="0" u="none" strike="noStrike" cap="none">
                  <a:solidFill>
                    <a:schemeClr val="dk1"/>
                  </a:solidFill>
                  <a:latin typeface="Tahoma"/>
                  <a:ea typeface="Tahoma"/>
                  <a:cs typeface="Tahoma"/>
                  <a:sym typeface="Tahoma"/>
                </a:rPr>
                <a:t>How can we integrate </a:t>
              </a:r>
              <a:r>
                <a:rPr lang="en-GB" sz="1800" b="1" i="0" u="none" strike="noStrike" cap="none">
                  <a:solidFill>
                    <a:schemeClr val="dk1"/>
                  </a:solidFill>
                  <a:latin typeface="Tahoma"/>
                  <a:ea typeface="Tahoma"/>
                  <a:cs typeface="Tahoma"/>
                  <a:sym typeface="Tahoma"/>
                </a:rPr>
                <a:t>industry professionals into advisory boards </a:t>
              </a:r>
              <a:r>
                <a:rPr lang="en-GB" sz="1800" b="0" i="0" u="none" strike="noStrike" cap="none">
                  <a:solidFill>
                    <a:schemeClr val="dk1"/>
                  </a:solidFill>
                  <a:latin typeface="Tahoma"/>
                  <a:ea typeface="Tahoma"/>
                  <a:cs typeface="Tahoma"/>
                  <a:sym typeface="Tahoma"/>
                </a:rPr>
                <a:t>to align curricula with evolving workforce demands?</a:t>
              </a:r>
              <a:br>
                <a:rPr lang="en-GB" sz="1800" b="0" i="0" u="none" strike="noStrike" cap="none">
                  <a:solidFill>
                    <a:schemeClr val="dk1"/>
                  </a:solidFill>
                  <a:latin typeface="Tahoma"/>
                  <a:ea typeface="Tahoma"/>
                  <a:cs typeface="Tahoma"/>
                  <a:sym typeface="Tahoma"/>
                </a:rPr>
              </a:br>
              <a:r>
                <a:rPr lang="en-GB" sz="1800" b="0" i="0" u="none" strike="noStrike" cap="none">
                  <a:solidFill>
                    <a:schemeClr val="dk1"/>
                  </a:solidFill>
                  <a:latin typeface="Tahoma"/>
                  <a:ea typeface="Tahoma"/>
                  <a:cs typeface="Tahoma"/>
                  <a:sym typeface="Tahoma"/>
                </a:rPr>
                <a:t>What </a:t>
              </a:r>
              <a:r>
                <a:rPr lang="en-GB" sz="1800" b="1" i="0" u="none" strike="noStrike" cap="none">
                  <a:solidFill>
                    <a:schemeClr val="dk1"/>
                  </a:solidFill>
                  <a:latin typeface="Tahoma"/>
                  <a:ea typeface="Tahoma"/>
                  <a:cs typeface="Tahoma"/>
                  <a:sym typeface="Tahoma"/>
                </a:rPr>
                <a:t>strategies enhance employer collaboration </a:t>
              </a:r>
              <a:r>
                <a:rPr lang="en-GB" sz="1800" b="0" i="0" u="none" strike="noStrike" cap="none">
                  <a:solidFill>
                    <a:schemeClr val="dk1"/>
                  </a:solidFill>
                  <a:latin typeface="Tahoma"/>
                  <a:ea typeface="Tahoma"/>
                  <a:cs typeface="Tahoma"/>
                  <a:sym typeface="Tahoma"/>
                </a:rPr>
                <a:t>in shaping graduate skills and attributes?</a:t>
              </a:r>
              <a:br>
                <a:rPr lang="en-GB" sz="1800" b="0" i="0" u="none" strike="noStrike" cap="none">
                  <a:solidFill>
                    <a:schemeClr val="dk1"/>
                  </a:solidFill>
                  <a:latin typeface="Tahoma"/>
                  <a:ea typeface="Tahoma"/>
                  <a:cs typeface="Tahoma"/>
                  <a:sym typeface="Tahoma"/>
                </a:rPr>
              </a:br>
              <a:r>
                <a:rPr lang="en-GB" sz="1800" b="0" i="0" u="none" strike="noStrike" cap="none">
                  <a:solidFill>
                    <a:schemeClr val="dk1"/>
                  </a:solidFill>
                  <a:latin typeface="Tahoma"/>
                  <a:ea typeface="Tahoma"/>
                  <a:cs typeface="Tahoma"/>
                  <a:sym typeface="Tahoma"/>
                </a:rPr>
                <a:t>How can we </a:t>
              </a:r>
              <a:r>
                <a:rPr lang="en-GB" sz="1800" b="1" i="0" u="none" strike="noStrike" cap="none">
                  <a:solidFill>
                    <a:schemeClr val="dk1"/>
                  </a:solidFill>
                  <a:latin typeface="Tahoma"/>
                  <a:ea typeface="Tahoma"/>
                  <a:cs typeface="Tahoma"/>
                  <a:sym typeface="Tahoma"/>
                </a:rPr>
                <a:t>expand internships, placements, and industry-driven projects </a:t>
              </a:r>
              <a:r>
                <a:rPr lang="en-GB" sz="1800" b="0" i="0" u="none" strike="noStrike" cap="none">
                  <a:solidFill>
                    <a:schemeClr val="dk1"/>
                  </a:solidFill>
                  <a:latin typeface="Tahoma"/>
                  <a:ea typeface="Tahoma"/>
                  <a:cs typeface="Tahoma"/>
                  <a:sym typeface="Tahoma"/>
                </a:rPr>
                <a:t>for students?</a:t>
              </a:r>
              <a:br>
                <a:rPr lang="en-GB" sz="1800" b="0" i="0" u="none" strike="noStrike" cap="none">
                  <a:solidFill>
                    <a:schemeClr val="dk1"/>
                  </a:solidFill>
                  <a:latin typeface="Tahoma"/>
                  <a:ea typeface="Tahoma"/>
                  <a:cs typeface="Tahoma"/>
                  <a:sym typeface="Tahoma"/>
                </a:rPr>
              </a:br>
              <a:r>
                <a:rPr lang="en-GB" sz="1800" b="0" i="0" u="none" strike="noStrike" cap="none">
                  <a:solidFill>
                    <a:schemeClr val="dk1"/>
                  </a:solidFill>
                  <a:latin typeface="Tahoma"/>
                  <a:ea typeface="Tahoma"/>
                  <a:cs typeface="Tahoma"/>
                  <a:sym typeface="Tahoma"/>
                </a:rPr>
                <a:t>Professional Recognition: How do we facilitate </a:t>
              </a:r>
              <a:r>
                <a:rPr lang="en-GB" sz="1800" b="1" i="0" u="none" strike="noStrike" cap="none">
                  <a:solidFill>
                    <a:schemeClr val="dk1"/>
                  </a:solidFill>
                  <a:latin typeface="Tahoma"/>
                  <a:ea typeface="Tahoma"/>
                  <a:cs typeface="Tahoma"/>
                  <a:sym typeface="Tahoma"/>
                </a:rPr>
                <a:t>graduate access to necessary certifications and licences</a:t>
              </a:r>
              <a:r>
                <a:rPr lang="en-GB" sz="1800" b="0" i="0" u="none" strike="noStrike" cap="none">
                  <a:solidFill>
                    <a:schemeClr val="dk1"/>
                  </a:solidFill>
                  <a:latin typeface="Tahoma"/>
                  <a:ea typeface="Tahoma"/>
                  <a:cs typeface="Tahoma"/>
                  <a:sym typeface="Tahoma"/>
                </a:rPr>
                <a:t>?</a:t>
              </a:r>
              <a:br>
                <a:rPr lang="en-GB" sz="1800" b="0" i="0" u="none" strike="noStrike" cap="none">
                  <a:solidFill>
                    <a:schemeClr val="dk1"/>
                  </a:solidFill>
                  <a:latin typeface="Tahoma"/>
                  <a:ea typeface="Tahoma"/>
                  <a:cs typeface="Tahoma"/>
                  <a:sym typeface="Tahoma"/>
                </a:rPr>
              </a:br>
              <a:r>
                <a:rPr lang="en-GB" sz="1800" b="0" i="0" u="none" strike="noStrike" cap="none">
                  <a:solidFill>
                    <a:schemeClr val="dk1"/>
                  </a:solidFill>
                  <a:latin typeface="Tahoma"/>
                  <a:ea typeface="Tahoma"/>
                  <a:cs typeface="Tahoma"/>
                  <a:sym typeface="Tahoma"/>
                </a:rPr>
                <a:t>How can we </a:t>
              </a:r>
              <a:r>
                <a:rPr lang="en-GB" sz="1800" b="1" i="0" u="none" strike="noStrike" cap="none">
                  <a:solidFill>
                    <a:schemeClr val="dk1"/>
                  </a:solidFill>
                  <a:latin typeface="Tahoma"/>
                  <a:ea typeface="Tahoma"/>
                  <a:cs typeface="Tahoma"/>
                  <a:sym typeface="Tahoma"/>
                </a:rPr>
                <a:t>strengthen engagement with external stakeholders to support knowledge transfer, applied research and innovation</a:t>
              </a:r>
              <a:r>
                <a:rPr lang="en-GB" sz="1800" b="0" i="0" u="none" strike="noStrike" cap="none">
                  <a:solidFill>
                    <a:schemeClr val="dk1"/>
                  </a:solidFill>
                  <a:latin typeface="Tahoma"/>
                  <a:ea typeface="Tahoma"/>
                  <a:cs typeface="Tahoma"/>
                  <a:sym typeface="Tahoma"/>
                </a:rPr>
                <a:t>?</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38000">
              <a:schemeClr val="lt1"/>
            </a:gs>
            <a:gs pos="67000">
              <a:schemeClr val="lt1"/>
            </a:gs>
            <a:gs pos="92000">
              <a:schemeClr val="lt1"/>
            </a:gs>
            <a:gs pos="100000">
              <a:srgbClr val="FF0000"/>
            </a:gs>
          </a:gsLst>
          <a:lin ang="5400000" scaled="0"/>
        </a:gradFill>
        <a:effectLst/>
      </p:bgPr>
    </p:bg>
    <p:spTree>
      <p:nvGrpSpPr>
        <p:cNvPr id="1" name="Shape 321"/>
        <p:cNvGrpSpPr/>
        <p:nvPr/>
      </p:nvGrpSpPr>
      <p:grpSpPr>
        <a:xfrm>
          <a:off x="0" y="0"/>
          <a:ext cx="0" cy="0"/>
          <a:chOff x="0" y="0"/>
          <a:chExt cx="0" cy="0"/>
        </a:xfrm>
      </p:grpSpPr>
      <p:sp>
        <p:nvSpPr>
          <p:cNvPr id="322" name="Google Shape;322;p14"/>
          <p:cNvSpPr txBox="1"/>
          <p:nvPr/>
        </p:nvSpPr>
        <p:spPr>
          <a:xfrm>
            <a:off x="-108520" y="478495"/>
            <a:ext cx="9110680" cy="87264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800"/>
              <a:buFont typeface="Tahoma"/>
              <a:buNone/>
            </a:pPr>
            <a:r>
              <a:rPr lang="en-GB" sz="2800">
                <a:solidFill>
                  <a:schemeClr val="dk1"/>
                </a:solidFill>
                <a:latin typeface="Tahoma"/>
                <a:ea typeface="Tahoma"/>
                <a:cs typeface="Tahoma"/>
                <a:sym typeface="Tahoma"/>
              </a:rPr>
              <a:t>Asking the Right Questions</a:t>
            </a:r>
            <a:endParaRPr/>
          </a:p>
        </p:txBody>
      </p:sp>
      <p:sp>
        <p:nvSpPr>
          <p:cNvPr id="323" name="Google Shape;323;p14"/>
          <p:cNvSpPr txBox="1">
            <a:spLocks noGrp="1"/>
          </p:cNvSpPr>
          <p:nvPr>
            <p:ph type="ftr" idx="11"/>
          </p:nvPr>
        </p:nvSpPr>
        <p:spPr>
          <a:xfrm>
            <a:off x="971600" y="4836242"/>
            <a:ext cx="7632848"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1100" b="1">
                <a:solidFill>
                  <a:schemeClr val="lt1"/>
                </a:solidFill>
              </a:rPr>
              <a:t>Quality Assurance for Reform and Transformation of HEIs in Uzbekistan - QUARTZ</a:t>
            </a:r>
            <a:endParaRPr/>
          </a:p>
        </p:txBody>
      </p:sp>
      <p:pic>
        <p:nvPicPr>
          <p:cNvPr id="324" name="Google Shape;324;p14" descr="C:\Users\brani\Downloads\eu_funded_en.jpg"/>
          <p:cNvPicPr preferRelativeResize="0"/>
          <p:nvPr/>
        </p:nvPicPr>
        <p:blipFill rotWithShape="1">
          <a:blip r:embed="rId3">
            <a:alphaModFix/>
          </a:blip>
          <a:srcRect/>
          <a:stretch/>
        </p:blipFill>
        <p:spPr>
          <a:xfrm>
            <a:off x="539552" y="162534"/>
            <a:ext cx="1726406" cy="362938"/>
          </a:xfrm>
          <a:prstGeom prst="rect">
            <a:avLst/>
          </a:prstGeom>
          <a:noFill/>
          <a:ln>
            <a:noFill/>
          </a:ln>
        </p:spPr>
      </p:pic>
      <p:pic>
        <p:nvPicPr>
          <p:cNvPr id="325" name="Google Shape;325;p14" descr="Sustainable Development Goals SDGs Goal 4: Quality, 48% OFF"/>
          <p:cNvPicPr preferRelativeResize="0"/>
          <p:nvPr/>
        </p:nvPicPr>
        <p:blipFill rotWithShape="1">
          <a:blip r:embed="rId4">
            <a:alphaModFix/>
          </a:blip>
          <a:srcRect/>
          <a:stretch/>
        </p:blipFill>
        <p:spPr>
          <a:xfrm>
            <a:off x="8122745" y="162534"/>
            <a:ext cx="481703" cy="481703"/>
          </a:xfrm>
          <a:prstGeom prst="rect">
            <a:avLst/>
          </a:prstGeom>
          <a:noFill/>
          <a:ln>
            <a:noFill/>
          </a:ln>
        </p:spPr>
      </p:pic>
      <p:pic>
        <p:nvPicPr>
          <p:cNvPr id="326" name="Google Shape;326;p14"/>
          <p:cNvPicPr preferRelativeResize="0"/>
          <p:nvPr/>
        </p:nvPicPr>
        <p:blipFill rotWithShape="1">
          <a:blip r:embed="rId5">
            <a:alphaModFix/>
          </a:blip>
          <a:srcRect/>
          <a:stretch/>
        </p:blipFill>
        <p:spPr>
          <a:xfrm>
            <a:off x="3715704" y="132082"/>
            <a:ext cx="1407792" cy="407668"/>
          </a:xfrm>
          <a:prstGeom prst="rect">
            <a:avLst/>
          </a:prstGeom>
          <a:noFill/>
          <a:ln>
            <a:noFill/>
          </a:ln>
        </p:spPr>
      </p:pic>
      <p:grpSp>
        <p:nvGrpSpPr>
          <p:cNvPr id="327" name="Google Shape;327;p14"/>
          <p:cNvGrpSpPr/>
          <p:nvPr/>
        </p:nvGrpSpPr>
        <p:grpSpPr>
          <a:xfrm>
            <a:off x="135999" y="1275603"/>
            <a:ext cx="8756482" cy="2936787"/>
            <a:chOff x="0" y="144013"/>
            <a:chExt cx="8756482" cy="2936787"/>
          </a:xfrm>
        </p:grpSpPr>
        <p:sp>
          <p:nvSpPr>
            <p:cNvPr id="328" name="Google Shape;328;p14"/>
            <p:cNvSpPr/>
            <p:nvPr/>
          </p:nvSpPr>
          <p:spPr>
            <a:xfrm>
              <a:off x="0" y="144013"/>
              <a:ext cx="8756482" cy="564437"/>
            </a:xfrm>
            <a:prstGeom prst="roundRect">
              <a:avLst>
                <a:gd name="adj" fmla="val 16667"/>
              </a:avLst>
            </a:prstGeom>
            <a:gradFill>
              <a:gsLst>
                <a:gs pos="0">
                  <a:srgbClr val="EAF1DD"/>
                </a:gs>
                <a:gs pos="35000">
                  <a:srgbClr val="D6E3BC"/>
                </a:gs>
                <a:gs pos="100000">
                  <a:srgbClr val="C2D59B"/>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4"/>
            <p:cNvSpPr txBox="1"/>
            <p:nvPr/>
          </p:nvSpPr>
          <p:spPr>
            <a:xfrm>
              <a:off x="27554" y="171567"/>
              <a:ext cx="8701374" cy="509329"/>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dk1"/>
                </a:buClr>
                <a:buSzPts val="1800"/>
                <a:buFont typeface="Tahoma"/>
                <a:buNone/>
              </a:pPr>
              <a:r>
                <a:rPr lang="en-GB" sz="1800" b="1" i="0">
                  <a:solidFill>
                    <a:schemeClr val="dk1"/>
                  </a:solidFill>
                  <a:latin typeface="Tahoma"/>
                  <a:ea typeface="Tahoma"/>
                  <a:cs typeface="Tahoma"/>
                  <a:sym typeface="Tahoma"/>
                </a:rPr>
                <a:t>Alumni</a:t>
              </a:r>
              <a:endParaRPr sz="1800" b="1" i="0">
                <a:solidFill>
                  <a:schemeClr val="dk1"/>
                </a:solidFill>
                <a:latin typeface="Tahoma"/>
                <a:ea typeface="Tahoma"/>
                <a:cs typeface="Tahoma"/>
                <a:sym typeface="Tahoma"/>
              </a:endParaRPr>
            </a:p>
          </p:txBody>
        </p:sp>
        <p:sp>
          <p:nvSpPr>
            <p:cNvPr id="330" name="Google Shape;330;p14"/>
            <p:cNvSpPr/>
            <p:nvPr/>
          </p:nvSpPr>
          <p:spPr>
            <a:xfrm>
              <a:off x="0" y="860725"/>
              <a:ext cx="8756482" cy="22200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4"/>
            <p:cNvSpPr txBox="1"/>
            <p:nvPr/>
          </p:nvSpPr>
          <p:spPr>
            <a:xfrm>
              <a:off x="0" y="860725"/>
              <a:ext cx="8756482" cy="2220075"/>
            </a:xfrm>
            <a:prstGeom prst="rect">
              <a:avLst/>
            </a:prstGeom>
            <a:noFill/>
            <a:ln>
              <a:noFill/>
            </a:ln>
          </p:spPr>
          <p:txBody>
            <a:bodyPr spcFirstLastPara="1" wrap="square" lIns="278000" tIns="22850" rIns="128000" bIns="22850" anchor="t" anchorCtr="0">
              <a:noAutofit/>
            </a:bodyPr>
            <a:lstStyle/>
            <a:p>
              <a:pPr marL="171450" marR="0" lvl="1" indent="-171450" algn="l" rtl="0">
                <a:lnSpc>
                  <a:spcPct val="90000"/>
                </a:lnSpc>
                <a:spcBef>
                  <a:spcPts val="0"/>
                </a:spcBef>
                <a:spcAft>
                  <a:spcPts val="0"/>
                </a:spcAft>
                <a:buClr>
                  <a:schemeClr val="dk1"/>
                </a:buClr>
                <a:buSzPts val="1800"/>
                <a:buFont typeface="Tahoma"/>
                <a:buChar char="•"/>
              </a:pPr>
              <a:r>
                <a:rPr lang="en-GB" sz="1800" b="0" i="0" u="none" strike="noStrike" cap="none">
                  <a:solidFill>
                    <a:schemeClr val="dk1"/>
                  </a:solidFill>
                  <a:latin typeface="Tahoma"/>
                  <a:ea typeface="Tahoma"/>
                  <a:cs typeface="Tahoma"/>
                  <a:sym typeface="Tahoma"/>
                </a:rPr>
                <a:t>How </a:t>
              </a:r>
              <a:r>
                <a:rPr lang="en-GB" sz="1800" b="1" i="0" u="none" strike="noStrike" cap="none">
                  <a:solidFill>
                    <a:schemeClr val="dk1"/>
                  </a:solidFill>
                  <a:latin typeface="Tahoma"/>
                  <a:ea typeface="Tahoma"/>
                  <a:cs typeface="Tahoma"/>
                  <a:sym typeface="Tahoma"/>
                </a:rPr>
                <a:t>engaged are alumni </a:t>
              </a:r>
              <a:r>
                <a:rPr lang="en-GB" sz="1800" b="0" i="0" u="none" strike="noStrike" cap="none">
                  <a:solidFill>
                    <a:schemeClr val="dk1"/>
                  </a:solidFill>
                  <a:latin typeface="Tahoma"/>
                  <a:ea typeface="Tahoma"/>
                  <a:cs typeface="Tahoma"/>
                  <a:sym typeface="Tahoma"/>
                </a:rPr>
                <a:t>in providing feedback on programme relevance and quality?</a:t>
              </a:r>
              <a:br>
                <a:rPr lang="en-GB" sz="1800" b="0" i="0" u="none" strike="noStrike" cap="none">
                  <a:solidFill>
                    <a:schemeClr val="dk1"/>
                  </a:solidFill>
                  <a:latin typeface="Tahoma"/>
                  <a:ea typeface="Tahoma"/>
                  <a:cs typeface="Tahoma"/>
                  <a:sym typeface="Tahoma"/>
                </a:rPr>
              </a:br>
              <a:r>
                <a:rPr lang="en-GB" sz="1800" b="0" i="0" u="none" strike="noStrike" cap="none">
                  <a:solidFill>
                    <a:schemeClr val="dk1"/>
                  </a:solidFill>
                  <a:latin typeface="Tahoma"/>
                  <a:ea typeface="Tahoma"/>
                  <a:cs typeface="Tahoma"/>
                  <a:sym typeface="Tahoma"/>
                </a:rPr>
                <a:t>In what ways do </a:t>
              </a:r>
              <a:r>
                <a:rPr lang="en-GB" sz="1800" b="1" i="0" u="none" strike="noStrike" cap="none">
                  <a:solidFill>
                    <a:schemeClr val="dk1"/>
                  </a:solidFill>
                  <a:latin typeface="Tahoma"/>
                  <a:ea typeface="Tahoma"/>
                  <a:cs typeface="Tahoma"/>
                  <a:sym typeface="Tahoma"/>
                </a:rPr>
                <a:t>alumni contribute</a:t>
              </a:r>
              <a:r>
                <a:rPr lang="en-GB" sz="1800" b="0" i="0" u="none" strike="noStrike" cap="none">
                  <a:solidFill>
                    <a:schemeClr val="dk1"/>
                  </a:solidFill>
                  <a:latin typeface="Tahoma"/>
                  <a:ea typeface="Tahoma"/>
                  <a:cs typeface="Tahoma"/>
                  <a:sym typeface="Tahoma"/>
                </a:rPr>
                <a:t>, such as mentoring, guest lecturing, review committees, or financial support?</a:t>
              </a:r>
              <a:br>
                <a:rPr lang="en-GB" sz="1800" b="0" i="0" u="none" strike="noStrike" cap="none">
                  <a:solidFill>
                    <a:schemeClr val="dk1"/>
                  </a:solidFill>
                  <a:latin typeface="Tahoma"/>
                  <a:ea typeface="Tahoma"/>
                  <a:cs typeface="Tahoma"/>
                  <a:sym typeface="Tahoma"/>
                </a:rPr>
              </a:br>
              <a:r>
                <a:rPr lang="en-GB" sz="1800" b="0" i="0" u="none" strike="noStrike" cap="none">
                  <a:solidFill>
                    <a:schemeClr val="dk1"/>
                  </a:solidFill>
                  <a:latin typeface="Tahoma"/>
                  <a:ea typeface="Tahoma"/>
                  <a:cs typeface="Tahoma"/>
                  <a:sym typeface="Tahoma"/>
                </a:rPr>
                <a:t>How </a:t>
              </a:r>
              <a:r>
                <a:rPr lang="en-GB" sz="1800" b="1" i="0" u="none" strike="noStrike" cap="none">
                  <a:solidFill>
                    <a:schemeClr val="dk1"/>
                  </a:solidFill>
                  <a:latin typeface="Tahoma"/>
                  <a:ea typeface="Tahoma"/>
                  <a:cs typeface="Tahoma"/>
                  <a:sym typeface="Tahoma"/>
                </a:rPr>
                <a:t>do we track and assess alumni career progression </a:t>
              </a:r>
              <a:r>
                <a:rPr lang="en-GB" sz="1800" b="0" i="0" u="none" strike="noStrike" cap="none">
                  <a:solidFill>
                    <a:schemeClr val="dk1"/>
                  </a:solidFill>
                  <a:latin typeface="Tahoma"/>
                  <a:ea typeface="Tahoma"/>
                  <a:cs typeface="Tahoma"/>
                  <a:sym typeface="Tahoma"/>
                </a:rPr>
                <a:t>as an indicator of programme effectiveness?</a:t>
              </a:r>
              <a:endParaRPr/>
            </a:p>
            <a:p>
              <a:pPr marL="171450" marR="0" lvl="1" indent="-171450" algn="l" rtl="0">
                <a:lnSpc>
                  <a:spcPct val="90000"/>
                </a:lnSpc>
                <a:spcBef>
                  <a:spcPts val="360"/>
                </a:spcBef>
                <a:spcAft>
                  <a:spcPts val="0"/>
                </a:spcAft>
                <a:buClr>
                  <a:schemeClr val="dk1"/>
                </a:buClr>
                <a:buSzPts val="1800"/>
                <a:buFont typeface="Tahoma"/>
                <a:buChar char="•"/>
              </a:pPr>
              <a:r>
                <a:rPr lang="en-GB" sz="1800" b="0" i="0" u="none" strike="noStrike" cap="none">
                  <a:solidFill>
                    <a:schemeClr val="dk1"/>
                  </a:solidFill>
                  <a:latin typeface="Tahoma"/>
                  <a:ea typeface="Tahoma"/>
                  <a:cs typeface="Tahoma"/>
                  <a:sym typeface="Tahoma"/>
                </a:rPr>
                <a:t>What mechanisms do we have in place to foster a </a:t>
              </a:r>
              <a:r>
                <a:rPr lang="en-GB" sz="1800" b="1" i="0" u="none" strike="noStrike" cap="none">
                  <a:solidFill>
                    <a:schemeClr val="dk1"/>
                  </a:solidFill>
                  <a:latin typeface="Tahoma"/>
                  <a:ea typeface="Tahoma"/>
                  <a:cs typeface="Tahoma"/>
                  <a:sym typeface="Tahoma"/>
                </a:rPr>
                <a:t>continuing sense of belonging </a:t>
              </a:r>
              <a:r>
                <a:rPr lang="en-GB" sz="1800" b="0" i="0" u="none" strike="noStrike" cap="none">
                  <a:solidFill>
                    <a:schemeClr val="dk1"/>
                  </a:solidFill>
                  <a:latin typeface="Tahoma"/>
                  <a:ea typeface="Tahoma"/>
                  <a:cs typeface="Tahoma"/>
                  <a:sym typeface="Tahoma"/>
                </a:rPr>
                <a:t>among our alumni?</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38000">
              <a:schemeClr val="lt1"/>
            </a:gs>
            <a:gs pos="67000">
              <a:schemeClr val="lt1"/>
            </a:gs>
            <a:gs pos="92000">
              <a:schemeClr val="lt1"/>
            </a:gs>
            <a:gs pos="100000">
              <a:srgbClr val="FF0000"/>
            </a:gs>
          </a:gsLst>
          <a:lin ang="5400000" scaled="0"/>
        </a:gradFill>
        <a:effectLst/>
      </p:bgPr>
    </p:bg>
    <p:spTree>
      <p:nvGrpSpPr>
        <p:cNvPr id="1" name="Shape 336"/>
        <p:cNvGrpSpPr/>
        <p:nvPr/>
      </p:nvGrpSpPr>
      <p:grpSpPr>
        <a:xfrm>
          <a:off x="0" y="0"/>
          <a:ext cx="0" cy="0"/>
          <a:chOff x="0" y="0"/>
          <a:chExt cx="0" cy="0"/>
        </a:xfrm>
      </p:grpSpPr>
      <p:sp>
        <p:nvSpPr>
          <p:cNvPr id="337" name="Google Shape;337;p15"/>
          <p:cNvSpPr txBox="1"/>
          <p:nvPr/>
        </p:nvSpPr>
        <p:spPr>
          <a:xfrm>
            <a:off x="-108520" y="478495"/>
            <a:ext cx="9110680" cy="87264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800"/>
              <a:buFont typeface="Tahoma"/>
              <a:buNone/>
            </a:pPr>
            <a:r>
              <a:rPr lang="en-GB" sz="2800">
                <a:solidFill>
                  <a:schemeClr val="dk1"/>
                </a:solidFill>
                <a:latin typeface="Tahoma"/>
                <a:ea typeface="Tahoma"/>
                <a:cs typeface="Tahoma"/>
                <a:sym typeface="Tahoma"/>
              </a:rPr>
              <a:t>Asking the Right Questions</a:t>
            </a:r>
            <a:endParaRPr/>
          </a:p>
        </p:txBody>
      </p:sp>
      <p:sp>
        <p:nvSpPr>
          <p:cNvPr id="338" name="Google Shape;338;p15"/>
          <p:cNvSpPr txBox="1">
            <a:spLocks noGrp="1"/>
          </p:cNvSpPr>
          <p:nvPr>
            <p:ph type="ftr" idx="11"/>
          </p:nvPr>
        </p:nvSpPr>
        <p:spPr>
          <a:xfrm>
            <a:off x="971600" y="4836242"/>
            <a:ext cx="7632848"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1100" b="1">
                <a:solidFill>
                  <a:schemeClr val="lt1"/>
                </a:solidFill>
              </a:rPr>
              <a:t>Quality Assurance for Reform and Transformation of HEIs in Uzbekistan - QUARTZ</a:t>
            </a:r>
            <a:endParaRPr/>
          </a:p>
        </p:txBody>
      </p:sp>
      <p:pic>
        <p:nvPicPr>
          <p:cNvPr id="339" name="Google Shape;339;p15" descr="C:\Users\brani\Downloads\eu_funded_en.jpg"/>
          <p:cNvPicPr preferRelativeResize="0"/>
          <p:nvPr/>
        </p:nvPicPr>
        <p:blipFill rotWithShape="1">
          <a:blip r:embed="rId3">
            <a:alphaModFix/>
          </a:blip>
          <a:srcRect/>
          <a:stretch/>
        </p:blipFill>
        <p:spPr>
          <a:xfrm>
            <a:off x="539552" y="162534"/>
            <a:ext cx="1726406" cy="362938"/>
          </a:xfrm>
          <a:prstGeom prst="rect">
            <a:avLst/>
          </a:prstGeom>
          <a:noFill/>
          <a:ln>
            <a:noFill/>
          </a:ln>
        </p:spPr>
      </p:pic>
      <p:pic>
        <p:nvPicPr>
          <p:cNvPr id="340" name="Google Shape;340;p15" descr="Sustainable Development Goals SDGs Goal 4: Quality, 48% OFF"/>
          <p:cNvPicPr preferRelativeResize="0"/>
          <p:nvPr/>
        </p:nvPicPr>
        <p:blipFill rotWithShape="1">
          <a:blip r:embed="rId4">
            <a:alphaModFix/>
          </a:blip>
          <a:srcRect/>
          <a:stretch/>
        </p:blipFill>
        <p:spPr>
          <a:xfrm>
            <a:off x="8122745" y="162534"/>
            <a:ext cx="481703" cy="481703"/>
          </a:xfrm>
          <a:prstGeom prst="rect">
            <a:avLst/>
          </a:prstGeom>
          <a:noFill/>
          <a:ln>
            <a:noFill/>
          </a:ln>
        </p:spPr>
      </p:pic>
      <p:pic>
        <p:nvPicPr>
          <p:cNvPr id="341" name="Google Shape;341;p15"/>
          <p:cNvPicPr preferRelativeResize="0"/>
          <p:nvPr/>
        </p:nvPicPr>
        <p:blipFill rotWithShape="1">
          <a:blip r:embed="rId5">
            <a:alphaModFix/>
          </a:blip>
          <a:srcRect/>
          <a:stretch/>
        </p:blipFill>
        <p:spPr>
          <a:xfrm>
            <a:off x="3715704" y="132082"/>
            <a:ext cx="1407792" cy="407668"/>
          </a:xfrm>
          <a:prstGeom prst="rect">
            <a:avLst/>
          </a:prstGeom>
          <a:noFill/>
          <a:ln>
            <a:noFill/>
          </a:ln>
        </p:spPr>
      </p:pic>
      <p:grpSp>
        <p:nvGrpSpPr>
          <p:cNvPr id="342" name="Google Shape;342;p15"/>
          <p:cNvGrpSpPr/>
          <p:nvPr/>
        </p:nvGrpSpPr>
        <p:grpSpPr>
          <a:xfrm>
            <a:off x="135999" y="1237351"/>
            <a:ext cx="8756482" cy="3008676"/>
            <a:chOff x="0" y="105761"/>
            <a:chExt cx="8756482" cy="3008676"/>
          </a:xfrm>
        </p:grpSpPr>
        <p:sp>
          <p:nvSpPr>
            <p:cNvPr id="343" name="Google Shape;343;p15"/>
            <p:cNvSpPr/>
            <p:nvPr/>
          </p:nvSpPr>
          <p:spPr>
            <a:xfrm>
              <a:off x="0" y="105761"/>
              <a:ext cx="8756482" cy="564437"/>
            </a:xfrm>
            <a:prstGeom prst="roundRect">
              <a:avLst>
                <a:gd name="adj" fmla="val 16667"/>
              </a:avLst>
            </a:prstGeom>
            <a:gradFill>
              <a:gsLst>
                <a:gs pos="0">
                  <a:srgbClr val="EAF1DD"/>
                </a:gs>
                <a:gs pos="35000">
                  <a:srgbClr val="D6E3BC"/>
                </a:gs>
                <a:gs pos="100000">
                  <a:srgbClr val="C2D59B"/>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5"/>
            <p:cNvSpPr txBox="1"/>
            <p:nvPr/>
          </p:nvSpPr>
          <p:spPr>
            <a:xfrm>
              <a:off x="27554" y="133315"/>
              <a:ext cx="8701374" cy="509329"/>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dk1"/>
                </a:buClr>
                <a:buSzPts val="1800"/>
                <a:buFont typeface="Tahoma"/>
                <a:buNone/>
              </a:pPr>
              <a:r>
                <a:rPr lang="en-GB" sz="1800" b="1" i="0">
                  <a:solidFill>
                    <a:schemeClr val="dk1"/>
                  </a:solidFill>
                  <a:latin typeface="Tahoma"/>
                  <a:ea typeface="Tahoma"/>
                  <a:cs typeface="Tahoma"/>
                  <a:sym typeface="Tahoma"/>
                </a:rPr>
                <a:t>Community Engagement</a:t>
              </a:r>
              <a:endParaRPr sz="1800" b="1" i="0">
                <a:solidFill>
                  <a:schemeClr val="dk1"/>
                </a:solidFill>
                <a:latin typeface="Tahoma"/>
                <a:ea typeface="Tahoma"/>
                <a:cs typeface="Tahoma"/>
                <a:sym typeface="Tahoma"/>
              </a:endParaRPr>
            </a:p>
          </p:txBody>
        </p:sp>
        <p:sp>
          <p:nvSpPr>
            <p:cNvPr id="345" name="Google Shape;345;p15"/>
            <p:cNvSpPr/>
            <p:nvPr/>
          </p:nvSpPr>
          <p:spPr>
            <a:xfrm>
              <a:off x="0" y="827087"/>
              <a:ext cx="8756482" cy="22873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5"/>
            <p:cNvSpPr txBox="1"/>
            <p:nvPr/>
          </p:nvSpPr>
          <p:spPr>
            <a:xfrm>
              <a:off x="0" y="827087"/>
              <a:ext cx="8756482" cy="2287350"/>
            </a:xfrm>
            <a:prstGeom prst="rect">
              <a:avLst/>
            </a:prstGeom>
            <a:noFill/>
            <a:ln>
              <a:noFill/>
            </a:ln>
          </p:spPr>
          <p:txBody>
            <a:bodyPr spcFirstLastPara="1" wrap="square" lIns="278000" tIns="22850" rIns="128000" bIns="22850" anchor="t" anchorCtr="0">
              <a:noAutofit/>
            </a:bodyPr>
            <a:lstStyle/>
            <a:p>
              <a:pPr marL="171450" marR="0" lvl="1" indent="-171450" algn="l" rtl="0">
                <a:lnSpc>
                  <a:spcPct val="90000"/>
                </a:lnSpc>
                <a:spcBef>
                  <a:spcPts val="0"/>
                </a:spcBef>
                <a:spcAft>
                  <a:spcPts val="0"/>
                </a:spcAft>
                <a:buClr>
                  <a:schemeClr val="dk1"/>
                </a:buClr>
                <a:buSzPts val="1800"/>
                <a:buFont typeface="Calibri"/>
                <a:buChar char="•"/>
              </a:pPr>
              <a:r>
                <a:rPr lang="en-GB" sz="1800" b="0" i="0" u="none" strike="noStrike" cap="none">
                  <a:solidFill>
                    <a:schemeClr val="dk1"/>
                  </a:solidFill>
                  <a:latin typeface="Calibri"/>
                  <a:ea typeface="Calibri"/>
                  <a:cs typeface="Calibri"/>
                  <a:sym typeface="Calibri"/>
                </a:rPr>
                <a:t>How can academic programmes address real-world community challenges through applied research &amp; innovation.</a:t>
              </a:r>
              <a:endParaRPr sz="1800" b="0" i="0" u="none" strike="noStrike" cap="none">
                <a:solidFill>
                  <a:schemeClr val="dk1"/>
                </a:solidFill>
                <a:latin typeface="Tahoma"/>
                <a:ea typeface="Tahoma"/>
                <a:cs typeface="Tahoma"/>
                <a:sym typeface="Tahoma"/>
              </a:endParaRPr>
            </a:p>
            <a:p>
              <a:pPr marL="171450" marR="0" lvl="1" indent="-171450" algn="l" rtl="0">
                <a:lnSpc>
                  <a:spcPct val="90000"/>
                </a:lnSpc>
                <a:spcBef>
                  <a:spcPts val="360"/>
                </a:spcBef>
                <a:spcAft>
                  <a:spcPts val="0"/>
                </a:spcAft>
                <a:buClr>
                  <a:schemeClr val="dk1"/>
                </a:buClr>
                <a:buSzPts val="1800"/>
                <a:buFont typeface="Tahoma"/>
                <a:buChar char="•"/>
              </a:pPr>
              <a:r>
                <a:rPr lang="en-GB" sz="1800" b="0" i="0" u="none" strike="noStrike" cap="none">
                  <a:solidFill>
                    <a:schemeClr val="dk1"/>
                  </a:solidFill>
                  <a:latin typeface="Tahoma"/>
                  <a:ea typeface="Tahoma"/>
                  <a:cs typeface="Tahoma"/>
                  <a:sym typeface="Tahoma"/>
                </a:rPr>
                <a:t>What initiatives can enhance the university’s role in societal development?</a:t>
              </a:r>
              <a:endParaRPr/>
            </a:p>
            <a:p>
              <a:pPr marL="171450" marR="0" lvl="1" indent="-171450" algn="l" rtl="0">
                <a:lnSpc>
                  <a:spcPct val="90000"/>
                </a:lnSpc>
                <a:spcBef>
                  <a:spcPts val="360"/>
                </a:spcBef>
                <a:spcAft>
                  <a:spcPts val="0"/>
                </a:spcAft>
                <a:buClr>
                  <a:schemeClr val="dk1"/>
                </a:buClr>
                <a:buSzPts val="1800"/>
                <a:buFont typeface="Tahoma"/>
                <a:buChar char="•"/>
              </a:pPr>
              <a:r>
                <a:rPr lang="en-GB" sz="1800" b="0" i="0" u="none" strike="noStrike" cap="none">
                  <a:solidFill>
                    <a:schemeClr val="dk1"/>
                  </a:solidFill>
                  <a:latin typeface="Tahoma"/>
                  <a:ea typeface="Tahoma"/>
                  <a:cs typeface="Tahoma"/>
                  <a:sym typeface="Tahoma"/>
                </a:rPr>
                <a:t> How can we integrate community-driven projects into learning experiences?</a:t>
              </a:r>
              <a:endParaRPr/>
            </a:p>
            <a:p>
              <a:pPr marL="171450" marR="0" lvl="1" indent="-171450" algn="l" rtl="0">
                <a:lnSpc>
                  <a:spcPct val="90000"/>
                </a:lnSpc>
                <a:spcBef>
                  <a:spcPts val="360"/>
                </a:spcBef>
                <a:spcAft>
                  <a:spcPts val="0"/>
                </a:spcAft>
                <a:buClr>
                  <a:schemeClr val="dk1"/>
                </a:buClr>
                <a:buSzPts val="1800"/>
                <a:buFont typeface="Tahoma"/>
                <a:buChar char="•"/>
              </a:pPr>
              <a:r>
                <a:rPr lang="en-GB" sz="1800" b="0" i="0" u="none" strike="noStrike" cap="none">
                  <a:solidFill>
                    <a:schemeClr val="dk1"/>
                  </a:solidFill>
                  <a:latin typeface="Tahoma"/>
                  <a:ea typeface="Tahoma"/>
                  <a:cs typeface="Tahoma"/>
                  <a:sym typeface="Tahoma"/>
                </a:rPr>
                <a:t>Lifelong learning &amp; open access education: How do we extend learning opportunities to diverse community groups?</a:t>
              </a:r>
              <a:endParaRPr/>
            </a:p>
            <a:p>
              <a:pPr marL="171450" marR="0" lvl="1" indent="-171450" algn="l" rtl="0">
                <a:lnSpc>
                  <a:spcPct val="90000"/>
                </a:lnSpc>
                <a:spcBef>
                  <a:spcPts val="360"/>
                </a:spcBef>
                <a:spcAft>
                  <a:spcPts val="0"/>
                </a:spcAft>
                <a:buClr>
                  <a:schemeClr val="dk1"/>
                </a:buClr>
                <a:buSzPts val="1800"/>
                <a:buFont typeface="Tahoma"/>
                <a:buChar char="•"/>
              </a:pPr>
              <a:r>
                <a:rPr lang="en-GB" sz="1800" b="0" i="0" u="none" strike="noStrike" cap="none">
                  <a:solidFill>
                    <a:schemeClr val="dk1"/>
                  </a:solidFill>
                  <a:latin typeface="Tahoma"/>
                  <a:ea typeface="Tahoma"/>
                  <a:cs typeface="Tahoma"/>
                  <a:sym typeface="Tahoma"/>
                </a:rPr>
                <a:t>What mechanisms ensure continuous assessment and improvement of community engagement efforts?</a:t>
              </a: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38000">
              <a:schemeClr val="lt1"/>
            </a:gs>
            <a:gs pos="67000">
              <a:schemeClr val="lt1"/>
            </a:gs>
            <a:gs pos="92000">
              <a:schemeClr val="lt1"/>
            </a:gs>
            <a:gs pos="100000">
              <a:srgbClr val="FF0000"/>
            </a:gs>
          </a:gsLst>
          <a:lin ang="5400000" scaled="0"/>
        </a:gradFill>
        <a:effectLst/>
      </p:bgPr>
    </p:bg>
    <p:spTree>
      <p:nvGrpSpPr>
        <p:cNvPr id="1" name="Shape 351"/>
        <p:cNvGrpSpPr/>
        <p:nvPr/>
      </p:nvGrpSpPr>
      <p:grpSpPr>
        <a:xfrm>
          <a:off x="0" y="0"/>
          <a:ext cx="0" cy="0"/>
          <a:chOff x="0" y="0"/>
          <a:chExt cx="0" cy="0"/>
        </a:xfrm>
      </p:grpSpPr>
      <p:sp>
        <p:nvSpPr>
          <p:cNvPr id="352" name="Google Shape;352;p16"/>
          <p:cNvSpPr txBox="1"/>
          <p:nvPr/>
        </p:nvSpPr>
        <p:spPr>
          <a:xfrm>
            <a:off x="304800" y="735547"/>
            <a:ext cx="8229600" cy="43204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800"/>
              <a:buFont typeface="Tahoma"/>
              <a:buNone/>
            </a:pPr>
            <a:r>
              <a:rPr lang="en-GB" sz="2800">
                <a:solidFill>
                  <a:schemeClr val="dk1"/>
                </a:solidFill>
                <a:latin typeface="Tahoma"/>
                <a:ea typeface="Tahoma"/>
                <a:cs typeface="Tahoma"/>
                <a:sym typeface="Tahoma"/>
              </a:rPr>
              <a:t>Industry-Aligned Programme (Portfolio)</a:t>
            </a:r>
            <a:endParaRPr sz="2800">
              <a:solidFill>
                <a:schemeClr val="dk1"/>
              </a:solidFill>
              <a:latin typeface="Tahoma"/>
              <a:ea typeface="Tahoma"/>
              <a:cs typeface="Tahoma"/>
              <a:sym typeface="Tahoma"/>
            </a:endParaRPr>
          </a:p>
        </p:txBody>
      </p:sp>
      <p:sp>
        <p:nvSpPr>
          <p:cNvPr id="353" name="Google Shape;353;p16"/>
          <p:cNvSpPr txBox="1">
            <a:spLocks noGrp="1"/>
          </p:cNvSpPr>
          <p:nvPr>
            <p:ph type="ftr" idx="11"/>
          </p:nvPr>
        </p:nvSpPr>
        <p:spPr>
          <a:xfrm>
            <a:off x="971600" y="4836242"/>
            <a:ext cx="7632848"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1100" b="1">
                <a:solidFill>
                  <a:schemeClr val="lt1"/>
                </a:solidFill>
              </a:rPr>
              <a:t>Quality Assurance for Reform and Transformation of HEIs in Uzbekistan - QUARTZ</a:t>
            </a:r>
            <a:endParaRPr/>
          </a:p>
        </p:txBody>
      </p:sp>
      <p:pic>
        <p:nvPicPr>
          <p:cNvPr id="354" name="Google Shape;354;p16" descr="C:\Users\brani\Downloads\eu_funded_en.jpg"/>
          <p:cNvPicPr preferRelativeResize="0"/>
          <p:nvPr/>
        </p:nvPicPr>
        <p:blipFill rotWithShape="1">
          <a:blip r:embed="rId3">
            <a:alphaModFix/>
          </a:blip>
          <a:srcRect/>
          <a:stretch/>
        </p:blipFill>
        <p:spPr>
          <a:xfrm>
            <a:off x="539552" y="162534"/>
            <a:ext cx="1726406" cy="362938"/>
          </a:xfrm>
          <a:prstGeom prst="rect">
            <a:avLst/>
          </a:prstGeom>
          <a:noFill/>
          <a:ln>
            <a:noFill/>
          </a:ln>
        </p:spPr>
      </p:pic>
      <p:pic>
        <p:nvPicPr>
          <p:cNvPr id="355" name="Google Shape;355;p16" descr="Sustainable Development Goals SDGs Goal 4: Quality, 48% OFF"/>
          <p:cNvPicPr preferRelativeResize="0"/>
          <p:nvPr/>
        </p:nvPicPr>
        <p:blipFill rotWithShape="1">
          <a:blip r:embed="rId4">
            <a:alphaModFix/>
          </a:blip>
          <a:srcRect/>
          <a:stretch/>
        </p:blipFill>
        <p:spPr>
          <a:xfrm>
            <a:off x="8122745" y="162534"/>
            <a:ext cx="481703" cy="481703"/>
          </a:xfrm>
          <a:prstGeom prst="rect">
            <a:avLst/>
          </a:prstGeom>
          <a:noFill/>
          <a:ln>
            <a:noFill/>
          </a:ln>
        </p:spPr>
      </p:pic>
      <p:pic>
        <p:nvPicPr>
          <p:cNvPr id="356" name="Google Shape;356;p16"/>
          <p:cNvPicPr preferRelativeResize="0"/>
          <p:nvPr/>
        </p:nvPicPr>
        <p:blipFill rotWithShape="1">
          <a:blip r:embed="rId5">
            <a:alphaModFix/>
          </a:blip>
          <a:srcRect/>
          <a:stretch/>
        </p:blipFill>
        <p:spPr>
          <a:xfrm>
            <a:off x="3868104" y="117804"/>
            <a:ext cx="1407792" cy="407668"/>
          </a:xfrm>
          <a:prstGeom prst="rect">
            <a:avLst/>
          </a:prstGeom>
          <a:noFill/>
          <a:ln>
            <a:noFill/>
          </a:ln>
        </p:spPr>
      </p:pic>
      <p:grpSp>
        <p:nvGrpSpPr>
          <p:cNvPr id="357" name="Google Shape;357;p16"/>
          <p:cNvGrpSpPr/>
          <p:nvPr/>
        </p:nvGrpSpPr>
        <p:grpSpPr>
          <a:xfrm>
            <a:off x="451892" y="1591812"/>
            <a:ext cx="8220724" cy="2693365"/>
            <a:chOff x="147092" y="332908"/>
            <a:chExt cx="8220724" cy="2693364"/>
          </a:xfrm>
        </p:grpSpPr>
        <p:sp>
          <p:nvSpPr>
            <p:cNvPr id="358" name="Google Shape;358;p16"/>
            <p:cNvSpPr/>
            <p:nvPr/>
          </p:nvSpPr>
          <p:spPr>
            <a:xfrm rot="5400000">
              <a:off x="4311173" y="-1060480"/>
              <a:ext cx="2663255" cy="5450030"/>
            </a:xfrm>
            <a:prstGeom prst="round2SameRect">
              <a:avLst>
                <a:gd name="adj1" fmla="val 16667"/>
                <a:gd name="adj2" fmla="val 0"/>
              </a:avLst>
            </a:prstGeom>
            <a:solidFill>
              <a:schemeClr val="lt1">
                <a:alpha val="89803"/>
              </a:schemeClr>
            </a:solidFill>
            <a:ln w="9525" cap="flat" cmpd="sng">
              <a:solidFill>
                <a:srgbClr val="CFD7E7">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6"/>
            <p:cNvSpPr txBox="1"/>
            <p:nvPr/>
          </p:nvSpPr>
          <p:spPr>
            <a:xfrm>
              <a:off x="2917786" y="462916"/>
              <a:ext cx="5320021" cy="2403237"/>
            </a:xfrm>
            <a:prstGeom prst="rect">
              <a:avLst/>
            </a:prstGeom>
            <a:noFill/>
            <a:ln>
              <a:noFill/>
            </a:ln>
          </p:spPr>
          <p:txBody>
            <a:bodyPr spcFirstLastPara="1" wrap="square" lIns="60950" tIns="30475" rIns="60950" bIns="30475" anchor="ctr" anchorCtr="0">
              <a:noAutofit/>
            </a:bodyPr>
            <a:lstStyle/>
            <a:p>
              <a:pPr marL="114300" marR="0" lvl="1" indent="-101600" algn="l" rtl="0">
                <a:lnSpc>
                  <a:spcPct val="90000"/>
                </a:lnSpc>
                <a:spcBef>
                  <a:spcPts val="0"/>
                </a:spcBef>
                <a:spcAft>
                  <a:spcPts val="0"/>
                </a:spcAft>
                <a:buClr>
                  <a:schemeClr val="dk1"/>
                </a:buClr>
                <a:buSzPts val="1600"/>
                <a:buFont typeface="Tahoma"/>
                <a:buChar char="•"/>
              </a:pPr>
              <a:r>
                <a:rPr lang="en-GB" sz="1600" b="0" i="0" u="none" strike="noStrike" cap="none">
                  <a:solidFill>
                    <a:schemeClr val="dk1"/>
                  </a:solidFill>
                  <a:latin typeface="Tahoma"/>
                  <a:ea typeface="Tahoma"/>
                  <a:cs typeface="Tahoma"/>
                  <a:sym typeface="Tahoma"/>
                </a:rPr>
                <a:t>Conduct </a:t>
              </a:r>
              <a:r>
                <a:rPr lang="en-GB" sz="1600" b="1" i="0" u="none" strike="noStrike" cap="none">
                  <a:solidFill>
                    <a:schemeClr val="dk1"/>
                  </a:solidFill>
                  <a:latin typeface="Tahoma"/>
                  <a:ea typeface="Tahoma"/>
                  <a:cs typeface="Tahoma"/>
                  <a:sym typeface="Tahoma"/>
                </a:rPr>
                <a:t>market research and stakeholder consultations </a:t>
              </a:r>
              <a:r>
                <a:rPr lang="en-GB" sz="1600" b="0" i="0" u="none" strike="noStrike" cap="none">
                  <a:solidFill>
                    <a:schemeClr val="dk1"/>
                  </a:solidFill>
                  <a:latin typeface="Tahoma"/>
                  <a:ea typeface="Tahoma"/>
                  <a:cs typeface="Tahoma"/>
                  <a:sym typeface="Tahoma"/>
                </a:rPr>
                <a:t>to assess industry demands and societal needs.</a:t>
              </a:r>
              <a:endParaRPr/>
            </a:p>
            <a:p>
              <a:pPr marL="114300" marR="0" lvl="1" indent="-101600" algn="l" rtl="0">
                <a:lnSpc>
                  <a:spcPct val="90000"/>
                </a:lnSpc>
                <a:spcBef>
                  <a:spcPts val="240"/>
                </a:spcBef>
                <a:spcAft>
                  <a:spcPts val="0"/>
                </a:spcAft>
                <a:buClr>
                  <a:schemeClr val="dk1"/>
                </a:buClr>
                <a:buSzPts val="1600"/>
                <a:buFont typeface="Tahoma"/>
                <a:buChar char="•"/>
              </a:pPr>
              <a:r>
                <a:rPr lang="en-GB" sz="1600" b="0" i="0" u="none" strike="noStrike" cap="none">
                  <a:solidFill>
                    <a:schemeClr val="dk1"/>
                  </a:solidFill>
                  <a:latin typeface="Tahoma"/>
                  <a:ea typeface="Tahoma"/>
                  <a:cs typeface="Tahoma"/>
                  <a:sym typeface="Tahoma"/>
                </a:rPr>
                <a:t>Develop </a:t>
              </a:r>
              <a:r>
                <a:rPr lang="en-GB" sz="1600" b="1" i="0" u="none" strike="noStrike" cap="none">
                  <a:solidFill>
                    <a:schemeClr val="dk1"/>
                  </a:solidFill>
                  <a:latin typeface="Tahoma"/>
                  <a:ea typeface="Tahoma"/>
                  <a:cs typeface="Tahoma"/>
                  <a:sym typeface="Tahoma"/>
                </a:rPr>
                <a:t>interdisciplinary and flexible programme structures</a:t>
              </a:r>
              <a:r>
                <a:rPr lang="en-GB" sz="1600" b="0" i="0" u="none" strike="noStrike" cap="none">
                  <a:solidFill>
                    <a:schemeClr val="dk1"/>
                  </a:solidFill>
                  <a:latin typeface="Tahoma"/>
                  <a:ea typeface="Tahoma"/>
                  <a:cs typeface="Tahoma"/>
                  <a:sym typeface="Tahoma"/>
                </a:rPr>
                <a:t> that address emerging global challenges to keep pace with technological, economic, and academic advancements.</a:t>
              </a:r>
              <a:endParaRPr/>
            </a:p>
            <a:p>
              <a:pPr marL="114300" marR="0" lvl="1" indent="-101600" algn="l" rtl="0">
                <a:lnSpc>
                  <a:spcPct val="90000"/>
                </a:lnSpc>
                <a:spcBef>
                  <a:spcPts val="240"/>
                </a:spcBef>
                <a:spcAft>
                  <a:spcPts val="0"/>
                </a:spcAft>
                <a:buClr>
                  <a:schemeClr val="dk1"/>
                </a:buClr>
                <a:buSzPts val="1600"/>
                <a:buFont typeface="Tahoma"/>
                <a:buChar char="•"/>
              </a:pPr>
              <a:r>
                <a:rPr lang="en-GB" sz="1600" b="1" i="0" u="none" strike="noStrike" cap="none">
                  <a:solidFill>
                    <a:schemeClr val="dk1"/>
                  </a:solidFill>
                  <a:latin typeface="Tahoma"/>
                  <a:ea typeface="Tahoma"/>
                  <a:cs typeface="Tahoma"/>
                  <a:sym typeface="Tahoma"/>
                </a:rPr>
                <a:t>Balance foundational modules with specialised and applied fields </a:t>
              </a:r>
              <a:r>
                <a:rPr lang="en-GB" sz="1600" b="0" i="0" u="none" strike="noStrike" cap="none">
                  <a:solidFill>
                    <a:schemeClr val="dk1"/>
                  </a:solidFill>
                  <a:latin typeface="Tahoma"/>
                  <a:ea typeface="Tahoma"/>
                  <a:cs typeface="Tahoma"/>
                  <a:sym typeface="Tahoma"/>
                </a:rPr>
                <a:t>to create a diverse and adaptable portfolio, including placement opportunities.</a:t>
              </a:r>
              <a:endParaRPr/>
            </a:p>
          </p:txBody>
        </p:sp>
        <p:sp>
          <p:nvSpPr>
            <p:cNvPr id="360" name="Google Shape;360;p16"/>
            <p:cNvSpPr/>
            <p:nvPr/>
          </p:nvSpPr>
          <p:spPr>
            <a:xfrm>
              <a:off x="147092" y="357791"/>
              <a:ext cx="2769930" cy="2668481"/>
            </a:xfrm>
            <a:prstGeom prst="roundRect">
              <a:avLst>
                <a:gd name="adj" fmla="val 16667"/>
              </a:avLst>
            </a:prstGeom>
            <a:gradFill>
              <a:gsLst>
                <a:gs pos="0">
                  <a:srgbClr val="9FC3FF"/>
                </a:gs>
                <a:gs pos="35000">
                  <a:srgbClr val="BDD5FF"/>
                </a:gs>
                <a:gs pos="100000">
                  <a:srgbClr val="E4EEFF"/>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6"/>
            <p:cNvSpPr txBox="1"/>
            <p:nvPr/>
          </p:nvSpPr>
          <p:spPr>
            <a:xfrm>
              <a:off x="277357" y="488056"/>
              <a:ext cx="2509400" cy="240795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2400"/>
                <a:buFont typeface="Tahoma"/>
                <a:buNone/>
              </a:pPr>
              <a:r>
                <a:rPr lang="en-GB" sz="2400" b="0">
                  <a:solidFill>
                    <a:schemeClr val="dk1"/>
                  </a:solidFill>
                  <a:latin typeface="Tahoma"/>
                  <a:ea typeface="Tahoma"/>
                  <a:cs typeface="Tahoma"/>
                  <a:sym typeface="Tahoma"/>
                </a:rPr>
                <a:t>Labour market demand, competitor analysis, and student interest.</a:t>
              </a: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38000">
              <a:schemeClr val="lt1"/>
            </a:gs>
            <a:gs pos="67000">
              <a:schemeClr val="lt1"/>
            </a:gs>
            <a:gs pos="92000">
              <a:schemeClr val="lt1"/>
            </a:gs>
            <a:gs pos="100000">
              <a:srgbClr val="FF0000"/>
            </a:gs>
          </a:gsLst>
          <a:lin ang="5400000" scaled="0"/>
        </a:gradFill>
        <a:effectLst/>
      </p:bgPr>
    </p:bg>
    <p:spTree>
      <p:nvGrpSpPr>
        <p:cNvPr id="1" name="Shape 366"/>
        <p:cNvGrpSpPr/>
        <p:nvPr/>
      </p:nvGrpSpPr>
      <p:grpSpPr>
        <a:xfrm>
          <a:off x="0" y="0"/>
          <a:ext cx="0" cy="0"/>
          <a:chOff x="0" y="0"/>
          <a:chExt cx="0" cy="0"/>
        </a:xfrm>
      </p:grpSpPr>
      <p:sp>
        <p:nvSpPr>
          <p:cNvPr id="367" name="Google Shape;367;p17"/>
          <p:cNvSpPr txBox="1"/>
          <p:nvPr/>
        </p:nvSpPr>
        <p:spPr>
          <a:xfrm>
            <a:off x="304800" y="644238"/>
            <a:ext cx="8229600" cy="87264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800"/>
              <a:buFont typeface="Tahoma"/>
              <a:buNone/>
            </a:pPr>
            <a:r>
              <a:rPr lang="en-GB" sz="2800">
                <a:solidFill>
                  <a:schemeClr val="dk1"/>
                </a:solidFill>
                <a:latin typeface="Tahoma"/>
                <a:ea typeface="Tahoma"/>
                <a:cs typeface="Tahoma"/>
                <a:sym typeface="Tahoma"/>
              </a:rPr>
              <a:t>Related Key Performance Indicators (KPIs)</a:t>
            </a:r>
            <a:endParaRPr/>
          </a:p>
        </p:txBody>
      </p:sp>
      <p:sp>
        <p:nvSpPr>
          <p:cNvPr id="368" name="Google Shape;368;p17"/>
          <p:cNvSpPr txBox="1">
            <a:spLocks noGrp="1"/>
          </p:cNvSpPr>
          <p:nvPr>
            <p:ph type="ftr" idx="11"/>
          </p:nvPr>
        </p:nvSpPr>
        <p:spPr>
          <a:xfrm>
            <a:off x="971600" y="4836242"/>
            <a:ext cx="7632848"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1100" b="1">
                <a:solidFill>
                  <a:schemeClr val="lt1"/>
                </a:solidFill>
              </a:rPr>
              <a:t>Quality Assurance for Reform and Transformation of HEIs in Uzbekistan - QUARTZ</a:t>
            </a:r>
            <a:endParaRPr/>
          </a:p>
        </p:txBody>
      </p:sp>
      <p:pic>
        <p:nvPicPr>
          <p:cNvPr id="369" name="Google Shape;369;p17" descr="C:\Users\brani\Downloads\eu_funded_en.jpg"/>
          <p:cNvPicPr preferRelativeResize="0"/>
          <p:nvPr/>
        </p:nvPicPr>
        <p:blipFill rotWithShape="1">
          <a:blip r:embed="rId3">
            <a:alphaModFix/>
          </a:blip>
          <a:srcRect/>
          <a:stretch/>
        </p:blipFill>
        <p:spPr>
          <a:xfrm>
            <a:off x="539552" y="162534"/>
            <a:ext cx="1726406" cy="362938"/>
          </a:xfrm>
          <a:prstGeom prst="rect">
            <a:avLst/>
          </a:prstGeom>
          <a:noFill/>
          <a:ln>
            <a:noFill/>
          </a:ln>
        </p:spPr>
      </p:pic>
      <p:pic>
        <p:nvPicPr>
          <p:cNvPr id="370" name="Google Shape;370;p17" descr="Sustainable Development Goals SDGs Goal 4: Quality, 48% OFF"/>
          <p:cNvPicPr preferRelativeResize="0"/>
          <p:nvPr/>
        </p:nvPicPr>
        <p:blipFill rotWithShape="1">
          <a:blip r:embed="rId4">
            <a:alphaModFix/>
          </a:blip>
          <a:srcRect/>
          <a:stretch/>
        </p:blipFill>
        <p:spPr>
          <a:xfrm>
            <a:off x="8122745" y="162534"/>
            <a:ext cx="481703" cy="481703"/>
          </a:xfrm>
          <a:prstGeom prst="rect">
            <a:avLst/>
          </a:prstGeom>
          <a:noFill/>
          <a:ln>
            <a:noFill/>
          </a:ln>
        </p:spPr>
      </p:pic>
      <p:pic>
        <p:nvPicPr>
          <p:cNvPr id="371" name="Google Shape;371;p17"/>
          <p:cNvPicPr preferRelativeResize="0"/>
          <p:nvPr/>
        </p:nvPicPr>
        <p:blipFill rotWithShape="1">
          <a:blip r:embed="rId5">
            <a:alphaModFix/>
          </a:blip>
          <a:srcRect/>
          <a:stretch/>
        </p:blipFill>
        <p:spPr>
          <a:xfrm>
            <a:off x="3715704" y="132082"/>
            <a:ext cx="1407792" cy="407668"/>
          </a:xfrm>
          <a:prstGeom prst="rect">
            <a:avLst/>
          </a:prstGeom>
          <a:noFill/>
          <a:ln>
            <a:noFill/>
          </a:ln>
        </p:spPr>
      </p:pic>
      <p:grpSp>
        <p:nvGrpSpPr>
          <p:cNvPr id="372" name="Google Shape;372;p17"/>
          <p:cNvGrpSpPr/>
          <p:nvPr/>
        </p:nvGrpSpPr>
        <p:grpSpPr>
          <a:xfrm>
            <a:off x="472444" y="1409872"/>
            <a:ext cx="8354888" cy="3415785"/>
            <a:chOff x="0" y="417"/>
            <a:chExt cx="8354888" cy="3415785"/>
          </a:xfrm>
        </p:grpSpPr>
        <p:cxnSp>
          <p:nvCxnSpPr>
            <p:cNvPr id="373" name="Google Shape;373;p17"/>
            <p:cNvCxnSpPr/>
            <p:nvPr/>
          </p:nvCxnSpPr>
          <p:spPr>
            <a:xfrm>
              <a:off x="0" y="417"/>
              <a:ext cx="8354888" cy="0"/>
            </a:xfrm>
            <a:prstGeom prst="straightConnector1">
              <a:avLst/>
            </a:prstGeom>
            <a:solidFill>
              <a:schemeClr val="accent1"/>
            </a:solidFill>
            <a:ln w="9525" cap="flat" cmpd="sng">
              <a:solidFill>
                <a:schemeClr val="accent1"/>
              </a:solidFill>
              <a:prstDash val="solid"/>
              <a:round/>
              <a:headEnd type="none" w="sm" len="sm"/>
              <a:tailEnd type="none" w="sm" len="sm"/>
            </a:ln>
          </p:spPr>
        </p:cxnSp>
        <p:sp>
          <p:nvSpPr>
            <p:cNvPr id="374" name="Google Shape;374;p17"/>
            <p:cNvSpPr/>
            <p:nvPr/>
          </p:nvSpPr>
          <p:spPr>
            <a:xfrm>
              <a:off x="0" y="417"/>
              <a:ext cx="8354888" cy="4879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7"/>
            <p:cNvSpPr txBox="1"/>
            <p:nvPr/>
          </p:nvSpPr>
          <p:spPr>
            <a:xfrm>
              <a:off x="0" y="417"/>
              <a:ext cx="8354888" cy="487969"/>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chemeClr val="dk1"/>
                </a:buClr>
                <a:buSzPts val="1600"/>
                <a:buFont typeface="Tahoma"/>
                <a:buNone/>
              </a:pPr>
              <a:r>
                <a:rPr lang="en-GB" sz="1600">
                  <a:solidFill>
                    <a:schemeClr val="dk1"/>
                  </a:solidFill>
                  <a:latin typeface="Tahoma"/>
                  <a:ea typeface="Tahoma"/>
                  <a:cs typeface="Tahoma"/>
                  <a:sym typeface="Tahoma"/>
                </a:rPr>
                <a:t>Industry relevance of programmes (percentage of modules developed, monitored, and delivered with industry input)</a:t>
              </a:r>
              <a:endParaRPr/>
            </a:p>
          </p:txBody>
        </p:sp>
        <p:cxnSp>
          <p:nvCxnSpPr>
            <p:cNvPr id="376" name="Google Shape;376;p17"/>
            <p:cNvCxnSpPr/>
            <p:nvPr/>
          </p:nvCxnSpPr>
          <p:spPr>
            <a:xfrm>
              <a:off x="0" y="488386"/>
              <a:ext cx="8354888" cy="0"/>
            </a:xfrm>
            <a:prstGeom prst="straightConnector1">
              <a:avLst/>
            </a:prstGeom>
            <a:solidFill>
              <a:schemeClr val="accent1"/>
            </a:solidFill>
            <a:ln w="9525" cap="flat" cmpd="sng">
              <a:solidFill>
                <a:schemeClr val="accent1"/>
              </a:solidFill>
              <a:prstDash val="solid"/>
              <a:round/>
              <a:headEnd type="none" w="sm" len="sm"/>
              <a:tailEnd type="none" w="sm" len="sm"/>
            </a:ln>
          </p:spPr>
        </p:cxnSp>
        <p:sp>
          <p:nvSpPr>
            <p:cNvPr id="377" name="Google Shape;377;p17"/>
            <p:cNvSpPr/>
            <p:nvPr/>
          </p:nvSpPr>
          <p:spPr>
            <a:xfrm>
              <a:off x="0" y="488386"/>
              <a:ext cx="8354888" cy="4879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7"/>
            <p:cNvSpPr txBox="1"/>
            <p:nvPr/>
          </p:nvSpPr>
          <p:spPr>
            <a:xfrm>
              <a:off x="0" y="488386"/>
              <a:ext cx="8354888" cy="487969"/>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chemeClr val="dk1"/>
                </a:buClr>
                <a:buSzPts val="1600"/>
                <a:buFont typeface="Tahoma"/>
                <a:buNone/>
              </a:pPr>
              <a:r>
                <a:rPr lang="en-GB" sz="1600">
                  <a:solidFill>
                    <a:schemeClr val="dk1"/>
                  </a:solidFill>
                  <a:latin typeface="Tahoma"/>
                  <a:ea typeface="Tahoma"/>
                  <a:cs typeface="Tahoma"/>
                  <a:sym typeface="Tahoma"/>
                </a:rPr>
                <a:t>Professionally accredited degrees (awards recognised by a relevant professional organisation)</a:t>
              </a:r>
              <a:endParaRPr/>
            </a:p>
          </p:txBody>
        </p:sp>
        <p:cxnSp>
          <p:nvCxnSpPr>
            <p:cNvPr id="379" name="Google Shape;379;p17"/>
            <p:cNvCxnSpPr/>
            <p:nvPr/>
          </p:nvCxnSpPr>
          <p:spPr>
            <a:xfrm>
              <a:off x="0" y="976355"/>
              <a:ext cx="8354888" cy="0"/>
            </a:xfrm>
            <a:prstGeom prst="straightConnector1">
              <a:avLst/>
            </a:prstGeom>
            <a:solidFill>
              <a:schemeClr val="accent1"/>
            </a:solidFill>
            <a:ln w="9525" cap="flat" cmpd="sng">
              <a:solidFill>
                <a:schemeClr val="accent1"/>
              </a:solidFill>
              <a:prstDash val="solid"/>
              <a:round/>
              <a:headEnd type="none" w="sm" len="sm"/>
              <a:tailEnd type="none" w="sm" len="sm"/>
            </a:ln>
          </p:spPr>
        </p:cxnSp>
        <p:sp>
          <p:nvSpPr>
            <p:cNvPr id="380" name="Google Shape;380;p17"/>
            <p:cNvSpPr/>
            <p:nvPr/>
          </p:nvSpPr>
          <p:spPr>
            <a:xfrm>
              <a:off x="0" y="976355"/>
              <a:ext cx="8354888" cy="4879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7"/>
            <p:cNvSpPr txBox="1"/>
            <p:nvPr/>
          </p:nvSpPr>
          <p:spPr>
            <a:xfrm>
              <a:off x="0" y="976355"/>
              <a:ext cx="8354888" cy="487969"/>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chemeClr val="dk1"/>
                </a:buClr>
                <a:buSzPts val="1600"/>
                <a:buFont typeface="Tahoma"/>
                <a:buNone/>
              </a:pPr>
              <a:r>
                <a:rPr lang="en-GB" sz="1600">
                  <a:solidFill>
                    <a:schemeClr val="dk1"/>
                  </a:solidFill>
                  <a:latin typeface="Tahoma"/>
                  <a:ea typeface="Tahoma"/>
                  <a:cs typeface="Tahoma"/>
                  <a:sym typeface="Tahoma"/>
                </a:rPr>
                <a:t>Graduate employability rate (percentage of graduates employed within six months)</a:t>
              </a:r>
              <a:endParaRPr/>
            </a:p>
          </p:txBody>
        </p:sp>
        <p:cxnSp>
          <p:nvCxnSpPr>
            <p:cNvPr id="382" name="Google Shape;382;p17"/>
            <p:cNvCxnSpPr/>
            <p:nvPr/>
          </p:nvCxnSpPr>
          <p:spPr>
            <a:xfrm>
              <a:off x="0" y="1464325"/>
              <a:ext cx="8354888" cy="0"/>
            </a:xfrm>
            <a:prstGeom prst="straightConnector1">
              <a:avLst/>
            </a:prstGeom>
            <a:solidFill>
              <a:schemeClr val="accent1"/>
            </a:solidFill>
            <a:ln w="9525" cap="flat" cmpd="sng">
              <a:solidFill>
                <a:schemeClr val="accent1"/>
              </a:solidFill>
              <a:prstDash val="solid"/>
              <a:round/>
              <a:headEnd type="none" w="sm" len="sm"/>
              <a:tailEnd type="none" w="sm" len="sm"/>
            </a:ln>
          </p:spPr>
        </p:cxnSp>
        <p:sp>
          <p:nvSpPr>
            <p:cNvPr id="383" name="Google Shape;383;p17"/>
            <p:cNvSpPr/>
            <p:nvPr/>
          </p:nvSpPr>
          <p:spPr>
            <a:xfrm>
              <a:off x="0" y="1464325"/>
              <a:ext cx="8354888" cy="4879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7"/>
            <p:cNvSpPr txBox="1"/>
            <p:nvPr/>
          </p:nvSpPr>
          <p:spPr>
            <a:xfrm>
              <a:off x="0" y="1464325"/>
              <a:ext cx="8354888" cy="487969"/>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chemeClr val="dk1"/>
                </a:buClr>
                <a:buSzPts val="1600"/>
                <a:buFont typeface="Tahoma"/>
                <a:buNone/>
              </a:pPr>
              <a:r>
                <a:rPr lang="en-GB" sz="1600">
                  <a:solidFill>
                    <a:schemeClr val="dk1"/>
                  </a:solidFill>
                  <a:latin typeface="Tahoma"/>
                  <a:ea typeface="Tahoma"/>
                  <a:cs typeface="Tahoma"/>
                  <a:sym typeface="Tahoma"/>
                </a:rPr>
                <a:t>Number of partnerships with external stakeholders (industry, NGOs, government)</a:t>
              </a:r>
              <a:endParaRPr/>
            </a:p>
          </p:txBody>
        </p:sp>
        <p:cxnSp>
          <p:nvCxnSpPr>
            <p:cNvPr id="385" name="Google Shape;385;p17"/>
            <p:cNvCxnSpPr/>
            <p:nvPr/>
          </p:nvCxnSpPr>
          <p:spPr>
            <a:xfrm>
              <a:off x="0" y="1952294"/>
              <a:ext cx="8354888" cy="0"/>
            </a:xfrm>
            <a:prstGeom prst="straightConnector1">
              <a:avLst/>
            </a:prstGeom>
            <a:solidFill>
              <a:schemeClr val="accent1"/>
            </a:solidFill>
            <a:ln w="9525" cap="flat" cmpd="sng">
              <a:solidFill>
                <a:schemeClr val="accent1"/>
              </a:solidFill>
              <a:prstDash val="solid"/>
              <a:round/>
              <a:headEnd type="none" w="sm" len="sm"/>
              <a:tailEnd type="none" w="sm" len="sm"/>
            </a:ln>
          </p:spPr>
        </p:cxnSp>
        <p:sp>
          <p:nvSpPr>
            <p:cNvPr id="386" name="Google Shape;386;p17"/>
            <p:cNvSpPr/>
            <p:nvPr/>
          </p:nvSpPr>
          <p:spPr>
            <a:xfrm>
              <a:off x="0" y="1952294"/>
              <a:ext cx="8354888" cy="4879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7"/>
            <p:cNvSpPr txBox="1"/>
            <p:nvPr/>
          </p:nvSpPr>
          <p:spPr>
            <a:xfrm>
              <a:off x="0" y="1952294"/>
              <a:ext cx="8354888" cy="487969"/>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chemeClr val="dk1"/>
                </a:buClr>
                <a:buSzPts val="1600"/>
                <a:buFont typeface="Tahoma"/>
                <a:buNone/>
              </a:pPr>
              <a:r>
                <a:rPr lang="en-GB" sz="1600">
                  <a:solidFill>
                    <a:schemeClr val="dk1"/>
                  </a:solidFill>
                  <a:latin typeface="Tahoma"/>
                  <a:ea typeface="Tahoma"/>
                  <a:cs typeface="Tahoma"/>
                  <a:sym typeface="Tahoma"/>
                </a:rPr>
                <a:t>Credit-bearing placement modules, contributing to the qualification</a:t>
              </a:r>
              <a:endParaRPr sz="1600">
                <a:solidFill>
                  <a:schemeClr val="dk1"/>
                </a:solidFill>
                <a:latin typeface="Tahoma"/>
                <a:ea typeface="Tahoma"/>
                <a:cs typeface="Tahoma"/>
                <a:sym typeface="Tahoma"/>
              </a:endParaRPr>
            </a:p>
          </p:txBody>
        </p:sp>
        <p:cxnSp>
          <p:nvCxnSpPr>
            <p:cNvPr id="388" name="Google Shape;388;p17"/>
            <p:cNvCxnSpPr/>
            <p:nvPr/>
          </p:nvCxnSpPr>
          <p:spPr>
            <a:xfrm>
              <a:off x="0" y="2440264"/>
              <a:ext cx="8354888" cy="0"/>
            </a:xfrm>
            <a:prstGeom prst="straightConnector1">
              <a:avLst/>
            </a:prstGeom>
            <a:solidFill>
              <a:schemeClr val="accent1"/>
            </a:solidFill>
            <a:ln w="9525" cap="flat" cmpd="sng">
              <a:solidFill>
                <a:schemeClr val="accent1"/>
              </a:solidFill>
              <a:prstDash val="solid"/>
              <a:round/>
              <a:headEnd type="none" w="sm" len="sm"/>
              <a:tailEnd type="none" w="sm" len="sm"/>
            </a:ln>
          </p:spPr>
        </p:cxnSp>
        <p:sp>
          <p:nvSpPr>
            <p:cNvPr id="389" name="Google Shape;389;p17"/>
            <p:cNvSpPr/>
            <p:nvPr/>
          </p:nvSpPr>
          <p:spPr>
            <a:xfrm>
              <a:off x="0" y="2440264"/>
              <a:ext cx="8354888" cy="4879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7"/>
            <p:cNvSpPr txBox="1"/>
            <p:nvPr/>
          </p:nvSpPr>
          <p:spPr>
            <a:xfrm>
              <a:off x="0" y="2440264"/>
              <a:ext cx="8354888" cy="487969"/>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chemeClr val="dk1"/>
                </a:buClr>
                <a:buSzPts val="1600"/>
                <a:buFont typeface="Tahoma"/>
                <a:buNone/>
              </a:pPr>
              <a:r>
                <a:rPr lang="en-GB" sz="1600">
                  <a:solidFill>
                    <a:schemeClr val="dk1"/>
                  </a:solidFill>
                  <a:latin typeface="Tahoma"/>
                  <a:ea typeface="Tahoma"/>
                  <a:cs typeface="Tahoma"/>
                  <a:sym typeface="Tahoma"/>
                </a:rPr>
                <a:t>Ratio of new programmes introduced vs. discontinued, percentage updated programmes (portfolio optimisation)</a:t>
              </a:r>
              <a:endParaRPr/>
            </a:p>
          </p:txBody>
        </p:sp>
        <p:cxnSp>
          <p:nvCxnSpPr>
            <p:cNvPr id="391" name="Google Shape;391;p17"/>
            <p:cNvCxnSpPr/>
            <p:nvPr/>
          </p:nvCxnSpPr>
          <p:spPr>
            <a:xfrm>
              <a:off x="0" y="2928233"/>
              <a:ext cx="8354888" cy="0"/>
            </a:xfrm>
            <a:prstGeom prst="straightConnector1">
              <a:avLst/>
            </a:prstGeom>
            <a:solidFill>
              <a:schemeClr val="accent1"/>
            </a:solidFill>
            <a:ln w="9525" cap="flat" cmpd="sng">
              <a:solidFill>
                <a:schemeClr val="accent1"/>
              </a:solidFill>
              <a:prstDash val="solid"/>
              <a:round/>
              <a:headEnd type="none" w="sm" len="sm"/>
              <a:tailEnd type="none" w="sm" len="sm"/>
            </a:ln>
          </p:spPr>
        </p:cxnSp>
        <p:sp>
          <p:nvSpPr>
            <p:cNvPr id="392" name="Google Shape;392;p17"/>
            <p:cNvSpPr/>
            <p:nvPr/>
          </p:nvSpPr>
          <p:spPr>
            <a:xfrm>
              <a:off x="0" y="2928233"/>
              <a:ext cx="8354888" cy="4879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7"/>
            <p:cNvSpPr txBox="1"/>
            <p:nvPr/>
          </p:nvSpPr>
          <p:spPr>
            <a:xfrm>
              <a:off x="0" y="2928233"/>
              <a:ext cx="8354888" cy="487969"/>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chemeClr val="dk1"/>
                </a:buClr>
                <a:buSzPts val="1600"/>
                <a:buFont typeface="Tahoma"/>
                <a:buNone/>
              </a:pPr>
              <a:r>
                <a:rPr lang="en-GB" sz="1600">
                  <a:solidFill>
                    <a:schemeClr val="dk1"/>
                  </a:solidFill>
                  <a:latin typeface="Tahoma"/>
                  <a:ea typeface="Tahoma"/>
                  <a:cs typeface="Tahoma"/>
                  <a:sym typeface="Tahoma"/>
                </a:rPr>
                <a:t>Enrolment trends per programme (growth rate and demand analysis).</a:t>
              </a: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38000">
              <a:schemeClr val="lt1"/>
            </a:gs>
            <a:gs pos="67000">
              <a:schemeClr val="lt1"/>
            </a:gs>
            <a:gs pos="92000">
              <a:schemeClr val="lt1"/>
            </a:gs>
            <a:gs pos="100000">
              <a:srgbClr val="FF0000"/>
            </a:gs>
          </a:gsLst>
          <a:lin ang="5400000" scaled="0"/>
        </a:gradFill>
        <a:effectLst/>
      </p:bgPr>
    </p:bg>
    <p:spTree>
      <p:nvGrpSpPr>
        <p:cNvPr id="1" name="Shape 398"/>
        <p:cNvGrpSpPr/>
        <p:nvPr/>
      </p:nvGrpSpPr>
      <p:grpSpPr>
        <a:xfrm>
          <a:off x="0" y="0"/>
          <a:ext cx="0" cy="0"/>
          <a:chOff x="0" y="0"/>
          <a:chExt cx="0" cy="0"/>
        </a:xfrm>
      </p:grpSpPr>
      <p:sp>
        <p:nvSpPr>
          <p:cNvPr id="399" name="Google Shape;399;p18"/>
          <p:cNvSpPr txBox="1"/>
          <p:nvPr/>
        </p:nvSpPr>
        <p:spPr>
          <a:xfrm>
            <a:off x="304800" y="735547"/>
            <a:ext cx="8229600" cy="43204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800"/>
              <a:buFont typeface="Tahoma"/>
              <a:buNone/>
            </a:pPr>
            <a:r>
              <a:rPr lang="en-GB" sz="2800">
                <a:solidFill>
                  <a:schemeClr val="dk1"/>
                </a:solidFill>
                <a:latin typeface="Tahoma"/>
                <a:ea typeface="Tahoma"/>
                <a:cs typeface="Tahoma"/>
                <a:sym typeface="Tahoma"/>
              </a:rPr>
              <a:t>Strategic Alignment and Institutional Resources</a:t>
            </a:r>
            <a:endParaRPr/>
          </a:p>
        </p:txBody>
      </p:sp>
      <p:sp>
        <p:nvSpPr>
          <p:cNvPr id="400" name="Google Shape;400;p18"/>
          <p:cNvSpPr txBox="1">
            <a:spLocks noGrp="1"/>
          </p:cNvSpPr>
          <p:nvPr>
            <p:ph type="ftr" idx="11"/>
          </p:nvPr>
        </p:nvSpPr>
        <p:spPr>
          <a:xfrm>
            <a:off x="971600" y="4836242"/>
            <a:ext cx="7632848"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1100" b="1">
                <a:solidFill>
                  <a:schemeClr val="lt1"/>
                </a:solidFill>
              </a:rPr>
              <a:t>Quality Assurance for Reform and Transformation of HEIs in Uzbekistan - QUARTZ</a:t>
            </a:r>
            <a:endParaRPr/>
          </a:p>
        </p:txBody>
      </p:sp>
      <p:pic>
        <p:nvPicPr>
          <p:cNvPr id="401" name="Google Shape;401;p18" descr="C:\Users\brani\Downloads\eu_funded_en.jpg"/>
          <p:cNvPicPr preferRelativeResize="0"/>
          <p:nvPr/>
        </p:nvPicPr>
        <p:blipFill rotWithShape="1">
          <a:blip r:embed="rId3">
            <a:alphaModFix/>
          </a:blip>
          <a:srcRect/>
          <a:stretch/>
        </p:blipFill>
        <p:spPr>
          <a:xfrm>
            <a:off x="539552" y="162534"/>
            <a:ext cx="1726406" cy="362938"/>
          </a:xfrm>
          <a:prstGeom prst="rect">
            <a:avLst/>
          </a:prstGeom>
          <a:noFill/>
          <a:ln>
            <a:noFill/>
          </a:ln>
        </p:spPr>
      </p:pic>
      <p:pic>
        <p:nvPicPr>
          <p:cNvPr id="402" name="Google Shape;402;p18" descr="Sustainable Development Goals SDGs Goal 4: Quality, 48% OFF"/>
          <p:cNvPicPr preferRelativeResize="0"/>
          <p:nvPr/>
        </p:nvPicPr>
        <p:blipFill rotWithShape="1">
          <a:blip r:embed="rId4">
            <a:alphaModFix/>
          </a:blip>
          <a:srcRect/>
          <a:stretch/>
        </p:blipFill>
        <p:spPr>
          <a:xfrm>
            <a:off x="8122745" y="162534"/>
            <a:ext cx="481703" cy="481703"/>
          </a:xfrm>
          <a:prstGeom prst="rect">
            <a:avLst/>
          </a:prstGeom>
          <a:noFill/>
          <a:ln>
            <a:noFill/>
          </a:ln>
        </p:spPr>
      </p:pic>
      <p:pic>
        <p:nvPicPr>
          <p:cNvPr id="403" name="Google Shape;403;p18"/>
          <p:cNvPicPr preferRelativeResize="0"/>
          <p:nvPr/>
        </p:nvPicPr>
        <p:blipFill rotWithShape="1">
          <a:blip r:embed="rId5">
            <a:alphaModFix/>
          </a:blip>
          <a:srcRect/>
          <a:stretch/>
        </p:blipFill>
        <p:spPr>
          <a:xfrm>
            <a:off x="3868104" y="117804"/>
            <a:ext cx="1407792" cy="407668"/>
          </a:xfrm>
          <a:prstGeom prst="rect">
            <a:avLst/>
          </a:prstGeom>
          <a:noFill/>
          <a:ln>
            <a:noFill/>
          </a:ln>
        </p:spPr>
      </p:pic>
      <p:grpSp>
        <p:nvGrpSpPr>
          <p:cNvPr id="404" name="Google Shape;404;p18"/>
          <p:cNvGrpSpPr/>
          <p:nvPr/>
        </p:nvGrpSpPr>
        <p:grpSpPr>
          <a:xfrm>
            <a:off x="304802" y="1260532"/>
            <a:ext cx="8514991" cy="3327399"/>
            <a:chOff x="2" y="1627"/>
            <a:chExt cx="8514991" cy="3327399"/>
          </a:xfrm>
        </p:grpSpPr>
        <p:sp>
          <p:nvSpPr>
            <p:cNvPr id="405" name="Google Shape;405;p18"/>
            <p:cNvSpPr/>
            <p:nvPr/>
          </p:nvSpPr>
          <p:spPr>
            <a:xfrm rot="5400000">
              <a:off x="4677176" y="-2221428"/>
              <a:ext cx="1612517" cy="6058626"/>
            </a:xfrm>
            <a:prstGeom prst="round2SameRect">
              <a:avLst>
                <a:gd name="adj1" fmla="val 16667"/>
                <a:gd name="adj2" fmla="val 0"/>
              </a:avLst>
            </a:prstGeom>
            <a:solidFill>
              <a:schemeClr val="lt1">
                <a:alpha val="89803"/>
              </a:schemeClr>
            </a:solidFill>
            <a:ln w="9525" cap="flat" cmpd="sng">
              <a:solidFill>
                <a:srgbClr val="CFD7E7">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8"/>
            <p:cNvSpPr txBox="1"/>
            <p:nvPr/>
          </p:nvSpPr>
          <p:spPr>
            <a:xfrm>
              <a:off x="2454122" y="80343"/>
              <a:ext cx="5979909" cy="1455083"/>
            </a:xfrm>
            <a:prstGeom prst="rect">
              <a:avLst/>
            </a:prstGeom>
            <a:noFill/>
            <a:ln>
              <a:noFill/>
            </a:ln>
          </p:spPr>
          <p:txBody>
            <a:bodyPr spcFirstLastPara="1" wrap="square" lIns="72375" tIns="36175" rIns="72375" bIns="36175" anchor="ctr" anchorCtr="0">
              <a:noAutofit/>
            </a:bodyPr>
            <a:lstStyle/>
            <a:p>
              <a:pPr marL="171450" marR="0" lvl="1" indent="-171450" algn="l" rtl="0">
                <a:lnSpc>
                  <a:spcPct val="90000"/>
                </a:lnSpc>
                <a:spcBef>
                  <a:spcPts val="0"/>
                </a:spcBef>
                <a:spcAft>
                  <a:spcPts val="0"/>
                </a:spcAft>
                <a:buClr>
                  <a:schemeClr val="dk1"/>
                </a:buClr>
                <a:buSzPts val="1600"/>
                <a:buFont typeface="Arial"/>
                <a:buChar char="•"/>
              </a:pPr>
              <a:r>
                <a:rPr lang="en-GB" sz="1600" b="0" i="0" u="none" strike="noStrike" cap="none">
                  <a:solidFill>
                    <a:schemeClr val="dk1"/>
                  </a:solidFill>
                  <a:latin typeface="Tahoma"/>
                  <a:ea typeface="Tahoma"/>
                  <a:cs typeface="Tahoma"/>
                  <a:sym typeface="Tahoma"/>
                </a:rPr>
                <a:t>National and regional priorities;</a:t>
              </a:r>
              <a:br>
                <a:rPr lang="en-GB" sz="1600" b="0" i="0" u="none" strike="noStrike" cap="none">
                  <a:solidFill>
                    <a:schemeClr val="dk1"/>
                  </a:solidFill>
                  <a:latin typeface="Tahoma"/>
                  <a:ea typeface="Tahoma"/>
                  <a:cs typeface="Tahoma"/>
                  <a:sym typeface="Tahoma"/>
                </a:rPr>
              </a:br>
              <a:r>
                <a:rPr lang="en-GB" sz="1600" b="0" i="0" u="none" strike="noStrike" cap="none">
                  <a:solidFill>
                    <a:schemeClr val="dk1"/>
                  </a:solidFill>
                  <a:latin typeface="Tahoma"/>
                  <a:ea typeface="Tahoma"/>
                  <a:cs typeface="Tahoma"/>
                  <a:sym typeface="Tahoma"/>
                </a:rPr>
                <a:t>Research, innovation, and societal impact;</a:t>
              </a:r>
              <a:br>
                <a:rPr lang="en-GB" sz="1600" b="0" i="0" u="none" strike="noStrike" cap="none">
                  <a:solidFill>
                    <a:schemeClr val="dk1"/>
                  </a:solidFill>
                  <a:latin typeface="Tahoma"/>
                  <a:ea typeface="Tahoma"/>
                  <a:cs typeface="Tahoma"/>
                  <a:sym typeface="Tahoma"/>
                </a:rPr>
              </a:br>
              <a:r>
                <a:rPr lang="en-GB" sz="1600" b="0" i="0" u="none" strike="noStrike" cap="none">
                  <a:solidFill>
                    <a:schemeClr val="dk1"/>
                  </a:solidFill>
                  <a:latin typeface="Tahoma"/>
                  <a:ea typeface="Tahoma"/>
                  <a:cs typeface="Tahoma"/>
                  <a:sym typeface="Tahoma"/>
                </a:rPr>
                <a:t>Inclusivity, excellence, and internationalisation.</a:t>
              </a:r>
              <a:endParaRPr/>
            </a:p>
          </p:txBody>
        </p:sp>
        <p:sp>
          <p:nvSpPr>
            <p:cNvPr id="407" name="Google Shape;407;p18"/>
            <p:cNvSpPr/>
            <p:nvPr/>
          </p:nvSpPr>
          <p:spPr>
            <a:xfrm>
              <a:off x="2" y="16692"/>
              <a:ext cx="2453443" cy="1615682"/>
            </a:xfrm>
            <a:prstGeom prst="roundRect">
              <a:avLst>
                <a:gd name="adj" fmla="val 16667"/>
              </a:avLst>
            </a:prstGeom>
            <a:gradFill>
              <a:gsLst>
                <a:gs pos="0">
                  <a:srgbClr val="9FC3FF"/>
                </a:gs>
                <a:gs pos="35000">
                  <a:srgbClr val="BDD5FF"/>
                </a:gs>
                <a:gs pos="100000">
                  <a:srgbClr val="E4EEFF"/>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8"/>
            <p:cNvSpPr txBox="1"/>
            <p:nvPr/>
          </p:nvSpPr>
          <p:spPr>
            <a:xfrm>
              <a:off x="78873" y="95563"/>
              <a:ext cx="2295701" cy="145794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dk1"/>
                </a:buClr>
                <a:buSzPts val="1800"/>
                <a:buFont typeface="Tahoma"/>
                <a:buNone/>
              </a:pPr>
              <a:r>
                <a:rPr lang="en-GB" sz="1800" b="0">
                  <a:solidFill>
                    <a:schemeClr val="dk1"/>
                  </a:solidFill>
                  <a:latin typeface="Tahoma"/>
                  <a:ea typeface="Tahoma"/>
                  <a:cs typeface="Tahoma"/>
                  <a:sym typeface="Tahoma"/>
                </a:rPr>
                <a:t>Alignment with University Strategy, Mission, and Vision</a:t>
              </a:r>
              <a:endParaRPr/>
            </a:p>
          </p:txBody>
        </p:sp>
        <p:sp>
          <p:nvSpPr>
            <p:cNvPr id="409" name="Google Shape;409;p18"/>
            <p:cNvSpPr/>
            <p:nvPr/>
          </p:nvSpPr>
          <p:spPr>
            <a:xfrm rot="5400000">
              <a:off x="4667039" y="-518928"/>
              <a:ext cx="1612517" cy="6083390"/>
            </a:xfrm>
            <a:prstGeom prst="round2SameRect">
              <a:avLst>
                <a:gd name="adj1" fmla="val 16667"/>
                <a:gd name="adj2" fmla="val 0"/>
              </a:avLst>
            </a:prstGeom>
            <a:solidFill>
              <a:schemeClr val="lt1">
                <a:alpha val="89803"/>
              </a:schemeClr>
            </a:solidFill>
            <a:ln w="9525" cap="flat" cmpd="sng">
              <a:solidFill>
                <a:srgbClr val="CFD7E7">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8"/>
            <p:cNvSpPr txBox="1"/>
            <p:nvPr/>
          </p:nvSpPr>
          <p:spPr>
            <a:xfrm>
              <a:off x="2431603" y="1795225"/>
              <a:ext cx="6004673" cy="1455083"/>
            </a:xfrm>
            <a:prstGeom prst="rect">
              <a:avLst/>
            </a:prstGeom>
            <a:noFill/>
            <a:ln>
              <a:noFill/>
            </a:ln>
          </p:spPr>
          <p:txBody>
            <a:bodyPr spcFirstLastPara="1" wrap="square" lIns="57150" tIns="28575" rIns="57150" bIns="28575" anchor="ctr" anchorCtr="0">
              <a:noAutofit/>
            </a:bodyPr>
            <a:lstStyle/>
            <a:p>
              <a:pPr marL="114300" marR="0" lvl="1" indent="-114300" algn="l" rtl="0">
                <a:lnSpc>
                  <a:spcPct val="90000"/>
                </a:lnSpc>
                <a:spcBef>
                  <a:spcPts val="0"/>
                </a:spcBef>
                <a:spcAft>
                  <a:spcPts val="0"/>
                </a:spcAft>
                <a:buClr>
                  <a:schemeClr val="dk1"/>
                </a:buClr>
                <a:buSzPts val="1500"/>
                <a:buFont typeface="Tahoma"/>
                <a:buChar char="•"/>
              </a:pPr>
              <a:r>
                <a:rPr lang="en-GB" sz="1500" b="0" i="0" u="none" strike="noStrike" cap="none">
                  <a:solidFill>
                    <a:schemeClr val="dk1"/>
                  </a:solidFill>
                  <a:latin typeface="Tahoma"/>
                  <a:ea typeface="Tahoma"/>
                  <a:cs typeface="Tahoma"/>
                  <a:sym typeface="Tahoma"/>
                </a:rPr>
                <a:t>Teaching, logistical, infrastructural, and research resources;</a:t>
              </a:r>
              <a:br>
                <a:rPr lang="en-GB" sz="1500" b="0" i="0" u="none" strike="noStrike" cap="none">
                  <a:solidFill>
                    <a:schemeClr val="dk1"/>
                  </a:solidFill>
                  <a:latin typeface="Tahoma"/>
                  <a:ea typeface="Tahoma"/>
                  <a:cs typeface="Tahoma"/>
                  <a:sym typeface="Tahoma"/>
                </a:rPr>
              </a:br>
              <a:r>
                <a:rPr lang="en-GB" sz="1500" b="0" i="0" u="none" strike="noStrike" cap="none">
                  <a:solidFill>
                    <a:schemeClr val="dk1"/>
                  </a:solidFill>
                  <a:latin typeface="Tahoma"/>
                  <a:ea typeface="Tahoma"/>
                  <a:cs typeface="Tahoma"/>
                  <a:sym typeface="Tahoma"/>
                </a:rPr>
                <a:t>Faculty expertise, laboratory facilities, and learning technologies;</a:t>
              </a:r>
              <a:br>
                <a:rPr lang="en-GB" sz="1500" b="0" i="0" u="none" strike="noStrike" cap="none">
                  <a:solidFill>
                    <a:schemeClr val="dk1"/>
                  </a:solidFill>
                  <a:latin typeface="Tahoma"/>
                  <a:ea typeface="Tahoma"/>
                  <a:cs typeface="Tahoma"/>
                  <a:sym typeface="Tahoma"/>
                </a:rPr>
              </a:br>
              <a:r>
                <a:rPr lang="en-GB" sz="1500" b="0" i="0" u="none" strike="noStrike" cap="none">
                  <a:solidFill>
                    <a:schemeClr val="dk1"/>
                  </a:solidFill>
                  <a:latin typeface="Tahoma"/>
                  <a:ea typeface="Tahoma"/>
                  <a:cs typeface="Tahoma"/>
                  <a:sym typeface="Tahoma"/>
                </a:rPr>
                <a:t>Sustainable resource allocation, including student services and campus infrastructure;</a:t>
              </a:r>
              <a:br>
                <a:rPr lang="en-GB" sz="1500" b="0" i="0" u="none" strike="noStrike" cap="none">
                  <a:solidFill>
                    <a:schemeClr val="dk1"/>
                  </a:solidFill>
                  <a:latin typeface="Tahoma"/>
                  <a:ea typeface="Tahoma"/>
                  <a:cs typeface="Tahoma"/>
                  <a:sym typeface="Tahoma"/>
                </a:rPr>
              </a:br>
              <a:r>
                <a:rPr lang="en-GB" sz="1500" b="0" i="0" u="none" strike="noStrike" cap="none">
                  <a:solidFill>
                    <a:schemeClr val="dk1"/>
                  </a:solidFill>
                  <a:latin typeface="Tahoma"/>
                  <a:ea typeface="Tahoma"/>
                  <a:cs typeface="Tahoma"/>
                  <a:sym typeface="Tahoma"/>
                </a:rPr>
                <a:t>Collaboration between academic and administrative units. </a:t>
              </a:r>
              <a:endParaRPr sz="1500" b="1" i="0" u="none" strike="noStrike" cap="none">
                <a:solidFill>
                  <a:schemeClr val="dk1"/>
                </a:solidFill>
                <a:latin typeface="Tahoma"/>
                <a:ea typeface="Tahoma"/>
                <a:cs typeface="Tahoma"/>
                <a:sym typeface="Tahoma"/>
              </a:endParaRPr>
            </a:p>
          </p:txBody>
        </p:sp>
        <p:sp>
          <p:nvSpPr>
            <p:cNvPr id="411" name="Google Shape;411;p18"/>
            <p:cNvSpPr/>
            <p:nvPr/>
          </p:nvSpPr>
          <p:spPr>
            <a:xfrm>
              <a:off x="678" y="1758755"/>
              <a:ext cx="2430924" cy="1528021"/>
            </a:xfrm>
            <a:prstGeom prst="roundRect">
              <a:avLst>
                <a:gd name="adj" fmla="val 16667"/>
              </a:avLst>
            </a:prstGeom>
            <a:gradFill>
              <a:gsLst>
                <a:gs pos="0">
                  <a:srgbClr val="9FC3FF"/>
                </a:gs>
                <a:gs pos="35000">
                  <a:srgbClr val="BDD5FF"/>
                </a:gs>
                <a:gs pos="100000">
                  <a:srgbClr val="E4EEFF"/>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8"/>
            <p:cNvSpPr txBox="1"/>
            <p:nvPr/>
          </p:nvSpPr>
          <p:spPr>
            <a:xfrm>
              <a:off x="75270" y="1833347"/>
              <a:ext cx="2281740" cy="1378837"/>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dk1"/>
                </a:buClr>
                <a:buSzPts val="1800"/>
                <a:buFont typeface="Tahoma"/>
                <a:buNone/>
              </a:pPr>
              <a:r>
                <a:rPr lang="en-GB" sz="1800" b="0">
                  <a:solidFill>
                    <a:schemeClr val="dk1"/>
                  </a:solidFill>
                  <a:latin typeface="Tahoma"/>
                  <a:ea typeface="Tahoma"/>
                  <a:cs typeface="Tahoma"/>
                  <a:sym typeface="Tahoma"/>
                </a:rPr>
                <a:t>Alignment with Institutional Resources</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38000">
              <a:schemeClr val="lt1"/>
            </a:gs>
            <a:gs pos="67000">
              <a:schemeClr val="lt1"/>
            </a:gs>
            <a:gs pos="92000">
              <a:schemeClr val="lt1"/>
            </a:gs>
            <a:gs pos="100000">
              <a:srgbClr val="FF0000"/>
            </a:gs>
          </a:gsLst>
          <a:lin ang="5400000" scaled="0"/>
        </a:gradFill>
        <a:effectLst/>
      </p:bgPr>
    </p:bg>
    <p:spTree>
      <p:nvGrpSpPr>
        <p:cNvPr id="1" name="Shape 417"/>
        <p:cNvGrpSpPr/>
        <p:nvPr/>
      </p:nvGrpSpPr>
      <p:grpSpPr>
        <a:xfrm>
          <a:off x="0" y="0"/>
          <a:ext cx="0" cy="0"/>
          <a:chOff x="0" y="0"/>
          <a:chExt cx="0" cy="0"/>
        </a:xfrm>
      </p:grpSpPr>
      <p:sp>
        <p:nvSpPr>
          <p:cNvPr id="418" name="Google Shape;418;p19"/>
          <p:cNvSpPr txBox="1"/>
          <p:nvPr/>
        </p:nvSpPr>
        <p:spPr>
          <a:xfrm>
            <a:off x="304800" y="644238"/>
            <a:ext cx="8229600" cy="87264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800"/>
              <a:buFont typeface="Tahoma"/>
              <a:buNone/>
            </a:pPr>
            <a:r>
              <a:rPr lang="en-GB" sz="2800">
                <a:solidFill>
                  <a:schemeClr val="dk1"/>
                </a:solidFill>
                <a:latin typeface="Tahoma"/>
                <a:ea typeface="Tahoma"/>
                <a:cs typeface="Tahoma"/>
                <a:sym typeface="Tahoma"/>
              </a:rPr>
              <a:t>Related Key Performance Indicators (KPIs)</a:t>
            </a:r>
            <a:endParaRPr/>
          </a:p>
        </p:txBody>
      </p:sp>
      <p:sp>
        <p:nvSpPr>
          <p:cNvPr id="419" name="Google Shape;419;p19"/>
          <p:cNvSpPr txBox="1">
            <a:spLocks noGrp="1"/>
          </p:cNvSpPr>
          <p:nvPr>
            <p:ph type="ftr" idx="11"/>
          </p:nvPr>
        </p:nvSpPr>
        <p:spPr>
          <a:xfrm>
            <a:off x="971600" y="4836242"/>
            <a:ext cx="7632848"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1100" b="1">
                <a:solidFill>
                  <a:schemeClr val="lt1"/>
                </a:solidFill>
              </a:rPr>
              <a:t>Quality Assurance for Reform and Transformation of HEIs in Uzbekistan - QUARTZ</a:t>
            </a:r>
            <a:endParaRPr/>
          </a:p>
        </p:txBody>
      </p:sp>
      <p:pic>
        <p:nvPicPr>
          <p:cNvPr id="420" name="Google Shape;420;p19" descr="C:\Users\brani\Downloads\eu_funded_en.jpg"/>
          <p:cNvPicPr preferRelativeResize="0"/>
          <p:nvPr/>
        </p:nvPicPr>
        <p:blipFill rotWithShape="1">
          <a:blip r:embed="rId3">
            <a:alphaModFix/>
          </a:blip>
          <a:srcRect/>
          <a:stretch/>
        </p:blipFill>
        <p:spPr>
          <a:xfrm>
            <a:off x="539552" y="162534"/>
            <a:ext cx="1726406" cy="362938"/>
          </a:xfrm>
          <a:prstGeom prst="rect">
            <a:avLst/>
          </a:prstGeom>
          <a:noFill/>
          <a:ln>
            <a:noFill/>
          </a:ln>
        </p:spPr>
      </p:pic>
      <p:pic>
        <p:nvPicPr>
          <p:cNvPr id="421" name="Google Shape;421;p19" descr="Sustainable Development Goals SDGs Goal 4: Quality, 48% OFF"/>
          <p:cNvPicPr preferRelativeResize="0"/>
          <p:nvPr/>
        </p:nvPicPr>
        <p:blipFill rotWithShape="1">
          <a:blip r:embed="rId4">
            <a:alphaModFix/>
          </a:blip>
          <a:srcRect/>
          <a:stretch/>
        </p:blipFill>
        <p:spPr>
          <a:xfrm>
            <a:off x="8122745" y="162534"/>
            <a:ext cx="481703" cy="481703"/>
          </a:xfrm>
          <a:prstGeom prst="rect">
            <a:avLst/>
          </a:prstGeom>
          <a:noFill/>
          <a:ln>
            <a:noFill/>
          </a:ln>
        </p:spPr>
      </p:pic>
      <p:pic>
        <p:nvPicPr>
          <p:cNvPr id="422" name="Google Shape;422;p19"/>
          <p:cNvPicPr preferRelativeResize="0"/>
          <p:nvPr/>
        </p:nvPicPr>
        <p:blipFill rotWithShape="1">
          <a:blip r:embed="rId5">
            <a:alphaModFix/>
          </a:blip>
          <a:srcRect/>
          <a:stretch/>
        </p:blipFill>
        <p:spPr>
          <a:xfrm>
            <a:off x="3715704" y="132082"/>
            <a:ext cx="1407792" cy="407668"/>
          </a:xfrm>
          <a:prstGeom prst="rect">
            <a:avLst/>
          </a:prstGeom>
          <a:noFill/>
          <a:ln>
            <a:noFill/>
          </a:ln>
        </p:spPr>
      </p:pic>
      <p:grpSp>
        <p:nvGrpSpPr>
          <p:cNvPr id="423" name="Google Shape;423;p19"/>
          <p:cNvGrpSpPr/>
          <p:nvPr/>
        </p:nvGrpSpPr>
        <p:grpSpPr>
          <a:xfrm>
            <a:off x="179512" y="1636008"/>
            <a:ext cx="8964488" cy="2967378"/>
            <a:chOff x="0" y="362"/>
            <a:chExt cx="8964488" cy="2967378"/>
          </a:xfrm>
        </p:grpSpPr>
        <p:cxnSp>
          <p:nvCxnSpPr>
            <p:cNvPr id="424" name="Google Shape;424;p19"/>
            <p:cNvCxnSpPr/>
            <p:nvPr/>
          </p:nvCxnSpPr>
          <p:spPr>
            <a:xfrm>
              <a:off x="0" y="362"/>
              <a:ext cx="8964488" cy="0"/>
            </a:xfrm>
            <a:prstGeom prst="straightConnector1">
              <a:avLst/>
            </a:prstGeom>
            <a:solidFill>
              <a:schemeClr val="accent1"/>
            </a:solidFill>
            <a:ln w="9525" cap="flat" cmpd="sng">
              <a:solidFill>
                <a:schemeClr val="accent1"/>
              </a:solidFill>
              <a:prstDash val="solid"/>
              <a:round/>
              <a:headEnd type="none" w="sm" len="sm"/>
              <a:tailEnd type="none" w="sm" len="sm"/>
            </a:ln>
          </p:spPr>
        </p:cxnSp>
        <p:sp>
          <p:nvSpPr>
            <p:cNvPr id="425" name="Google Shape;425;p19"/>
            <p:cNvSpPr/>
            <p:nvPr/>
          </p:nvSpPr>
          <p:spPr>
            <a:xfrm>
              <a:off x="0" y="362"/>
              <a:ext cx="8964488" cy="32970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9"/>
            <p:cNvSpPr txBox="1"/>
            <p:nvPr/>
          </p:nvSpPr>
          <p:spPr>
            <a:xfrm>
              <a:off x="0" y="362"/>
              <a:ext cx="8964488" cy="329708"/>
            </a:xfrm>
            <a:prstGeom prst="rect">
              <a:avLst/>
            </a:prstGeom>
            <a:noFill/>
            <a:ln>
              <a:noFill/>
            </a:ln>
          </p:spPr>
          <p:txBody>
            <a:bodyPr spcFirstLastPara="1" wrap="square" lIns="53325" tIns="53325" rIns="53325" bIns="53325" anchor="t" anchorCtr="0">
              <a:noAutofit/>
            </a:bodyPr>
            <a:lstStyle/>
            <a:p>
              <a:pPr marL="0" marR="0" lvl="0" indent="0" algn="l" rtl="0">
                <a:lnSpc>
                  <a:spcPct val="90000"/>
                </a:lnSpc>
                <a:spcBef>
                  <a:spcPts val="0"/>
                </a:spcBef>
                <a:spcAft>
                  <a:spcPts val="0"/>
                </a:spcAft>
                <a:buClr>
                  <a:schemeClr val="dk1"/>
                </a:buClr>
                <a:buSzPts val="1400"/>
                <a:buFont typeface="Tahoma"/>
                <a:buNone/>
              </a:pPr>
              <a:r>
                <a:rPr lang="en-GB" sz="1400">
                  <a:solidFill>
                    <a:schemeClr val="dk1"/>
                  </a:solidFill>
                  <a:latin typeface="Tahoma"/>
                  <a:ea typeface="Tahoma"/>
                  <a:cs typeface="Tahoma"/>
                  <a:sym typeface="Tahoma"/>
                </a:rPr>
                <a:t>Percentage of programmes aligned with the university’s strategic goals (measured via curriculum mapping);</a:t>
              </a:r>
              <a:endParaRPr/>
            </a:p>
          </p:txBody>
        </p:sp>
        <p:cxnSp>
          <p:nvCxnSpPr>
            <p:cNvPr id="427" name="Google Shape;427;p19"/>
            <p:cNvCxnSpPr/>
            <p:nvPr/>
          </p:nvCxnSpPr>
          <p:spPr>
            <a:xfrm>
              <a:off x="0" y="330071"/>
              <a:ext cx="8964488" cy="0"/>
            </a:xfrm>
            <a:prstGeom prst="straightConnector1">
              <a:avLst/>
            </a:prstGeom>
            <a:solidFill>
              <a:schemeClr val="accent1"/>
            </a:solidFill>
            <a:ln w="9525" cap="flat" cmpd="sng">
              <a:solidFill>
                <a:schemeClr val="accent1"/>
              </a:solidFill>
              <a:prstDash val="solid"/>
              <a:round/>
              <a:headEnd type="none" w="sm" len="sm"/>
              <a:tailEnd type="none" w="sm" len="sm"/>
            </a:ln>
          </p:spPr>
        </p:cxnSp>
        <p:sp>
          <p:nvSpPr>
            <p:cNvPr id="428" name="Google Shape;428;p19"/>
            <p:cNvSpPr/>
            <p:nvPr/>
          </p:nvSpPr>
          <p:spPr>
            <a:xfrm>
              <a:off x="0" y="330071"/>
              <a:ext cx="8964488" cy="32970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9"/>
            <p:cNvSpPr txBox="1"/>
            <p:nvPr/>
          </p:nvSpPr>
          <p:spPr>
            <a:xfrm>
              <a:off x="0" y="330071"/>
              <a:ext cx="8964488" cy="329708"/>
            </a:xfrm>
            <a:prstGeom prst="rect">
              <a:avLst/>
            </a:prstGeom>
            <a:noFill/>
            <a:ln>
              <a:noFill/>
            </a:ln>
          </p:spPr>
          <p:txBody>
            <a:bodyPr spcFirstLastPara="1" wrap="square" lIns="53325" tIns="53325" rIns="53325" bIns="53325" anchor="t" anchorCtr="0">
              <a:noAutofit/>
            </a:bodyPr>
            <a:lstStyle/>
            <a:p>
              <a:pPr marL="0" marR="0" lvl="0" indent="0" algn="l" rtl="0">
                <a:lnSpc>
                  <a:spcPct val="90000"/>
                </a:lnSpc>
                <a:spcBef>
                  <a:spcPts val="0"/>
                </a:spcBef>
                <a:spcAft>
                  <a:spcPts val="0"/>
                </a:spcAft>
                <a:buClr>
                  <a:schemeClr val="dk1"/>
                </a:buClr>
                <a:buSzPts val="1400"/>
                <a:buFont typeface="Tahoma"/>
                <a:buNone/>
              </a:pPr>
              <a:r>
                <a:rPr lang="en-GB" sz="1400">
                  <a:solidFill>
                    <a:schemeClr val="dk1"/>
                  </a:solidFill>
                  <a:latin typeface="Tahoma"/>
                  <a:ea typeface="Tahoma"/>
                  <a:cs typeface="Tahoma"/>
                  <a:sym typeface="Tahoma"/>
                </a:rPr>
                <a:t>Number of interdisciplinary and research-driven programmes introduced;</a:t>
              </a:r>
              <a:endParaRPr/>
            </a:p>
          </p:txBody>
        </p:sp>
        <p:cxnSp>
          <p:nvCxnSpPr>
            <p:cNvPr id="430" name="Google Shape;430;p19"/>
            <p:cNvCxnSpPr/>
            <p:nvPr/>
          </p:nvCxnSpPr>
          <p:spPr>
            <a:xfrm>
              <a:off x="0" y="659779"/>
              <a:ext cx="8964488" cy="0"/>
            </a:xfrm>
            <a:prstGeom prst="straightConnector1">
              <a:avLst/>
            </a:prstGeom>
            <a:solidFill>
              <a:schemeClr val="accent1"/>
            </a:solidFill>
            <a:ln w="9525" cap="flat" cmpd="sng">
              <a:solidFill>
                <a:schemeClr val="accent1"/>
              </a:solidFill>
              <a:prstDash val="solid"/>
              <a:round/>
              <a:headEnd type="none" w="sm" len="sm"/>
              <a:tailEnd type="none" w="sm" len="sm"/>
            </a:ln>
          </p:spPr>
        </p:cxnSp>
        <p:sp>
          <p:nvSpPr>
            <p:cNvPr id="431" name="Google Shape;431;p19"/>
            <p:cNvSpPr/>
            <p:nvPr/>
          </p:nvSpPr>
          <p:spPr>
            <a:xfrm>
              <a:off x="0" y="659779"/>
              <a:ext cx="8964488" cy="32970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9"/>
            <p:cNvSpPr txBox="1"/>
            <p:nvPr/>
          </p:nvSpPr>
          <p:spPr>
            <a:xfrm>
              <a:off x="0" y="659779"/>
              <a:ext cx="8964488" cy="329708"/>
            </a:xfrm>
            <a:prstGeom prst="rect">
              <a:avLst/>
            </a:prstGeom>
            <a:noFill/>
            <a:ln>
              <a:noFill/>
            </a:ln>
          </p:spPr>
          <p:txBody>
            <a:bodyPr spcFirstLastPara="1" wrap="square" lIns="53325" tIns="53325" rIns="53325" bIns="53325" anchor="t" anchorCtr="0">
              <a:noAutofit/>
            </a:bodyPr>
            <a:lstStyle/>
            <a:p>
              <a:pPr marL="0" marR="0" lvl="0" indent="0" algn="l" rtl="0">
                <a:lnSpc>
                  <a:spcPct val="90000"/>
                </a:lnSpc>
                <a:spcBef>
                  <a:spcPts val="0"/>
                </a:spcBef>
                <a:spcAft>
                  <a:spcPts val="0"/>
                </a:spcAft>
                <a:buClr>
                  <a:schemeClr val="dk1"/>
                </a:buClr>
                <a:buSzPts val="1400"/>
                <a:buFont typeface="Tahoma"/>
                <a:buNone/>
              </a:pPr>
              <a:r>
                <a:rPr lang="en-GB" sz="1400">
                  <a:solidFill>
                    <a:schemeClr val="dk1"/>
                  </a:solidFill>
                  <a:latin typeface="Tahoma"/>
                  <a:ea typeface="Tahoma"/>
                  <a:cs typeface="Tahoma"/>
                  <a:sym typeface="Tahoma"/>
                </a:rPr>
                <a:t>Graduate impact assessment (employment rates, contributions to research, and societal engagement);</a:t>
              </a:r>
              <a:endParaRPr/>
            </a:p>
          </p:txBody>
        </p:sp>
        <p:cxnSp>
          <p:nvCxnSpPr>
            <p:cNvPr id="433" name="Google Shape;433;p19"/>
            <p:cNvCxnSpPr/>
            <p:nvPr/>
          </p:nvCxnSpPr>
          <p:spPr>
            <a:xfrm>
              <a:off x="0" y="989488"/>
              <a:ext cx="8964488" cy="0"/>
            </a:xfrm>
            <a:prstGeom prst="straightConnector1">
              <a:avLst/>
            </a:prstGeom>
            <a:solidFill>
              <a:schemeClr val="accent1"/>
            </a:solidFill>
            <a:ln w="9525" cap="flat" cmpd="sng">
              <a:solidFill>
                <a:schemeClr val="accent1"/>
              </a:solidFill>
              <a:prstDash val="solid"/>
              <a:round/>
              <a:headEnd type="none" w="sm" len="sm"/>
              <a:tailEnd type="none" w="sm" len="sm"/>
            </a:ln>
          </p:spPr>
        </p:cxnSp>
        <p:sp>
          <p:nvSpPr>
            <p:cNvPr id="434" name="Google Shape;434;p19"/>
            <p:cNvSpPr/>
            <p:nvPr/>
          </p:nvSpPr>
          <p:spPr>
            <a:xfrm>
              <a:off x="0" y="989488"/>
              <a:ext cx="8964488" cy="32970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9"/>
            <p:cNvSpPr txBox="1"/>
            <p:nvPr/>
          </p:nvSpPr>
          <p:spPr>
            <a:xfrm>
              <a:off x="0" y="989488"/>
              <a:ext cx="8964488" cy="329708"/>
            </a:xfrm>
            <a:prstGeom prst="rect">
              <a:avLst/>
            </a:prstGeom>
            <a:noFill/>
            <a:ln>
              <a:noFill/>
            </a:ln>
          </p:spPr>
          <p:txBody>
            <a:bodyPr spcFirstLastPara="1" wrap="square" lIns="53325" tIns="53325" rIns="53325" bIns="53325" anchor="t" anchorCtr="0">
              <a:noAutofit/>
            </a:bodyPr>
            <a:lstStyle/>
            <a:p>
              <a:pPr marL="0" marR="0" lvl="0" indent="0" algn="l" rtl="0">
                <a:lnSpc>
                  <a:spcPct val="90000"/>
                </a:lnSpc>
                <a:spcBef>
                  <a:spcPts val="0"/>
                </a:spcBef>
                <a:spcAft>
                  <a:spcPts val="0"/>
                </a:spcAft>
                <a:buClr>
                  <a:schemeClr val="dk1"/>
                </a:buClr>
                <a:buSzPts val="1400"/>
                <a:buFont typeface="Tahoma"/>
                <a:buNone/>
              </a:pPr>
              <a:r>
                <a:rPr lang="en-GB" sz="1400">
                  <a:solidFill>
                    <a:schemeClr val="dk1"/>
                  </a:solidFill>
                  <a:latin typeface="Tahoma"/>
                  <a:ea typeface="Tahoma"/>
                  <a:cs typeface="Tahoma"/>
                  <a:sym typeface="Tahoma"/>
                </a:rPr>
                <a:t>Stakeholder satisfaction levels (feedback from faculty, students, and industry partners);</a:t>
              </a:r>
              <a:endParaRPr/>
            </a:p>
          </p:txBody>
        </p:sp>
        <p:cxnSp>
          <p:nvCxnSpPr>
            <p:cNvPr id="436" name="Google Shape;436;p19"/>
            <p:cNvCxnSpPr/>
            <p:nvPr/>
          </p:nvCxnSpPr>
          <p:spPr>
            <a:xfrm>
              <a:off x="0" y="1319197"/>
              <a:ext cx="8964488" cy="0"/>
            </a:xfrm>
            <a:prstGeom prst="straightConnector1">
              <a:avLst/>
            </a:prstGeom>
            <a:solidFill>
              <a:schemeClr val="accent1"/>
            </a:solidFill>
            <a:ln w="9525" cap="flat" cmpd="sng">
              <a:solidFill>
                <a:schemeClr val="accent1"/>
              </a:solidFill>
              <a:prstDash val="solid"/>
              <a:round/>
              <a:headEnd type="none" w="sm" len="sm"/>
              <a:tailEnd type="none" w="sm" len="sm"/>
            </a:ln>
          </p:spPr>
        </p:cxnSp>
        <p:sp>
          <p:nvSpPr>
            <p:cNvPr id="437" name="Google Shape;437;p19"/>
            <p:cNvSpPr/>
            <p:nvPr/>
          </p:nvSpPr>
          <p:spPr>
            <a:xfrm>
              <a:off x="0" y="1319197"/>
              <a:ext cx="8964488" cy="32970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9"/>
            <p:cNvSpPr txBox="1"/>
            <p:nvPr/>
          </p:nvSpPr>
          <p:spPr>
            <a:xfrm>
              <a:off x="0" y="1319197"/>
              <a:ext cx="8964488" cy="329708"/>
            </a:xfrm>
            <a:prstGeom prst="rect">
              <a:avLst/>
            </a:prstGeom>
            <a:noFill/>
            <a:ln>
              <a:noFill/>
            </a:ln>
          </p:spPr>
          <p:txBody>
            <a:bodyPr spcFirstLastPara="1" wrap="square" lIns="53325" tIns="53325" rIns="53325" bIns="53325" anchor="t" anchorCtr="0">
              <a:noAutofit/>
            </a:bodyPr>
            <a:lstStyle/>
            <a:p>
              <a:pPr marL="0" marR="0" lvl="0" indent="0" algn="l" rtl="0">
                <a:lnSpc>
                  <a:spcPct val="90000"/>
                </a:lnSpc>
                <a:spcBef>
                  <a:spcPts val="0"/>
                </a:spcBef>
                <a:spcAft>
                  <a:spcPts val="0"/>
                </a:spcAft>
                <a:buClr>
                  <a:schemeClr val="dk1"/>
                </a:buClr>
                <a:buSzPts val="1400"/>
                <a:buFont typeface="Tahoma"/>
                <a:buNone/>
              </a:pPr>
              <a:r>
                <a:rPr lang="en-GB" sz="1400">
                  <a:solidFill>
                    <a:schemeClr val="dk1"/>
                  </a:solidFill>
                  <a:latin typeface="Tahoma"/>
                  <a:ea typeface="Tahoma"/>
                  <a:cs typeface="Tahoma"/>
                  <a:sym typeface="Tahoma"/>
                </a:rPr>
                <a:t>Programme-to-resource ratio (ensuring infrastructure, faculty, and logistics match student demand);</a:t>
              </a:r>
              <a:endParaRPr/>
            </a:p>
          </p:txBody>
        </p:sp>
        <p:cxnSp>
          <p:nvCxnSpPr>
            <p:cNvPr id="439" name="Google Shape;439;p19"/>
            <p:cNvCxnSpPr/>
            <p:nvPr/>
          </p:nvCxnSpPr>
          <p:spPr>
            <a:xfrm>
              <a:off x="0" y="1648906"/>
              <a:ext cx="8964488" cy="0"/>
            </a:xfrm>
            <a:prstGeom prst="straightConnector1">
              <a:avLst/>
            </a:prstGeom>
            <a:solidFill>
              <a:schemeClr val="accent1"/>
            </a:solidFill>
            <a:ln w="9525" cap="flat" cmpd="sng">
              <a:solidFill>
                <a:schemeClr val="accent1"/>
              </a:solidFill>
              <a:prstDash val="solid"/>
              <a:round/>
              <a:headEnd type="none" w="sm" len="sm"/>
              <a:tailEnd type="none" w="sm" len="sm"/>
            </a:ln>
          </p:spPr>
        </p:cxnSp>
        <p:sp>
          <p:nvSpPr>
            <p:cNvPr id="440" name="Google Shape;440;p19"/>
            <p:cNvSpPr/>
            <p:nvPr/>
          </p:nvSpPr>
          <p:spPr>
            <a:xfrm>
              <a:off x="0" y="1648906"/>
              <a:ext cx="8964488" cy="32970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9"/>
            <p:cNvSpPr txBox="1"/>
            <p:nvPr/>
          </p:nvSpPr>
          <p:spPr>
            <a:xfrm>
              <a:off x="0" y="1648906"/>
              <a:ext cx="8964488" cy="329708"/>
            </a:xfrm>
            <a:prstGeom prst="rect">
              <a:avLst/>
            </a:prstGeom>
            <a:noFill/>
            <a:ln>
              <a:noFill/>
            </a:ln>
          </p:spPr>
          <p:txBody>
            <a:bodyPr spcFirstLastPara="1" wrap="square" lIns="53325" tIns="53325" rIns="53325" bIns="53325" anchor="t" anchorCtr="0">
              <a:noAutofit/>
            </a:bodyPr>
            <a:lstStyle/>
            <a:p>
              <a:pPr marL="0" marR="0" lvl="0" indent="0" algn="l" rtl="0">
                <a:lnSpc>
                  <a:spcPct val="90000"/>
                </a:lnSpc>
                <a:spcBef>
                  <a:spcPts val="0"/>
                </a:spcBef>
                <a:spcAft>
                  <a:spcPts val="0"/>
                </a:spcAft>
                <a:buClr>
                  <a:schemeClr val="dk1"/>
                </a:buClr>
                <a:buSzPts val="1400"/>
                <a:buFont typeface="Tahoma"/>
                <a:buNone/>
              </a:pPr>
              <a:r>
                <a:rPr lang="en-GB" sz="1400">
                  <a:solidFill>
                    <a:schemeClr val="dk1"/>
                  </a:solidFill>
                  <a:latin typeface="Tahoma"/>
                  <a:ea typeface="Tahoma"/>
                  <a:cs typeface="Tahoma"/>
                  <a:sym typeface="Tahoma"/>
                </a:rPr>
                <a:t>Faculty-to-student ratio in each programme;</a:t>
              </a:r>
              <a:endParaRPr/>
            </a:p>
          </p:txBody>
        </p:sp>
        <p:cxnSp>
          <p:nvCxnSpPr>
            <p:cNvPr id="442" name="Google Shape;442;p19"/>
            <p:cNvCxnSpPr/>
            <p:nvPr/>
          </p:nvCxnSpPr>
          <p:spPr>
            <a:xfrm>
              <a:off x="0" y="1978615"/>
              <a:ext cx="8964488" cy="0"/>
            </a:xfrm>
            <a:prstGeom prst="straightConnector1">
              <a:avLst/>
            </a:prstGeom>
            <a:solidFill>
              <a:schemeClr val="accent1"/>
            </a:solidFill>
            <a:ln w="9525" cap="flat" cmpd="sng">
              <a:solidFill>
                <a:schemeClr val="accent1"/>
              </a:solidFill>
              <a:prstDash val="solid"/>
              <a:round/>
              <a:headEnd type="none" w="sm" len="sm"/>
              <a:tailEnd type="none" w="sm" len="sm"/>
            </a:ln>
          </p:spPr>
        </p:cxnSp>
        <p:sp>
          <p:nvSpPr>
            <p:cNvPr id="443" name="Google Shape;443;p19"/>
            <p:cNvSpPr/>
            <p:nvPr/>
          </p:nvSpPr>
          <p:spPr>
            <a:xfrm>
              <a:off x="0" y="1978615"/>
              <a:ext cx="8964488" cy="32970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9"/>
            <p:cNvSpPr txBox="1"/>
            <p:nvPr/>
          </p:nvSpPr>
          <p:spPr>
            <a:xfrm>
              <a:off x="0" y="1978615"/>
              <a:ext cx="8964488" cy="329708"/>
            </a:xfrm>
            <a:prstGeom prst="rect">
              <a:avLst/>
            </a:prstGeom>
            <a:noFill/>
            <a:ln>
              <a:noFill/>
            </a:ln>
          </p:spPr>
          <p:txBody>
            <a:bodyPr spcFirstLastPara="1" wrap="square" lIns="53325" tIns="53325" rIns="53325" bIns="53325" anchor="t" anchorCtr="0">
              <a:noAutofit/>
            </a:bodyPr>
            <a:lstStyle/>
            <a:p>
              <a:pPr marL="0" marR="0" lvl="0" indent="0" algn="l" rtl="0">
                <a:lnSpc>
                  <a:spcPct val="90000"/>
                </a:lnSpc>
                <a:spcBef>
                  <a:spcPts val="0"/>
                </a:spcBef>
                <a:spcAft>
                  <a:spcPts val="0"/>
                </a:spcAft>
                <a:buClr>
                  <a:schemeClr val="dk1"/>
                </a:buClr>
                <a:buSzPts val="1400"/>
                <a:buFont typeface="Tahoma"/>
                <a:buNone/>
              </a:pPr>
              <a:r>
                <a:rPr lang="en-GB" sz="1400">
                  <a:solidFill>
                    <a:schemeClr val="dk1"/>
                  </a:solidFill>
                  <a:latin typeface="Tahoma"/>
                  <a:ea typeface="Tahoma"/>
                  <a:cs typeface="Tahoma"/>
                  <a:sym typeface="Tahoma"/>
                </a:rPr>
                <a:t>Utilisation rate of research and laboratory facilities per programme;</a:t>
              </a:r>
              <a:endParaRPr/>
            </a:p>
          </p:txBody>
        </p:sp>
        <p:cxnSp>
          <p:nvCxnSpPr>
            <p:cNvPr id="445" name="Google Shape;445;p19"/>
            <p:cNvCxnSpPr/>
            <p:nvPr/>
          </p:nvCxnSpPr>
          <p:spPr>
            <a:xfrm>
              <a:off x="0" y="2308324"/>
              <a:ext cx="8964488" cy="0"/>
            </a:xfrm>
            <a:prstGeom prst="straightConnector1">
              <a:avLst/>
            </a:prstGeom>
            <a:solidFill>
              <a:schemeClr val="accent1"/>
            </a:solidFill>
            <a:ln w="9525" cap="flat" cmpd="sng">
              <a:solidFill>
                <a:schemeClr val="accent1"/>
              </a:solidFill>
              <a:prstDash val="solid"/>
              <a:round/>
              <a:headEnd type="none" w="sm" len="sm"/>
              <a:tailEnd type="none" w="sm" len="sm"/>
            </a:ln>
          </p:spPr>
        </p:cxnSp>
        <p:sp>
          <p:nvSpPr>
            <p:cNvPr id="446" name="Google Shape;446;p19"/>
            <p:cNvSpPr/>
            <p:nvPr/>
          </p:nvSpPr>
          <p:spPr>
            <a:xfrm>
              <a:off x="0" y="2308324"/>
              <a:ext cx="8964488" cy="32970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9"/>
            <p:cNvSpPr txBox="1"/>
            <p:nvPr/>
          </p:nvSpPr>
          <p:spPr>
            <a:xfrm>
              <a:off x="0" y="2308324"/>
              <a:ext cx="8964488" cy="329708"/>
            </a:xfrm>
            <a:prstGeom prst="rect">
              <a:avLst/>
            </a:prstGeom>
            <a:noFill/>
            <a:ln>
              <a:noFill/>
            </a:ln>
          </p:spPr>
          <p:txBody>
            <a:bodyPr spcFirstLastPara="1" wrap="square" lIns="53325" tIns="53325" rIns="53325" bIns="53325" anchor="t" anchorCtr="0">
              <a:noAutofit/>
            </a:bodyPr>
            <a:lstStyle/>
            <a:p>
              <a:pPr marL="0" marR="0" lvl="0" indent="0" algn="l" rtl="0">
                <a:lnSpc>
                  <a:spcPct val="90000"/>
                </a:lnSpc>
                <a:spcBef>
                  <a:spcPts val="0"/>
                </a:spcBef>
                <a:spcAft>
                  <a:spcPts val="0"/>
                </a:spcAft>
                <a:buClr>
                  <a:schemeClr val="dk1"/>
                </a:buClr>
                <a:buSzPts val="1400"/>
                <a:buFont typeface="Tahoma"/>
                <a:buNone/>
              </a:pPr>
              <a:r>
                <a:rPr lang="en-GB" sz="1400">
                  <a:solidFill>
                    <a:schemeClr val="dk1"/>
                  </a:solidFill>
                  <a:latin typeface="Tahoma"/>
                  <a:ea typeface="Tahoma"/>
                  <a:cs typeface="Tahoma"/>
                  <a:sym typeface="Tahoma"/>
                </a:rPr>
                <a:t>Percentage of programmes delivered with blended learning and digital tools;</a:t>
              </a:r>
              <a:endParaRPr/>
            </a:p>
          </p:txBody>
        </p:sp>
        <p:cxnSp>
          <p:nvCxnSpPr>
            <p:cNvPr id="448" name="Google Shape;448;p19"/>
            <p:cNvCxnSpPr/>
            <p:nvPr/>
          </p:nvCxnSpPr>
          <p:spPr>
            <a:xfrm>
              <a:off x="0" y="2638032"/>
              <a:ext cx="8964488" cy="0"/>
            </a:xfrm>
            <a:prstGeom prst="straightConnector1">
              <a:avLst/>
            </a:prstGeom>
            <a:solidFill>
              <a:schemeClr val="accent1"/>
            </a:solidFill>
            <a:ln w="9525" cap="flat" cmpd="sng">
              <a:solidFill>
                <a:schemeClr val="accent1"/>
              </a:solidFill>
              <a:prstDash val="solid"/>
              <a:round/>
              <a:headEnd type="none" w="sm" len="sm"/>
              <a:tailEnd type="none" w="sm" len="sm"/>
            </a:ln>
          </p:spPr>
        </p:cxnSp>
        <p:sp>
          <p:nvSpPr>
            <p:cNvPr id="449" name="Google Shape;449;p19"/>
            <p:cNvSpPr/>
            <p:nvPr/>
          </p:nvSpPr>
          <p:spPr>
            <a:xfrm>
              <a:off x="0" y="2638032"/>
              <a:ext cx="8964488" cy="32970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9"/>
            <p:cNvSpPr txBox="1"/>
            <p:nvPr/>
          </p:nvSpPr>
          <p:spPr>
            <a:xfrm>
              <a:off x="0" y="2638032"/>
              <a:ext cx="8964488" cy="329708"/>
            </a:xfrm>
            <a:prstGeom prst="rect">
              <a:avLst/>
            </a:prstGeom>
            <a:noFill/>
            <a:ln>
              <a:noFill/>
            </a:ln>
          </p:spPr>
          <p:txBody>
            <a:bodyPr spcFirstLastPara="1" wrap="square" lIns="53325" tIns="53325" rIns="53325" bIns="53325" anchor="t" anchorCtr="0">
              <a:noAutofit/>
            </a:bodyPr>
            <a:lstStyle/>
            <a:p>
              <a:pPr marL="0" marR="0" lvl="0" indent="0" algn="l" rtl="0">
                <a:lnSpc>
                  <a:spcPct val="90000"/>
                </a:lnSpc>
                <a:spcBef>
                  <a:spcPts val="0"/>
                </a:spcBef>
                <a:spcAft>
                  <a:spcPts val="0"/>
                </a:spcAft>
                <a:buClr>
                  <a:schemeClr val="dk1"/>
                </a:buClr>
                <a:buSzPts val="1400"/>
                <a:buFont typeface="Tahoma"/>
                <a:buNone/>
              </a:pPr>
              <a:r>
                <a:rPr lang="en-GB" sz="1400">
                  <a:solidFill>
                    <a:schemeClr val="dk1"/>
                  </a:solidFill>
                  <a:latin typeface="Tahoma"/>
                  <a:ea typeface="Tahoma"/>
                  <a:cs typeface="Tahoma"/>
                  <a:sym typeface="Tahoma"/>
                </a:rPr>
                <a:t>Sustainability of programme offerings based on financial and logistical viability.</a:t>
              </a:r>
              <a:endParaRPr sz="1400">
                <a:solidFill>
                  <a:schemeClr val="dk1"/>
                </a:solidFill>
                <a:latin typeface="Tahoma"/>
                <a:ea typeface="Tahoma"/>
                <a:cs typeface="Tahoma"/>
                <a:sym typeface="Tahoma"/>
              </a:endParaRPr>
            </a:p>
            <a:p>
              <a:pPr marL="0" marR="0" lvl="0" indent="0" algn="l" rtl="0">
                <a:lnSpc>
                  <a:spcPct val="90000"/>
                </a:lnSpc>
                <a:spcBef>
                  <a:spcPts val="490"/>
                </a:spcBef>
                <a:spcAft>
                  <a:spcPts val="0"/>
                </a:spcAft>
                <a:buClr>
                  <a:schemeClr val="dk1"/>
                </a:buClr>
                <a:buSzPts val="1600"/>
                <a:buFont typeface="Calibri"/>
                <a:buNone/>
              </a:pPr>
              <a:endParaRPr sz="1600">
                <a:solidFill>
                  <a:schemeClr val="dk1"/>
                </a:solidFill>
                <a:latin typeface="Tahoma"/>
                <a:ea typeface="Tahoma"/>
                <a:cs typeface="Tahoma"/>
                <a:sym typeface="Tahoma"/>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38000">
              <a:schemeClr val="lt1"/>
            </a:gs>
            <a:gs pos="67000">
              <a:schemeClr val="lt1"/>
            </a:gs>
            <a:gs pos="92000">
              <a:schemeClr val="lt1"/>
            </a:gs>
            <a:gs pos="100000">
              <a:srgbClr val="FF0000"/>
            </a:gs>
          </a:gsLst>
          <a:lin ang="5400000" scaled="0"/>
        </a:gradFill>
        <a:effectLst/>
      </p:bgPr>
    </p:bg>
    <p:spTree>
      <p:nvGrpSpPr>
        <p:cNvPr id="1" name="Shape 109"/>
        <p:cNvGrpSpPr/>
        <p:nvPr/>
      </p:nvGrpSpPr>
      <p:grpSpPr>
        <a:xfrm>
          <a:off x="0" y="0"/>
          <a:ext cx="0" cy="0"/>
          <a:chOff x="0" y="0"/>
          <a:chExt cx="0" cy="0"/>
        </a:xfrm>
      </p:grpSpPr>
      <p:sp>
        <p:nvSpPr>
          <p:cNvPr id="110" name="Google Shape;110;p2"/>
          <p:cNvSpPr txBox="1"/>
          <p:nvPr/>
        </p:nvSpPr>
        <p:spPr>
          <a:xfrm>
            <a:off x="327984" y="4840024"/>
            <a:ext cx="8568951" cy="35198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800" b="0" i="1" u="none" strike="noStrike" cap="none">
                <a:solidFill>
                  <a:schemeClr val="dk2"/>
                </a:solidFill>
                <a:latin typeface="Calibri"/>
                <a:ea typeface="Calibri"/>
                <a:cs typeface="Calibri"/>
                <a:sym typeface="Calibri"/>
              </a:rPr>
              <a:t>"</a:t>
            </a:r>
            <a:r>
              <a:rPr lang="en-GB" sz="800" b="0" i="1" u="none" strike="noStrike" cap="none">
                <a:solidFill>
                  <a:schemeClr val="lt1"/>
                </a:solidFill>
                <a:latin typeface="Calibri"/>
                <a:ea typeface="Calibri"/>
                <a:cs typeface="Calibri"/>
                <a:sym typeface="Calibri"/>
              </a:rPr>
              <a:t>Funded by the European Union. Views and opinions expressed are however those of the author(s) only and do not necessarily reflect those of the European Union. Neither the European Union nor the granting authority can be."</a:t>
            </a:r>
            <a:endParaRPr/>
          </a:p>
        </p:txBody>
      </p:sp>
      <p:pic>
        <p:nvPicPr>
          <p:cNvPr id="111" name="Google Shape;111;p2" descr="C:\Users\brani\Downloads\eu_funded_en.jpg"/>
          <p:cNvPicPr preferRelativeResize="0"/>
          <p:nvPr/>
        </p:nvPicPr>
        <p:blipFill rotWithShape="1">
          <a:blip r:embed="rId3">
            <a:alphaModFix/>
          </a:blip>
          <a:srcRect/>
          <a:stretch/>
        </p:blipFill>
        <p:spPr>
          <a:xfrm>
            <a:off x="313984" y="250488"/>
            <a:ext cx="2174786" cy="457200"/>
          </a:xfrm>
          <a:prstGeom prst="rect">
            <a:avLst/>
          </a:prstGeom>
          <a:noFill/>
          <a:ln>
            <a:noFill/>
          </a:ln>
        </p:spPr>
      </p:pic>
      <p:pic>
        <p:nvPicPr>
          <p:cNvPr id="112" name="Google Shape;112;p2" descr="Sustainable Development Goals SDGs Goal 4: Quality, 48% OFF"/>
          <p:cNvPicPr preferRelativeResize="0"/>
          <p:nvPr/>
        </p:nvPicPr>
        <p:blipFill rotWithShape="1">
          <a:blip r:embed="rId4">
            <a:alphaModFix/>
          </a:blip>
          <a:srcRect/>
          <a:stretch/>
        </p:blipFill>
        <p:spPr>
          <a:xfrm>
            <a:off x="8176367" y="248601"/>
            <a:ext cx="653649" cy="653649"/>
          </a:xfrm>
          <a:prstGeom prst="rect">
            <a:avLst/>
          </a:prstGeom>
          <a:noFill/>
          <a:ln>
            <a:noFill/>
          </a:ln>
        </p:spPr>
      </p:pic>
      <p:sp>
        <p:nvSpPr>
          <p:cNvPr id="113" name="Google Shape;113;p2"/>
          <p:cNvSpPr/>
          <p:nvPr/>
        </p:nvSpPr>
        <p:spPr>
          <a:xfrm>
            <a:off x="3995935" y="250488"/>
            <a:ext cx="1152128" cy="457200"/>
          </a:xfrm>
          <a:prstGeom prst="rect">
            <a:avLst/>
          </a:prstGeom>
          <a:solidFill>
            <a:schemeClr val="accent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a:solidFill>
                  <a:schemeClr val="lt1"/>
                </a:solidFill>
                <a:latin typeface="Calibri"/>
                <a:ea typeface="Calibri"/>
                <a:cs typeface="Calibri"/>
                <a:sym typeface="Calibri"/>
              </a:rPr>
              <a:t>LOGO</a:t>
            </a:r>
            <a:endParaRPr sz="1800" b="0" i="0" u="none" strike="noStrike" cap="none">
              <a:solidFill>
                <a:schemeClr val="lt1"/>
              </a:solidFill>
              <a:latin typeface="Calibri"/>
              <a:ea typeface="Calibri"/>
              <a:cs typeface="Calibri"/>
              <a:sym typeface="Calibri"/>
            </a:endParaRPr>
          </a:p>
        </p:txBody>
      </p:sp>
      <p:pic>
        <p:nvPicPr>
          <p:cNvPr id="114" name="Google Shape;114;p2"/>
          <p:cNvPicPr preferRelativeResize="0"/>
          <p:nvPr/>
        </p:nvPicPr>
        <p:blipFill rotWithShape="1">
          <a:blip r:embed="rId5">
            <a:alphaModFix/>
          </a:blip>
          <a:srcRect/>
          <a:stretch/>
        </p:blipFill>
        <p:spPr>
          <a:xfrm>
            <a:off x="3484607" y="185132"/>
            <a:ext cx="2174786" cy="629773"/>
          </a:xfrm>
          <a:prstGeom prst="rect">
            <a:avLst/>
          </a:prstGeom>
          <a:noFill/>
          <a:ln>
            <a:noFill/>
          </a:ln>
        </p:spPr>
      </p:pic>
      <p:sp>
        <p:nvSpPr>
          <p:cNvPr id="115" name="Google Shape;115;p2"/>
          <p:cNvSpPr/>
          <p:nvPr/>
        </p:nvSpPr>
        <p:spPr>
          <a:xfrm>
            <a:off x="342444" y="1010736"/>
            <a:ext cx="8229240" cy="43164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3600" b="0" i="0" u="none" strike="noStrike" cap="none" dirty="0">
                <a:solidFill>
                  <a:srgbClr val="000000"/>
                </a:solidFill>
                <a:latin typeface="Tahoma"/>
                <a:ea typeface="Tahoma"/>
                <a:cs typeface="Tahoma"/>
                <a:sym typeface="Tahoma"/>
              </a:rPr>
              <a:t>Outline</a:t>
            </a:r>
            <a:endParaRPr sz="3600" b="0" i="0" u="none" strike="noStrike" cap="none">
              <a:solidFill>
                <a:schemeClr val="dk1"/>
              </a:solidFill>
              <a:latin typeface="Arial"/>
              <a:ea typeface="Arial"/>
              <a:cs typeface="Arial"/>
              <a:sym typeface="Arial"/>
            </a:endParaRPr>
          </a:p>
        </p:txBody>
      </p:sp>
      <p:sp>
        <p:nvSpPr>
          <p:cNvPr id="116" name="Google Shape;116;p2"/>
          <p:cNvSpPr/>
          <p:nvPr/>
        </p:nvSpPr>
        <p:spPr>
          <a:xfrm>
            <a:off x="703764" y="1911484"/>
            <a:ext cx="8064360" cy="1983705"/>
          </a:xfrm>
          <a:prstGeom prst="rect">
            <a:avLst/>
          </a:prstGeom>
          <a:noFill/>
          <a:ln>
            <a:noFill/>
          </a:ln>
        </p:spPr>
        <p:txBody>
          <a:bodyPr spcFirstLastPara="1" wrap="square" lIns="90000" tIns="45000" rIns="90000" bIns="45000" anchor="t" anchorCtr="0">
            <a:spAutoFit/>
          </a:bodyPr>
          <a:lstStyle/>
          <a:p>
            <a:pPr marL="343080" marR="0" lvl="0" indent="-342720" algn="just" rtl="0">
              <a:spcBef>
                <a:spcPts val="0"/>
              </a:spcBef>
              <a:spcAft>
                <a:spcPts val="0"/>
              </a:spcAft>
              <a:buClr>
                <a:srgbClr val="000000"/>
              </a:buClr>
              <a:buSzPts val="1800"/>
              <a:buFont typeface="Arial"/>
              <a:buChar char="•"/>
            </a:pPr>
            <a:r>
              <a:rPr lang="en-GB" sz="1800" b="0" i="0" u="none" strike="noStrike" cap="none" dirty="0">
                <a:solidFill>
                  <a:srgbClr val="000000"/>
                </a:solidFill>
                <a:latin typeface="Tahoma"/>
                <a:ea typeface="Tahoma"/>
                <a:cs typeface="Tahoma"/>
                <a:sym typeface="Tahoma"/>
              </a:rPr>
              <a:t>ESG Standard 1.2: Design and approval of programmes (academic offer planning)</a:t>
            </a:r>
            <a:endParaRPr/>
          </a:p>
          <a:p>
            <a:pPr marL="343080" marR="0" lvl="0" indent="-342720" algn="just" rtl="0">
              <a:spcBef>
                <a:spcPts val="601"/>
              </a:spcBef>
              <a:spcAft>
                <a:spcPts val="0"/>
              </a:spcAft>
              <a:buClr>
                <a:srgbClr val="000000"/>
              </a:buClr>
              <a:buSzPts val="1800"/>
              <a:buFont typeface="Arial"/>
              <a:buChar char="•"/>
            </a:pPr>
            <a:r>
              <a:rPr lang="en-GB" sz="1800" b="0" i="0" u="none" strike="noStrike" cap="none" dirty="0">
                <a:solidFill>
                  <a:srgbClr val="000000"/>
                </a:solidFill>
                <a:latin typeface="Tahoma"/>
                <a:ea typeface="Tahoma"/>
                <a:cs typeface="Tahoma"/>
                <a:sym typeface="Tahoma"/>
              </a:rPr>
              <a:t>ESG Standard 1.3: Student-centred learning, teaching and assessment</a:t>
            </a:r>
            <a:endParaRPr/>
          </a:p>
          <a:p>
            <a:pPr marL="343080" marR="0" lvl="0" indent="-342720" algn="just" rtl="0">
              <a:spcBef>
                <a:spcPts val="601"/>
              </a:spcBef>
              <a:spcAft>
                <a:spcPts val="0"/>
              </a:spcAft>
              <a:buClr>
                <a:srgbClr val="000000"/>
              </a:buClr>
              <a:buSzPts val="1800"/>
              <a:buFont typeface="Arial"/>
              <a:buChar char="•"/>
            </a:pPr>
            <a:r>
              <a:rPr lang="en-GB" sz="1800" b="0" i="0" u="none" strike="noStrike" cap="none" dirty="0">
                <a:solidFill>
                  <a:srgbClr val="000000"/>
                </a:solidFill>
                <a:latin typeface="Tahoma"/>
                <a:ea typeface="Tahoma"/>
                <a:cs typeface="Tahoma"/>
                <a:sym typeface="Tahoma"/>
              </a:rPr>
              <a:t>ESG Standard 1.4: Student admission, progression, recognition and certification</a:t>
            </a:r>
            <a:endParaRPr/>
          </a:p>
          <a:p>
            <a:pPr marL="343080" marR="0" lvl="0" indent="-342720" algn="just" rtl="0">
              <a:spcBef>
                <a:spcPts val="601"/>
              </a:spcBef>
              <a:spcAft>
                <a:spcPts val="0"/>
              </a:spcAft>
              <a:buClr>
                <a:srgbClr val="000000"/>
              </a:buClr>
              <a:buSzPts val="1800"/>
              <a:buFont typeface="Arial"/>
              <a:buChar char="•"/>
            </a:pPr>
            <a:r>
              <a:rPr lang="en-GB" sz="1800" b="0" i="0" u="none" strike="noStrike" cap="none" dirty="0">
                <a:solidFill>
                  <a:srgbClr val="000000"/>
                </a:solidFill>
                <a:latin typeface="Tahoma"/>
                <a:ea typeface="Tahoma"/>
                <a:cs typeface="Tahoma"/>
                <a:sym typeface="Tahoma"/>
              </a:rPr>
              <a:t>Lifelong Learning</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38000">
              <a:schemeClr val="lt1"/>
            </a:gs>
            <a:gs pos="67000">
              <a:schemeClr val="lt1"/>
            </a:gs>
            <a:gs pos="92000">
              <a:schemeClr val="lt1"/>
            </a:gs>
            <a:gs pos="100000">
              <a:srgbClr val="FF0000"/>
            </a:gs>
          </a:gsLst>
          <a:lin ang="5400000" scaled="0"/>
        </a:gradFill>
        <a:effectLst/>
      </p:bgPr>
    </p:bg>
    <p:spTree>
      <p:nvGrpSpPr>
        <p:cNvPr id="1" name="Shape 455"/>
        <p:cNvGrpSpPr/>
        <p:nvPr/>
      </p:nvGrpSpPr>
      <p:grpSpPr>
        <a:xfrm>
          <a:off x="0" y="0"/>
          <a:ext cx="0" cy="0"/>
          <a:chOff x="0" y="0"/>
          <a:chExt cx="0" cy="0"/>
        </a:xfrm>
      </p:grpSpPr>
      <p:sp>
        <p:nvSpPr>
          <p:cNvPr id="456" name="Google Shape;456;p20"/>
          <p:cNvSpPr txBox="1"/>
          <p:nvPr/>
        </p:nvSpPr>
        <p:spPr>
          <a:xfrm>
            <a:off x="10838" y="437362"/>
            <a:ext cx="9122323" cy="85953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Tahoma"/>
              <a:buNone/>
            </a:pPr>
            <a:r>
              <a:rPr lang="en-GB" sz="2400">
                <a:solidFill>
                  <a:schemeClr val="dk1"/>
                </a:solidFill>
                <a:latin typeface="Tahoma"/>
                <a:ea typeface="Tahoma"/>
                <a:cs typeface="Tahoma"/>
                <a:sym typeface="Tahoma"/>
              </a:rPr>
              <a:t>National Qualification Framework</a:t>
            </a:r>
            <a:endParaRPr/>
          </a:p>
          <a:p>
            <a:pPr marL="0" marR="0" lvl="0" indent="0" algn="ctr" rtl="0">
              <a:spcBef>
                <a:spcPts val="0"/>
              </a:spcBef>
              <a:spcAft>
                <a:spcPts val="0"/>
              </a:spcAft>
              <a:buClr>
                <a:schemeClr val="dk1"/>
              </a:buClr>
              <a:buSzPts val="1400"/>
              <a:buFont typeface="Tahoma"/>
              <a:buNone/>
            </a:pPr>
            <a:r>
              <a:rPr lang="en-GB" sz="1400" b="1">
                <a:solidFill>
                  <a:schemeClr val="dk1"/>
                </a:solidFill>
                <a:latin typeface="Tahoma"/>
                <a:ea typeface="Tahoma"/>
                <a:cs typeface="Tahoma"/>
                <a:sym typeface="Tahoma"/>
              </a:rPr>
              <a:t>The comprehensive system synchronising all qualifications within the education sector</a:t>
            </a:r>
            <a:endParaRPr/>
          </a:p>
          <a:p>
            <a:pPr marL="0" marR="0" lvl="0" indent="0" algn="ctr" rtl="0">
              <a:spcBef>
                <a:spcPts val="0"/>
              </a:spcBef>
              <a:spcAft>
                <a:spcPts val="0"/>
              </a:spcAft>
              <a:buClr>
                <a:schemeClr val="dk1"/>
              </a:buClr>
              <a:buSzPts val="1400"/>
              <a:buFont typeface="Tahoma"/>
              <a:buNone/>
            </a:pPr>
            <a:r>
              <a:rPr lang="en-GB" sz="1400" b="1">
                <a:solidFill>
                  <a:schemeClr val="dk1"/>
                </a:solidFill>
                <a:latin typeface="Tahoma"/>
                <a:ea typeface="Tahoma"/>
                <a:cs typeface="Tahoma"/>
                <a:sym typeface="Tahoma"/>
              </a:rPr>
              <a:t>at the national or sub-national level and specific to a country’s structure of education and training</a:t>
            </a:r>
            <a:r>
              <a:rPr lang="en-GB" sz="1400">
                <a:solidFill>
                  <a:schemeClr val="dk1"/>
                </a:solidFill>
                <a:latin typeface="Tahoma"/>
                <a:ea typeface="Tahoma"/>
                <a:cs typeface="Tahoma"/>
                <a:sym typeface="Tahoma"/>
              </a:rPr>
              <a:t>.</a:t>
            </a:r>
            <a:endParaRPr sz="1400">
              <a:solidFill>
                <a:schemeClr val="dk1"/>
              </a:solidFill>
              <a:latin typeface="Tahoma"/>
              <a:ea typeface="Tahoma"/>
              <a:cs typeface="Tahoma"/>
              <a:sym typeface="Tahoma"/>
            </a:endParaRPr>
          </a:p>
        </p:txBody>
      </p:sp>
      <p:sp>
        <p:nvSpPr>
          <p:cNvPr id="457" name="Google Shape;457;p20"/>
          <p:cNvSpPr txBox="1">
            <a:spLocks noGrp="1"/>
          </p:cNvSpPr>
          <p:nvPr>
            <p:ph type="ftr" idx="11"/>
          </p:nvPr>
        </p:nvSpPr>
        <p:spPr>
          <a:xfrm>
            <a:off x="971600" y="4836242"/>
            <a:ext cx="7632848"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1100" b="1">
                <a:solidFill>
                  <a:schemeClr val="lt1"/>
                </a:solidFill>
              </a:rPr>
              <a:t>Quality Assurance for Reform and Transformation of HEIs in Uzbekistan - QUARTZ</a:t>
            </a:r>
            <a:endParaRPr/>
          </a:p>
        </p:txBody>
      </p:sp>
      <p:pic>
        <p:nvPicPr>
          <p:cNvPr id="458" name="Google Shape;458;p20" descr="C:\Users\brani\Downloads\eu_funded_en.jpg"/>
          <p:cNvPicPr preferRelativeResize="0"/>
          <p:nvPr/>
        </p:nvPicPr>
        <p:blipFill rotWithShape="1">
          <a:blip r:embed="rId3">
            <a:alphaModFix/>
          </a:blip>
          <a:srcRect/>
          <a:stretch/>
        </p:blipFill>
        <p:spPr>
          <a:xfrm>
            <a:off x="539552" y="162534"/>
            <a:ext cx="1726406" cy="362938"/>
          </a:xfrm>
          <a:prstGeom prst="rect">
            <a:avLst/>
          </a:prstGeom>
          <a:noFill/>
          <a:ln>
            <a:noFill/>
          </a:ln>
        </p:spPr>
      </p:pic>
      <p:pic>
        <p:nvPicPr>
          <p:cNvPr id="459" name="Google Shape;459;p20" descr="Sustainable Development Goals SDGs Goal 4: Quality, 48% OFF"/>
          <p:cNvPicPr preferRelativeResize="0"/>
          <p:nvPr/>
        </p:nvPicPr>
        <p:blipFill rotWithShape="1">
          <a:blip r:embed="rId4">
            <a:alphaModFix/>
          </a:blip>
          <a:srcRect/>
          <a:stretch/>
        </p:blipFill>
        <p:spPr>
          <a:xfrm>
            <a:off x="8122745" y="162534"/>
            <a:ext cx="481703" cy="481703"/>
          </a:xfrm>
          <a:prstGeom prst="rect">
            <a:avLst/>
          </a:prstGeom>
          <a:noFill/>
          <a:ln>
            <a:noFill/>
          </a:ln>
        </p:spPr>
      </p:pic>
      <p:pic>
        <p:nvPicPr>
          <p:cNvPr id="460" name="Google Shape;460;p20"/>
          <p:cNvPicPr preferRelativeResize="0"/>
          <p:nvPr/>
        </p:nvPicPr>
        <p:blipFill rotWithShape="1">
          <a:blip r:embed="rId5">
            <a:alphaModFix/>
          </a:blip>
          <a:srcRect/>
          <a:stretch/>
        </p:blipFill>
        <p:spPr>
          <a:xfrm>
            <a:off x="3868104" y="117804"/>
            <a:ext cx="1407792" cy="407668"/>
          </a:xfrm>
          <a:prstGeom prst="rect">
            <a:avLst/>
          </a:prstGeom>
          <a:noFill/>
          <a:ln>
            <a:noFill/>
          </a:ln>
        </p:spPr>
      </p:pic>
      <p:grpSp>
        <p:nvGrpSpPr>
          <p:cNvPr id="461" name="Google Shape;461;p20"/>
          <p:cNvGrpSpPr/>
          <p:nvPr/>
        </p:nvGrpSpPr>
        <p:grpSpPr>
          <a:xfrm>
            <a:off x="170638" y="1296899"/>
            <a:ext cx="8802724" cy="3445741"/>
            <a:chOff x="0" y="0"/>
            <a:chExt cx="8802724" cy="3445741"/>
          </a:xfrm>
        </p:grpSpPr>
        <p:cxnSp>
          <p:nvCxnSpPr>
            <p:cNvPr id="462" name="Google Shape;462;p20"/>
            <p:cNvCxnSpPr/>
            <p:nvPr/>
          </p:nvCxnSpPr>
          <p:spPr>
            <a:xfrm>
              <a:off x="0" y="3445741"/>
              <a:ext cx="8802724" cy="0"/>
            </a:xfrm>
            <a:prstGeom prst="straightConnector1">
              <a:avLst/>
            </a:prstGeom>
            <a:noFill/>
            <a:ln w="25400" cap="flat" cmpd="sng">
              <a:solidFill>
                <a:srgbClr val="3B6495"/>
              </a:solidFill>
              <a:prstDash val="solid"/>
              <a:round/>
              <a:headEnd type="none" w="sm" len="sm"/>
              <a:tailEnd type="none" w="sm" len="sm"/>
            </a:ln>
          </p:spPr>
        </p:cxnSp>
        <p:cxnSp>
          <p:nvCxnSpPr>
            <p:cNvPr id="463" name="Google Shape;463;p20"/>
            <p:cNvCxnSpPr/>
            <p:nvPr/>
          </p:nvCxnSpPr>
          <p:spPr>
            <a:xfrm>
              <a:off x="0" y="2866897"/>
              <a:ext cx="8802724" cy="0"/>
            </a:xfrm>
            <a:prstGeom prst="straightConnector1">
              <a:avLst/>
            </a:prstGeom>
            <a:noFill/>
            <a:ln w="25400" cap="flat" cmpd="sng">
              <a:solidFill>
                <a:srgbClr val="3B6495"/>
              </a:solidFill>
              <a:prstDash val="solid"/>
              <a:round/>
              <a:headEnd type="none" w="sm" len="sm"/>
              <a:tailEnd type="none" w="sm" len="sm"/>
            </a:ln>
          </p:spPr>
        </p:cxnSp>
        <p:cxnSp>
          <p:nvCxnSpPr>
            <p:cNvPr id="464" name="Google Shape;464;p20"/>
            <p:cNvCxnSpPr/>
            <p:nvPr/>
          </p:nvCxnSpPr>
          <p:spPr>
            <a:xfrm>
              <a:off x="0" y="2288053"/>
              <a:ext cx="8802724" cy="0"/>
            </a:xfrm>
            <a:prstGeom prst="straightConnector1">
              <a:avLst/>
            </a:prstGeom>
            <a:noFill/>
            <a:ln w="25400" cap="flat" cmpd="sng">
              <a:solidFill>
                <a:srgbClr val="3B6495"/>
              </a:solidFill>
              <a:prstDash val="solid"/>
              <a:round/>
              <a:headEnd type="none" w="sm" len="sm"/>
              <a:tailEnd type="none" w="sm" len="sm"/>
            </a:ln>
          </p:spPr>
        </p:cxnSp>
        <p:cxnSp>
          <p:nvCxnSpPr>
            <p:cNvPr id="465" name="Google Shape;465;p20"/>
            <p:cNvCxnSpPr/>
            <p:nvPr/>
          </p:nvCxnSpPr>
          <p:spPr>
            <a:xfrm>
              <a:off x="0" y="1709210"/>
              <a:ext cx="8802724" cy="0"/>
            </a:xfrm>
            <a:prstGeom prst="straightConnector1">
              <a:avLst/>
            </a:prstGeom>
            <a:noFill/>
            <a:ln w="25400" cap="flat" cmpd="sng">
              <a:solidFill>
                <a:srgbClr val="3B6495"/>
              </a:solidFill>
              <a:prstDash val="solid"/>
              <a:round/>
              <a:headEnd type="none" w="sm" len="sm"/>
              <a:tailEnd type="none" w="sm" len="sm"/>
            </a:ln>
          </p:spPr>
        </p:cxnSp>
        <p:cxnSp>
          <p:nvCxnSpPr>
            <p:cNvPr id="466" name="Google Shape;466;p20"/>
            <p:cNvCxnSpPr/>
            <p:nvPr/>
          </p:nvCxnSpPr>
          <p:spPr>
            <a:xfrm>
              <a:off x="0" y="1130366"/>
              <a:ext cx="8802724" cy="0"/>
            </a:xfrm>
            <a:prstGeom prst="straightConnector1">
              <a:avLst/>
            </a:prstGeom>
            <a:noFill/>
            <a:ln w="25400" cap="flat" cmpd="sng">
              <a:solidFill>
                <a:srgbClr val="3B6495"/>
              </a:solidFill>
              <a:prstDash val="solid"/>
              <a:round/>
              <a:headEnd type="none" w="sm" len="sm"/>
              <a:tailEnd type="none" w="sm" len="sm"/>
            </a:ln>
          </p:spPr>
        </p:cxnSp>
        <p:cxnSp>
          <p:nvCxnSpPr>
            <p:cNvPr id="467" name="Google Shape;467;p20"/>
            <p:cNvCxnSpPr/>
            <p:nvPr/>
          </p:nvCxnSpPr>
          <p:spPr>
            <a:xfrm>
              <a:off x="0" y="551522"/>
              <a:ext cx="8802724" cy="0"/>
            </a:xfrm>
            <a:prstGeom prst="straightConnector1">
              <a:avLst/>
            </a:prstGeom>
            <a:noFill/>
            <a:ln w="25400" cap="flat" cmpd="sng">
              <a:solidFill>
                <a:srgbClr val="3B6495"/>
              </a:solidFill>
              <a:prstDash val="solid"/>
              <a:round/>
              <a:headEnd type="none" w="sm" len="sm"/>
              <a:tailEnd type="none" w="sm" len="sm"/>
            </a:ln>
          </p:spPr>
        </p:cxnSp>
        <p:sp>
          <p:nvSpPr>
            <p:cNvPr id="468" name="Google Shape;468;p20"/>
            <p:cNvSpPr/>
            <p:nvPr/>
          </p:nvSpPr>
          <p:spPr>
            <a:xfrm>
              <a:off x="2288708" y="242"/>
              <a:ext cx="6514015" cy="55127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0"/>
            <p:cNvSpPr txBox="1"/>
            <p:nvPr/>
          </p:nvSpPr>
          <p:spPr>
            <a:xfrm>
              <a:off x="2288708" y="242"/>
              <a:ext cx="6514015" cy="551279"/>
            </a:xfrm>
            <a:prstGeom prst="rect">
              <a:avLst/>
            </a:prstGeom>
            <a:noFill/>
            <a:ln>
              <a:noFill/>
            </a:ln>
          </p:spPr>
          <p:txBody>
            <a:bodyPr spcFirstLastPara="1" wrap="square" lIns="22850" tIns="22850" rIns="22850" bIns="22850" anchor="b" anchorCtr="0">
              <a:noAutofit/>
            </a:bodyPr>
            <a:lstStyle/>
            <a:p>
              <a:pPr marL="0" marR="0" lvl="0" indent="0" algn="l" rtl="0">
                <a:lnSpc>
                  <a:spcPct val="90000"/>
                </a:lnSpc>
                <a:spcBef>
                  <a:spcPts val="0"/>
                </a:spcBef>
                <a:spcAft>
                  <a:spcPts val="0"/>
                </a:spcAft>
                <a:buClr>
                  <a:schemeClr val="dk1"/>
                </a:buClr>
                <a:buSzPts val="1200"/>
                <a:buFont typeface="Tahoma"/>
                <a:buNone/>
              </a:pPr>
              <a:r>
                <a:rPr lang="en-GB" sz="1200" b="0">
                  <a:solidFill>
                    <a:schemeClr val="dk1"/>
                  </a:solidFill>
                  <a:latin typeface="Tahoma"/>
                  <a:ea typeface="Tahoma"/>
                  <a:cs typeface="Tahoma"/>
                  <a:sym typeface="Tahoma"/>
                </a:rPr>
                <a:t>Prioritizes the achievements of learners over the educational processes undertaken.</a:t>
              </a:r>
              <a:endParaRPr/>
            </a:p>
          </p:txBody>
        </p:sp>
        <p:sp>
          <p:nvSpPr>
            <p:cNvPr id="470" name="Google Shape;470;p20"/>
            <p:cNvSpPr/>
            <p:nvPr/>
          </p:nvSpPr>
          <p:spPr>
            <a:xfrm>
              <a:off x="0" y="0"/>
              <a:ext cx="2288708" cy="551279"/>
            </a:xfrm>
            <a:prstGeom prst="round2SameRect">
              <a:avLst>
                <a:gd name="adj1" fmla="val 16670"/>
                <a:gd name="adj2" fmla="val 0"/>
              </a:avLst>
            </a:prstGeom>
            <a:gradFill>
              <a:gsLst>
                <a:gs pos="0">
                  <a:srgbClr val="9FC3FF"/>
                </a:gs>
                <a:gs pos="35000">
                  <a:srgbClr val="BDD5FF"/>
                </a:gs>
                <a:gs pos="100000">
                  <a:srgbClr val="E4EEFF"/>
                </a:gs>
              </a:gsLst>
              <a:lin ang="16200000" scaled="0"/>
            </a:gradFill>
            <a:ln w="9525"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0"/>
            <p:cNvSpPr txBox="1"/>
            <p:nvPr/>
          </p:nvSpPr>
          <p:spPr>
            <a:xfrm>
              <a:off x="26916" y="26916"/>
              <a:ext cx="2234876" cy="524363"/>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dk1"/>
                </a:buClr>
                <a:buSzPts val="1200"/>
                <a:buFont typeface="Tahoma"/>
                <a:buNone/>
              </a:pPr>
              <a:r>
                <a:rPr lang="en-GB" sz="1200" b="0">
                  <a:solidFill>
                    <a:schemeClr val="dk1"/>
                  </a:solidFill>
                  <a:latin typeface="Tahoma"/>
                  <a:ea typeface="Tahoma"/>
                  <a:cs typeface="Tahoma"/>
                  <a:sym typeface="Tahoma"/>
                </a:rPr>
                <a:t>Outcome-Oriented</a:t>
              </a:r>
              <a:endParaRPr/>
            </a:p>
          </p:txBody>
        </p:sp>
        <p:sp>
          <p:nvSpPr>
            <p:cNvPr id="472" name="Google Shape;472;p20"/>
            <p:cNvSpPr/>
            <p:nvPr/>
          </p:nvSpPr>
          <p:spPr>
            <a:xfrm>
              <a:off x="2288708" y="579086"/>
              <a:ext cx="6514015" cy="55127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0"/>
            <p:cNvSpPr txBox="1"/>
            <p:nvPr/>
          </p:nvSpPr>
          <p:spPr>
            <a:xfrm>
              <a:off x="2288708" y="579086"/>
              <a:ext cx="6514015" cy="551279"/>
            </a:xfrm>
            <a:prstGeom prst="rect">
              <a:avLst/>
            </a:prstGeom>
            <a:noFill/>
            <a:ln>
              <a:noFill/>
            </a:ln>
          </p:spPr>
          <p:txBody>
            <a:bodyPr spcFirstLastPara="1" wrap="square" lIns="22850" tIns="22850" rIns="22850" bIns="22850" anchor="b" anchorCtr="0">
              <a:noAutofit/>
            </a:bodyPr>
            <a:lstStyle/>
            <a:p>
              <a:pPr marL="0" marR="0" lvl="0" indent="0" algn="l" rtl="0">
                <a:lnSpc>
                  <a:spcPct val="90000"/>
                </a:lnSpc>
                <a:spcBef>
                  <a:spcPts val="0"/>
                </a:spcBef>
                <a:spcAft>
                  <a:spcPts val="0"/>
                </a:spcAft>
                <a:buClr>
                  <a:schemeClr val="dk1"/>
                </a:buClr>
                <a:buSzPts val="1200"/>
                <a:buFont typeface="Tahoma"/>
                <a:buNone/>
              </a:pPr>
              <a:r>
                <a:rPr lang="en-GB" sz="1200" b="0">
                  <a:solidFill>
                    <a:schemeClr val="dk1"/>
                  </a:solidFill>
                  <a:latin typeface="Tahoma"/>
                  <a:ea typeface="Tahoma"/>
                  <a:cs typeface="Tahoma"/>
                  <a:sym typeface="Tahoma"/>
                </a:rPr>
                <a:t>Specifies the knowledge, skills, and competencies a learner should possess upon earning a qualification.</a:t>
              </a:r>
              <a:endParaRPr/>
            </a:p>
          </p:txBody>
        </p:sp>
        <p:sp>
          <p:nvSpPr>
            <p:cNvPr id="474" name="Google Shape;474;p20"/>
            <p:cNvSpPr/>
            <p:nvPr/>
          </p:nvSpPr>
          <p:spPr>
            <a:xfrm>
              <a:off x="0" y="579086"/>
              <a:ext cx="2288708" cy="551279"/>
            </a:xfrm>
            <a:prstGeom prst="round2SameRect">
              <a:avLst>
                <a:gd name="adj1" fmla="val 16670"/>
                <a:gd name="adj2" fmla="val 0"/>
              </a:avLst>
            </a:prstGeom>
            <a:gradFill>
              <a:gsLst>
                <a:gs pos="0">
                  <a:srgbClr val="9FC3FF"/>
                </a:gs>
                <a:gs pos="35000">
                  <a:srgbClr val="BDD5FF"/>
                </a:gs>
                <a:gs pos="100000">
                  <a:srgbClr val="E4EEFF"/>
                </a:gs>
              </a:gsLst>
              <a:lin ang="16200000" scaled="0"/>
            </a:gradFill>
            <a:ln w="9525"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0"/>
            <p:cNvSpPr txBox="1"/>
            <p:nvPr/>
          </p:nvSpPr>
          <p:spPr>
            <a:xfrm>
              <a:off x="26916" y="606002"/>
              <a:ext cx="2234876" cy="524363"/>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dk1"/>
                </a:buClr>
                <a:buSzPts val="1200"/>
                <a:buFont typeface="Tahoma"/>
                <a:buNone/>
              </a:pPr>
              <a:r>
                <a:rPr lang="en-GB" sz="1200" b="0">
                  <a:solidFill>
                    <a:schemeClr val="dk1"/>
                  </a:solidFill>
                  <a:latin typeface="Tahoma"/>
                  <a:ea typeface="Tahoma"/>
                  <a:cs typeface="Tahoma"/>
                  <a:sym typeface="Tahoma"/>
                </a:rPr>
                <a:t>Learning Outcomes</a:t>
              </a:r>
              <a:endParaRPr/>
            </a:p>
          </p:txBody>
        </p:sp>
        <p:sp>
          <p:nvSpPr>
            <p:cNvPr id="476" name="Google Shape;476;p20"/>
            <p:cNvSpPr/>
            <p:nvPr/>
          </p:nvSpPr>
          <p:spPr>
            <a:xfrm>
              <a:off x="2288708" y="1157930"/>
              <a:ext cx="6514015" cy="55127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0"/>
            <p:cNvSpPr txBox="1"/>
            <p:nvPr/>
          </p:nvSpPr>
          <p:spPr>
            <a:xfrm>
              <a:off x="2288708" y="1157930"/>
              <a:ext cx="6514015" cy="551279"/>
            </a:xfrm>
            <a:prstGeom prst="rect">
              <a:avLst/>
            </a:prstGeom>
            <a:noFill/>
            <a:ln>
              <a:noFill/>
            </a:ln>
          </p:spPr>
          <p:txBody>
            <a:bodyPr spcFirstLastPara="1" wrap="square" lIns="22850" tIns="22850" rIns="22850" bIns="22850" anchor="b" anchorCtr="0">
              <a:noAutofit/>
            </a:bodyPr>
            <a:lstStyle/>
            <a:p>
              <a:pPr marL="0" marR="0" lvl="0" indent="0" algn="l" rtl="0">
                <a:lnSpc>
                  <a:spcPct val="90000"/>
                </a:lnSpc>
                <a:spcBef>
                  <a:spcPts val="0"/>
                </a:spcBef>
                <a:spcAft>
                  <a:spcPts val="0"/>
                </a:spcAft>
                <a:buClr>
                  <a:schemeClr val="dk1"/>
                </a:buClr>
                <a:buSzPts val="1200"/>
                <a:buFont typeface="Tahoma"/>
                <a:buNone/>
              </a:pPr>
              <a:r>
                <a:rPr lang="en-GB" sz="1200" b="0">
                  <a:solidFill>
                    <a:schemeClr val="dk1"/>
                  </a:solidFill>
                  <a:latin typeface="Tahoma"/>
                  <a:ea typeface="Tahoma"/>
                  <a:cs typeface="Tahoma"/>
                  <a:sym typeface="Tahoma"/>
                </a:rPr>
                <a:t>Illustrates how different qualifications interconnect, facilitating learner progression.</a:t>
              </a:r>
              <a:endParaRPr/>
            </a:p>
          </p:txBody>
        </p:sp>
        <p:sp>
          <p:nvSpPr>
            <p:cNvPr id="478" name="Google Shape;478;p20"/>
            <p:cNvSpPr/>
            <p:nvPr/>
          </p:nvSpPr>
          <p:spPr>
            <a:xfrm>
              <a:off x="0" y="1157930"/>
              <a:ext cx="2288708" cy="551279"/>
            </a:xfrm>
            <a:prstGeom prst="round2SameRect">
              <a:avLst>
                <a:gd name="adj1" fmla="val 16670"/>
                <a:gd name="adj2" fmla="val 0"/>
              </a:avLst>
            </a:prstGeom>
            <a:gradFill>
              <a:gsLst>
                <a:gs pos="0">
                  <a:srgbClr val="9FC3FF"/>
                </a:gs>
                <a:gs pos="35000">
                  <a:srgbClr val="BDD5FF"/>
                </a:gs>
                <a:gs pos="100000">
                  <a:srgbClr val="E4EEFF"/>
                </a:gs>
              </a:gsLst>
              <a:lin ang="16200000" scaled="0"/>
            </a:gradFill>
            <a:ln w="9525"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0"/>
            <p:cNvSpPr txBox="1"/>
            <p:nvPr/>
          </p:nvSpPr>
          <p:spPr>
            <a:xfrm>
              <a:off x="26916" y="1184846"/>
              <a:ext cx="2234876" cy="524363"/>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dk1"/>
                </a:buClr>
                <a:buSzPts val="1200"/>
                <a:buFont typeface="Tahoma"/>
                <a:buNone/>
              </a:pPr>
              <a:r>
                <a:rPr lang="en-GB" sz="1200" b="0">
                  <a:solidFill>
                    <a:schemeClr val="dk1"/>
                  </a:solidFill>
                  <a:latin typeface="Tahoma"/>
                  <a:ea typeface="Tahoma"/>
                  <a:cs typeface="Tahoma"/>
                  <a:sym typeface="Tahoma"/>
                </a:rPr>
                <a:t>Qualification Pathways</a:t>
              </a:r>
              <a:endParaRPr sz="1200" b="0">
                <a:solidFill>
                  <a:schemeClr val="dk1"/>
                </a:solidFill>
                <a:latin typeface="Tahoma"/>
                <a:ea typeface="Tahoma"/>
                <a:cs typeface="Tahoma"/>
                <a:sym typeface="Tahoma"/>
              </a:endParaRPr>
            </a:p>
          </p:txBody>
        </p:sp>
        <p:sp>
          <p:nvSpPr>
            <p:cNvPr id="480" name="Google Shape;480;p20"/>
            <p:cNvSpPr/>
            <p:nvPr/>
          </p:nvSpPr>
          <p:spPr>
            <a:xfrm>
              <a:off x="2288708" y="1736773"/>
              <a:ext cx="6514015" cy="55127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0"/>
            <p:cNvSpPr txBox="1"/>
            <p:nvPr/>
          </p:nvSpPr>
          <p:spPr>
            <a:xfrm>
              <a:off x="2288708" y="1736773"/>
              <a:ext cx="6514015" cy="551279"/>
            </a:xfrm>
            <a:prstGeom prst="rect">
              <a:avLst/>
            </a:prstGeom>
            <a:noFill/>
            <a:ln>
              <a:noFill/>
            </a:ln>
          </p:spPr>
          <p:txBody>
            <a:bodyPr spcFirstLastPara="1" wrap="square" lIns="22850" tIns="22850" rIns="22850" bIns="22850" anchor="b" anchorCtr="0">
              <a:noAutofit/>
            </a:bodyPr>
            <a:lstStyle/>
            <a:p>
              <a:pPr marL="0" marR="0" lvl="0" indent="0" algn="l" rtl="0">
                <a:lnSpc>
                  <a:spcPct val="90000"/>
                </a:lnSpc>
                <a:spcBef>
                  <a:spcPts val="0"/>
                </a:spcBef>
                <a:spcAft>
                  <a:spcPts val="0"/>
                </a:spcAft>
                <a:buClr>
                  <a:schemeClr val="dk1"/>
                </a:buClr>
                <a:buSzPts val="1200"/>
                <a:buFont typeface="Tahoma"/>
                <a:buNone/>
              </a:pPr>
              <a:r>
                <a:rPr lang="en-GB" sz="1200" b="0">
                  <a:solidFill>
                    <a:schemeClr val="dk1"/>
                  </a:solidFill>
                  <a:latin typeface="Tahoma"/>
                  <a:ea typeface="Tahoma"/>
                  <a:cs typeface="Tahoma"/>
                  <a:sym typeface="Tahoma"/>
                </a:rPr>
                <a:t>Accommodates multiple educational pathways, including lifelong learning, leading to recognized qualifications.</a:t>
              </a:r>
              <a:endParaRPr/>
            </a:p>
          </p:txBody>
        </p:sp>
        <p:sp>
          <p:nvSpPr>
            <p:cNvPr id="482" name="Google Shape;482;p20"/>
            <p:cNvSpPr/>
            <p:nvPr/>
          </p:nvSpPr>
          <p:spPr>
            <a:xfrm>
              <a:off x="0" y="1736773"/>
              <a:ext cx="2288708" cy="551279"/>
            </a:xfrm>
            <a:prstGeom prst="round2SameRect">
              <a:avLst>
                <a:gd name="adj1" fmla="val 16670"/>
                <a:gd name="adj2" fmla="val 0"/>
              </a:avLst>
            </a:prstGeom>
            <a:gradFill>
              <a:gsLst>
                <a:gs pos="0">
                  <a:srgbClr val="9FC3FF"/>
                </a:gs>
                <a:gs pos="35000">
                  <a:srgbClr val="BDD5FF"/>
                </a:gs>
                <a:gs pos="100000">
                  <a:srgbClr val="E4EEFF"/>
                </a:gs>
              </a:gsLst>
              <a:lin ang="16200000" scaled="0"/>
            </a:gradFill>
            <a:ln w="9525"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0"/>
            <p:cNvSpPr txBox="1"/>
            <p:nvPr/>
          </p:nvSpPr>
          <p:spPr>
            <a:xfrm>
              <a:off x="26916" y="1763689"/>
              <a:ext cx="2234876" cy="524363"/>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dk1"/>
                </a:buClr>
                <a:buSzPts val="1200"/>
                <a:buFont typeface="Tahoma"/>
                <a:buNone/>
              </a:pPr>
              <a:r>
                <a:rPr lang="en-GB" sz="1200" b="0">
                  <a:solidFill>
                    <a:schemeClr val="dk1"/>
                  </a:solidFill>
                  <a:latin typeface="Tahoma"/>
                  <a:ea typeface="Tahoma"/>
                  <a:cs typeface="Tahoma"/>
                  <a:sym typeface="Tahoma"/>
                </a:rPr>
                <a:t>Diverse Learning Routes</a:t>
              </a:r>
              <a:endParaRPr/>
            </a:p>
          </p:txBody>
        </p:sp>
        <p:sp>
          <p:nvSpPr>
            <p:cNvPr id="484" name="Google Shape;484;p20"/>
            <p:cNvSpPr/>
            <p:nvPr/>
          </p:nvSpPr>
          <p:spPr>
            <a:xfrm>
              <a:off x="2288708" y="2315617"/>
              <a:ext cx="6514015" cy="55127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0"/>
            <p:cNvSpPr txBox="1"/>
            <p:nvPr/>
          </p:nvSpPr>
          <p:spPr>
            <a:xfrm>
              <a:off x="2288708" y="2315617"/>
              <a:ext cx="6514015" cy="551279"/>
            </a:xfrm>
            <a:prstGeom prst="rect">
              <a:avLst/>
            </a:prstGeom>
            <a:noFill/>
            <a:ln>
              <a:noFill/>
            </a:ln>
          </p:spPr>
          <p:txBody>
            <a:bodyPr spcFirstLastPara="1" wrap="square" lIns="22850" tIns="22850" rIns="22850" bIns="22850" anchor="b" anchorCtr="0">
              <a:noAutofit/>
            </a:bodyPr>
            <a:lstStyle/>
            <a:p>
              <a:pPr marL="0" marR="0" lvl="0" indent="0" algn="l" rtl="0">
                <a:lnSpc>
                  <a:spcPct val="90000"/>
                </a:lnSpc>
                <a:spcBef>
                  <a:spcPts val="0"/>
                </a:spcBef>
                <a:spcAft>
                  <a:spcPts val="0"/>
                </a:spcAft>
                <a:buClr>
                  <a:schemeClr val="dk1"/>
                </a:buClr>
                <a:buSzPts val="1200"/>
                <a:buFont typeface="Tahoma"/>
                <a:buNone/>
              </a:pPr>
              <a:r>
                <a:rPr lang="en-GB" sz="1200" b="0">
                  <a:solidFill>
                    <a:schemeClr val="dk1"/>
                  </a:solidFill>
                  <a:latin typeface="Tahoma"/>
                  <a:ea typeface="Tahoma"/>
                  <a:cs typeface="Tahoma"/>
                  <a:sym typeface="Tahoma"/>
                </a:rPr>
                <a:t>Guides the structuring of degree systems and the design of academic programmes.</a:t>
              </a:r>
              <a:endParaRPr/>
            </a:p>
          </p:txBody>
        </p:sp>
        <p:sp>
          <p:nvSpPr>
            <p:cNvPr id="486" name="Google Shape;486;p20"/>
            <p:cNvSpPr/>
            <p:nvPr/>
          </p:nvSpPr>
          <p:spPr>
            <a:xfrm>
              <a:off x="0" y="2315617"/>
              <a:ext cx="2288708" cy="551279"/>
            </a:xfrm>
            <a:prstGeom prst="round2SameRect">
              <a:avLst>
                <a:gd name="adj1" fmla="val 16670"/>
                <a:gd name="adj2" fmla="val 0"/>
              </a:avLst>
            </a:prstGeom>
            <a:gradFill>
              <a:gsLst>
                <a:gs pos="0">
                  <a:srgbClr val="9FC3FF"/>
                </a:gs>
                <a:gs pos="35000">
                  <a:srgbClr val="BDD5FF"/>
                </a:gs>
                <a:gs pos="100000">
                  <a:srgbClr val="E4EEFF"/>
                </a:gs>
              </a:gsLst>
              <a:lin ang="16200000" scaled="0"/>
            </a:gradFill>
            <a:ln w="9525"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0"/>
            <p:cNvSpPr txBox="1"/>
            <p:nvPr/>
          </p:nvSpPr>
          <p:spPr>
            <a:xfrm>
              <a:off x="26916" y="2342533"/>
              <a:ext cx="2234876" cy="524363"/>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dk1"/>
                </a:buClr>
                <a:buSzPts val="1200"/>
                <a:buFont typeface="Tahoma"/>
                <a:buNone/>
              </a:pPr>
              <a:r>
                <a:rPr lang="en-GB" sz="1200" b="0">
                  <a:solidFill>
                    <a:schemeClr val="dk1"/>
                  </a:solidFill>
                  <a:latin typeface="Tahoma"/>
                  <a:ea typeface="Tahoma"/>
                  <a:cs typeface="Tahoma"/>
                  <a:sym typeface="Tahoma"/>
                </a:rPr>
                <a:t>Role in Education Development</a:t>
              </a:r>
              <a:endParaRPr/>
            </a:p>
          </p:txBody>
        </p:sp>
        <p:sp>
          <p:nvSpPr>
            <p:cNvPr id="488" name="Google Shape;488;p20"/>
            <p:cNvSpPr/>
            <p:nvPr/>
          </p:nvSpPr>
          <p:spPr>
            <a:xfrm>
              <a:off x="2288708" y="2894461"/>
              <a:ext cx="6514015" cy="55127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0"/>
            <p:cNvSpPr txBox="1"/>
            <p:nvPr/>
          </p:nvSpPr>
          <p:spPr>
            <a:xfrm>
              <a:off x="2288708" y="2894461"/>
              <a:ext cx="6514015" cy="551279"/>
            </a:xfrm>
            <a:prstGeom prst="rect">
              <a:avLst/>
            </a:prstGeom>
            <a:noFill/>
            <a:ln>
              <a:noFill/>
            </a:ln>
          </p:spPr>
          <p:txBody>
            <a:bodyPr spcFirstLastPara="1" wrap="square" lIns="22850" tIns="22850" rIns="22850" bIns="22850" anchor="b" anchorCtr="0">
              <a:noAutofit/>
            </a:bodyPr>
            <a:lstStyle/>
            <a:p>
              <a:pPr marL="0" marR="0" lvl="0" indent="0" algn="l" rtl="0">
                <a:lnSpc>
                  <a:spcPct val="100000"/>
                </a:lnSpc>
                <a:spcBef>
                  <a:spcPts val="0"/>
                </a:spcBef>
                <a:spcAft>
                  <a:spcPts val="0"/>
                </a:spcAft>
                <a:buClr>
                  <a:schemeClr val="dk1"/>
                </a:buClr>
                <a:buSzPts val="1200"/>
                <a:buFont typeface="Tahoma"/>
                <a:buNone/>
              </a:pPr>
              <a:r>
                <a:rPr lang="en-GB" sz="1200" b="0">
                  <a:solidFill>
                    <a:schemeClr val="dk1"/>
                  </a:solidFill>
                  <a:latin typeface="Tahoma"/>
                  <a:ea typeface="Tahoma"/>
                  <a:cs typeface="Tahoma"/>
                  <a:sym typeface="Tahoma"/>
                </a:rPr>
                <a:t>Aids in the acknowledgment and understanding of qualifications by various stakeholders, e.g.,</a:t>
              </a:r>
              <a:r>
                <a:rPr lang="en-GB" sz="1200">
                  <a:solidFill>
                    <a:schemeClr val="dk1"/>
                  </a:solidFill>
                  <a:latin typeface="Tahoma"/>
                  <a:ea typeface="Tahoma"/>
                  <a:cs typeface="Tahoma"/>
                  <a:sym typeface="Tahoma"/>
                </a:rPr>
                <a:t> learners and employers, in evaluating the value and applicability of qualifications.</a:t>
              </a:r>
              <a:endParaRPr sz="1200" b="0">
                <a:solidFill>
                  <a:schemeClr val="dk1"/>
                </a:solidFill>
                <a:latin typeface="Tahoma"/>
                <a:ea typeface="Tahoma"/>
                <a:cs typeface="Tahoma"/>
                <a:sym typeface="Tahoma"/>
              </a:endParaRPr>
            </a:p>
          </p:txBody>
        </p:sp>
        <p:sp>
          <p:nvSpPr>
            <p:cNvPr id="490" name="Google Shape;490;p20"/>
            <p:cNvSpPr/>
            <p:nvPr/>
          </p:nvSpPr>
          <p:spPr>
            <a:xfrm>
              <a:off x="0" y="2894461"/>
              <a:ext cx="2288708" cy="551279"/>
            </a:xfrm>
            <a:prstGeom prst="round2SameRect">
              <a:avLst>
                <a:gd name="adj1" fmla="val 16670"/>
                <a:gd name="adj2" fmla="val 0"/>
              </a:avLst>
            </a:prstGeom>
            <a:gradFill>
              <a:gsLst>
                <a:gs pos="0">
                  <a:srgbClr val="9FC3FF"/>
                </a:gs>
                <a:gs pos="35000">
                  <a:srgbClr val="BDD5FF"/>
                </a:gs>
                <a:gs pos="100000">
                  <a:srgbClr val="E4EEFF"/>
                </a:gs>
              </a:gsLst>
              <a:lin ang="16200000" scaled="0"/>
            </a:gradFill>
            <a:ln w="9525"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0"/>
            <p:cNvSpPr txBox="1"/>
            <p:nvPr/>
          </p:nvSpPr>
          <p:spPr>
            <a:xfrm>
              <a:off x="26916" y="2921377"/>
              <a:ext cx="2234876" cy="524363"/>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dk1"/>
                </a:buClr>
                <a:buSzPts val="1200"/>
                <a:buFont typeface="Tahoma"/>
                <a:buNone/>
              </a:pPr>
              <a:r>
                <a:rPr lang="en-GB" sz="1200" b="0">
                  <a:solidFill>
                    <a:schemeClr val="dk1"/>
                  </a:solidFill>
                  <a:latin typeface="Tahoma"/>
                  <a:ea typeface="Tahoma"/>
                  <a:cs typeface="Tahoma"/>
                  <a:sym typeface="Tahoma"/>
                </a:rPr>
                <a:t>Recognition Facilitation and Stakeholder Relevance</a:t>
              </a: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38000">
              <a:schemeClr val="lt1"/>
            </a:gs>
            <a:gs pos="67000">
              <a:schemeClr val="lt1"/>
            </a:gs>
            <a:gs pos="92000">
              <a:schemeClr val="lt1"/>
            </a:gs>
            <a:gs pos="100000">
              <a:srgbClr val="FF0000"/>
            </a:gs>
          </a:gsLst>
          <a:lin ang="5400000" scaled="0"/>
        </a:gradFill>
        <a:effectLst/>
      </p:bgPr>
    </p:bg>
    <p:spTree>
      <p:nvGrpSpPr>
        <p:cNvPr id="1" name="Shape 496"/>
        <p:cNvGrpSpPr/>
        <p:nvPr/>
      </p:nvGrpSpPr>
      <p:grpSpPr>
        <a:xfrm>
          <a:off x="0" y="0"/>
          <a:ext cx="0" cy="0"/>
          <a:chOff x="0" y="0"/>
          <a:chExt cx="0" cy="0"/>
        </a:xfrm>
      </p:grpSpPr>
      <p:sp>
        <p:nvSpPr>
          <p:cNvPr id="497" name="Google Shape;497;p21"/>
          <p:cNvSpPr txBox="1"/>
          <p:nvPr/>
        </p:nvSpPr>
        <p:spPr>
          <a:xfrm>
            <a:off x="568899" y="502335"/>
            <a:ext cx="7925317" cy="39747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Tahoma"/>
              <a:buNone/>
            </a:pPr>
            <a:r>
              <a:rPr lang="en-GB" sz="1800">
                <a:solidFill>
                  <a:schemeClr val="dk1"/>
                </a:solidFill>
                <a:latin typeface="Tahoma"/>
                <a:ea typeface="Tahoma"/>
                <a:cs typeface="Tahoma"/>
                <a:sym typeface="Tahoma"/>
              </a:rPr>
              <a:t>NQFs – the European Context: Transparency, Comparability, and Portability </a:t>
            </a:r>
            <a:endParaRPr sz="1800">
              <a:solidFill>
                <a:schemeClr val="dk1"/>
              </a:solidFill>
              <a:latin typeface="Tahoma"/>
              <a:ea typeface="Tahoma"/>
              <a:cs typeface="Tahoma"/>
              <a:sym typeface="Tahoma"/>
            </a:endParaRPr>
          </a:p>
        </p:txBody>
      </p:sp>
      <p:sp>
        <p:nvSpPr>
          <p:cNvPr id="498" name="Google Shape;498;p21"/>
          <p:cNvSpPr txBox="1">
            <a:spLocks noGrp="1"/>
          </p:cNvSpPr>
          <p:nvPr>
            <p:ph type="ftr" idx="11"/>
          </p:nvPr>
        </p:nvSpPr>
        <p:spPr>
          <a:xfrm>
            <a:off x="971600" y="4836242"/>
            <a:ext cx="7632848"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1100" b="1">
                <a:solidFill>
                  <a:schemeClr val="lt1"/>
                </a:solidFill>
              </a:rPr>
              <a:t>Quality Assurance for Reform and Transformation of HEIs in Uzbekistan - QUARTZ</a:t>
            </a:r>
            <a:endParaRPr/>
          </a:p>
        </p:txBody>
      </p:sp>
      <p:pic>
        <p:nvPicPr>
          <p:cNvPr id="499" name="Google Shape;499;p21" descr="C:\Users\brani\Downloads\eu_funded_en.jpg"/>
          <p:cNvPicPr preferRelativeResize="0"/>
          <p:nvPr/>
        </p:nvPicPr>
        <p:blipFill rotWithShape="1">
          <a:blip r:embed="rId3">
            <a:alphaModFix/>
          </a:blip>
          <a:srcRect/>
          <a:stretch/>
        </p:blipFill>
        <p:spPr>
          <a:xfrm>
            <a:off x="539552" y="162534"/>
            <a:ext cx="1726406" cy="362938"/>
          </a:xfrm>
          <a:prstGeom prst="rect">
            <a:avLst/>
          </a:prstGeom>
          <a:noFill/>
          <a:ln>
            <a:noFill/>
          </a:ln>
        </p:spPr>
      </p:pic>
      <p:pic>
        <p:nvPicPr>
          <p:cNvPr id="500" name="Google Shape;500;p21" descr="Sustainable Development Goals SDGs Goal 4: Quality, 48% OFF"/>
          <p:cNvPicPr preferRelativeResize="0"/>
          <p:nvPr/>
        </p:nvPicPr>
        <p:blipFill rotWithShape="1">
          <a:blip r:embed="rId4">
            <a:alphaModFix/>
          </a:blip>
          <a:srcRect/>
          <a:stretch/>
        </p:blipFill>
        <p:spPr>
          <a:xfrm>
            <a:off x="8122745" y="162534"/>
            <a:ext cx="481703" cy="481703"/>
          </a:xfrm>
          <a:prstGeom prst="rect">
            <a:avLst/>
          </a:prstGeom>
          <a:noFill/>
          <a:ln>
            <a:noFill/>
          </a:ln>
        </p:spPr>
      </p:pic>
      <p:pic>
        <p:nvPicPr>
          <p:cNvPr id="501" name="Google Shape;501;p21"/>
          <p:cNvPicPr preferRelativeResize="0"/>
          <p:nvPr/>
        </p:nvPicPr>
        <p:blipFill rotWithShape="1">
          <a:blip r:embed="rId5">
            <a:alphaModFix/>
          </a:blip>
          <a:srcRect/>
          <a:stretch/>
        </p:blipFill>
        <p:spPr>
          <a:xfrm>
            <a:off x="3868104" y="117804"/>
            <a:ext cx="1407792" cy="407668"/>
          </a:xfrm>
          <a:prstGeom prst="rect">
            <a:avLst/>
          </a:prstGeom>
          <a:noFill/>
          <a:ln>
            <a:noFill/>
          </a:ln>
        </p:spPr>
      </p:pic>
      <p:graphicFrame>
        <p:nvGraphicFramePr>
          <p:cNvPr id="502" name="Google Shape;502;p21"/>
          <p:cNvGraphicFramePr/>
          <p:nvPr/>
        </p:nvGraphicFramePr>
        <p:xfrm>
          <a:off x="193331" y="865273"/>
          <a:ext cx="8676475" cy="3184050"/>
        </p:xfrm>
        <a:graphic>
          <a:graphicData uri="http://schemas.openxmlformats.org/drawingml/2006/table">
            <a:tbl>
              <a:tblPr>
                <a:noFill/>
                <a:tableStyleId>{449F4A19-ACA7-4FCB-A19F-5A9A0CADD34E}</a:tableStyleId>
              </a:tblPr>
              <a:tblGrid>
                <a:gridCol w="1142600"/>
                <a:gridCol w="843950"/>
                <a:gridCol w="3446125"/>
                <a:gridCol w="3243800"/>
              </a:tblGrid>
              <a:tr h="489800">
                <a:tc>
                  <a:txBody>
                    <a:bodyPr/>
                    <a:lstStyle/>
                    <a:p>
                      <a:pPr marL="0" marR="0" lvl="0" indent="0" algn="l" rtl="0">
                        <a:spcBef>
                          <a:spcPts val="0"/>
                        </a:spcBef>
                        <a:spcAft>
                          <a:spcPts val="0"/>
                        </a:spcAft>
                        <a:buNone/>
                      </a:pPr>
                      <a:r>
                        <a:rPr lang="en-GB" sz="1500" b="1" u="none" strike="noStrike" cap="none">
                          <a:solidFill>
                            <a:srgbClr val="FF0000"/>
                          </a:solidFill>
                          <a:latin typeface="Tahoma"/>
                          <a:ea typeface="Tahoma"/>
                          <a:cs typeface="Tahoma"/>
                          <a:sym typeface="Tahoma"/>
                        </a:rPr>
                        <a:t>QF-EHEA Cycle</a:t>
                      </a:r>
                      <a:endParaRPr sz="1500">
                        <a:solidFill>
                          <a:srgbClr val="FF0000"/>
                        </a:solidFill>
                        <a:latin typeface="Tahoma"/>
                        <a:ea typeface="Tahoma"/>
                        <a:cs typeface="Tahoma"/>
                        <a:sym typeface="Tahoma"/>
                      </a:endParaRPr>
                    </a:p>
                  </a:txBody>
                  <a:tcPr marL="42425" marR="42425" marT="21225" marB="21225" anchor="ctr"/>
                </a:tc>
                <a:tc>
                  <a:txBody>
                    <a:bodyPr/>
                    <a:lstStyle/>
                    <a:p>
                      <a:pPr marL="0" marR="0" lvl="0" indent="0" algn="l" rtl="0">
                        <a:spcBef>
                          <a:spcPts val="0"/>
                        </a:spcBef>
                        <a:spcAft>
                          <a:spcPts val="0"/>
                        </a:spcAft>
                        <a:buNone/>
                      </a:pPr>
                      <a:r>
                        <a:rPr lang="en-GB" sz="1500" b="1">
                          <a:solidFill>
                            <a:srgbClr val="FF0000"/>
                          </a:solidFill>
                          <a:latin typeface="Tahoma"/>
                          <a:ea typeface="Tahoma"/>
                          <a:cs typeface="Tahoma"/>
                          <a:sym typeface="Tahoma"/>
                        </a:rPr>
                        <a:t>EQF Level</a:t>
                      </a:r>
                      <a:endParaRPr sz="1500">
                        <a:solidFill>
                          <a:srgbClr val="FF0000"/>
                        </a:solidFill>
                        <a:latin typeface="Tahoma"/>
                        <a:ea typeface="Tahoma"/>
                        <a:cs typeface="Tahoma"/>
                        <a:sym typeface="Tahoma"/>
                      </a:endParaRPr>
                    </a:p>
                  </a:txBody>
                  <a:tcPr marL="42425" marR="42425" marT="21225" marB="21225" anchor="ctr"/>
                </a:tc>
                <a:tc>
                  <a:txBody>
                    <a:bodyPr/>
                    <a:lstStyle/>
                    <a:p>
                      <a:pPr marL="0" marR="0" lvl="0" indent="0" algn="l" rtl="0">
                        <a:spcBef>
                          <a:spcPts val="0"/>
                        </a:spcBef>
                        <a:spcAft>
                          <a:spcPts val="0"/>
                        </a:spcAft>
                        <a:buNone/>
                      </a:pPr>
                      <a:r>
                        <a:rPr lang="en-GB" sz="1500" b="1">
                          <a:latin typeface="Tahoma"/>
                          <a:ea typeface="Tahoma"/>
                          <a:cs typeface="Tahoma"/>
                          <a:sym typeface="Tahoma"/>
                        </a:rPr>
                        <a:t>Description</a:t>
                      </a:r>
                      <a:endParaRPr sz="1500">
                        <a:latin typeface="Tahoma"/>
                        <a:ea typeface="Tahoma"/>
                        <a:cs typeface="Tahoma"/>
                        <a:sym typeface="Tahoma"/>
                      </a:endParaRPr>
                    </a:p>
                  </a:txBody>
                  <a:tcPr marL="42425" marR="42425" marT="21225" marB="21225" anchor="ctr"/>
                </a:tc>
                <a:tc>
                  <a:txBody>
                    <a:bodyPr/>
                    <a:lstStyle/>
                    <a:p>
                      <a:pPr marL="0" marR="0" lvl="0" indent="0" algn="l" rtl="0">
                        <a:spcBef>
                          <a:spcPts val="0"/>
                        </a:spcBef>
                        <a:spcAft>
                          <a:spcPts val="0"/>
                        </a:spcAft>
                        <a:buNone/>
                      </a:pPr>
                      <a:r>
                        <a:rPr lang="en-GB" sz="1500" b="1">
                          <a:latin typeface="Tahoma"/>
                          <a:ea typeface="Tahoma"/>
                          <a:cs typeface="Tahoma"/>
                          <a:sym typeface="Tahoma"/>
                        </a:rPr>
                        <a:t>Typical Qualifications</a:t>
                      </a:r>
                      <a:endParaRPr sz="1500">
                        <a:latin typeface="Tahoma"/>
                        <a:ea typeface="Tahoma"/>
                        <a:cs typeface="Tahoma"/>
                        <a:sym typeface="Tahoma"/>
                      </a:endParaRPr>
                    </a:p>
                  </a:txBody>
                  <a:tcPr marL="42425" marR="42425" marT="21225" marB="21225" anchor="ctr"/>
                </a:tc>
              </a:tr>
              <a:tr h="715075">
                <a:tc>
                  <a:txBody>
                    <a:bodyPr/>
                    <a:lstStyle/>
                    <a:p>
                      <a:pPr marL="0" marR="0" lvl="0" indent="0" algn="l" rtl="0">
                        <a:spcBef>
                          <a:spcPts val="0"/>
                        </a:spcBef>
                        <a:spcAft>
                          <a:spcPts val="0"/>
                        </a:spcAft>
                        <a:buNone/>
                      </a:pPr>
                      <a:r>
                        <a:rPr lang="en-GB" sz="1500">
                          <a:latin typeface="Tahoma"/>
                          <a:ea typeface="Tahoma"/>
                          <a:cs typeface="Tahoma"/>
                          <a:sym typeface="Tahoma"/>
                        </a:rPr>
                        <a:t>Short Cycle</a:t>
                      </a:r>
                      <a:endParaRPr sz="1500">
                        <a:latin typeface="Tahoma"/>
                        <a:ea typeface="Tahoma"/>
                        <a:cs typeface="Tahoma"/>
                        <a:sym typeface="Tahoma"/>
                      </a:endParaRPr>
                    </a:p>
                  </a:txBody>
                  <a:tcPr marL="42425" marR="42425" marT="21225" marB="21225" anchor="ctr"/>
                </a:tc>
                <a:tc>
                  <a:txBody>
                    <a:bodyPr/>
                    <a:lstStyle/>
                    <a:p>
                      <a:pPr marL="0" marR="0" lvl="0" indent="0" algn="l" rtl="0">
                        <a:spcBef>
                          <a:spcPts val="0"/>
                        </a:spcBef>
                        <a:spcAft>
                          <a:spcPts val="0"/>
                        </a:spcAft>
                        <a:buNone/>
                      </a:pPr>
                      <a:r>
                        <a:rPr lang="en-GB" sz="1500">
                          <a:latin typeface="Tahoma"/>
                          <a:ea typeface="Tahoma"/>
                          <a:cs typeface="Tahoma"/>
                          <a:sym typeface="Tahoma"/>
                        </a:rPr>
                        <a:t>Level 5</a:t>
                      </a:r>
                      <a:endParaRPr/>
                    </a:p>
                  </a:txBody>
                  <a:tcPr marL="42425" marR="42425" marT="21225" marB="21225" anchor="ctr"/>
                </a:tc>
                <a:tc>
                  <a:txBody>
                    <a:bodyPr/>
                    <a:lstStyle/>
                    <a:p>
                      <a:pPr marL="0" marR="0" lvl="0" indent="0" algn="l" rtl="0">
                        <a:spcBef>
                          <a:spcPts val="0"/>
                        </a:spcBef>
                        <a:spcAft>
                          <a:spcPts val="0"/>
                        </a:spcAft>
                        <a:buNone/>
                      </a:pPr>
                      <a:r>
                        <a:rPr lang="en-GB" sz="1500">
                          <a:latin typeface="Tahoma"/>
                          <a:ea typeface="Tahoma"/>
                          <a:cs typeface="Tahoma"/>
                          <a:sym typeface="Tahoma"/>
                        </a:rPr>
                        <a:t>Introductory higher education, bridging secondary education and bachelor's level.</a:t>
                      </a:r>
                      <a:endParaRPr/>
                    </a:p>
                  </a:txBody>
                  <a:tcPr marL="42425" marR="42425" marT="21225" marB="21225" anchor="ctr"/>
                </a:tc>
                <a:tc>
                  <a:txBody>
                    <a:bodyPr/>
                    <a:lstStyle/>
                    <a:p>
                      <a:pPr marL="0" marR="0" lvl="0" indent="0" algn="l" rtl="0">
                        <a:spcBef>
                          <a:spcPts val="0"/>
                        </a:spcBef>
                        <a:spcAft>
                          <a:spcPts val="0"/>
                        </a:spcAft>
                        <a:buNone/>
                      </a:pPr>
                      <a:r>
                        <a:rPr lang="en-GB" sz="1500">
                          <a:latin typeface="Tahoma"/>
                          <a:ea typeface="Tahoma"/>
                          <a:cs typeface="Tahoma"/>
                          <a:sym typeface="Tahoma"/>
                        </a:rPr>
                        <a:t>Higher National Diplomas (HND), Foundation Degrees, Diplomas of Higher Education.</a:t>
                      </a:r>
                      <a:endParaRPr/>
                    </a:p>
                  </a:txBody>
                  <a:tcPr marL="42425" marR="42425" marT="21225" marB="21225" anchor="ctr"/>
                </a:tc>
              </a:tr>
              <a:tr h="715075">
                <a:tc>
                  <a:txBody>
                    <a:bodyPr/>
                    <a:lstStyle/>
                    <a:p>
                      <a:pPr marL="0" marR="0" lvl="0" indent="0" algn="l" rtl="0">
                        <a:spcBef>
                          <a:spcPts val="0"/>
                        </a:spcBef>
                        <a:spcAft>
                          <a:spcPts val="0"/>
                        </a:spcAft>
                        <a:buNone/>
                      </a:pPr>
                      <a:r>
                        <a:rPr lang="en-GB" sz="1500">
                          <a:latin typeface="Tahoma"/>
                          <a:ea typeface="Tahoma"/>
                          <a:cs typeface="Tahoma"/>
                          <a:sym typeface="Tahoma"/>
                        </a:rPr>
                        <a:t>First Cycle</a:t>
                      </a:r>
                      <a:endParaRPr sz="1500">
                        <a:latin typeface="Tahoma"/>
                        <a:ea typeface="Tahoma"/>
                        <a:cs typeface="Tahoma"/>
                        <a:sym typeface="Tahoma"/>
                      </a:endParaRPr>
                    </a:p>
                  </a:txBody>
                  <a:tcPr marL="42425" marR="42425" marT="21225" marB="21225" anchor="ctr"/>
                </a:tc>
                <a:tc>
                  <a:txBody>
                    <a:bodyPr/>
                    <a:lstStyle/>
                    <a:p>
                      <a:pPr marL="0" marR="0" lvl="0" indent="0" algn="l" rtl="0">
                        <a:spcBef>
                          <a:spcPts val="0"/>
                        </a:spcBef>
                        <a:spcAft>
                          <a:spcPts val="0"/>
                        </a:spcAft>
                        <a:buNone/>
                      </a:pPr>
                      <a:r>
                        <a:rPr lang="en-GB" sz="1500">
                          <a:latin typeface="Tahoma"/>
                          <a:ea typeface="Tahoma"/>
                          <a:cs typeface="Tahoma"/>
                          <a:sym typeface="Tahoma"/>
                        </a:rPr>
                        <a:t>Level 6</a:t>
                      </a:r>
                      <a:endParaRPr/>
                    </a:p>
                  </a:txBody>
                  <a:tcPr marL="42425" marR="42425" marT="21225" marB="21225" anchor="ctr"/>
                </a:tc>
                <a:tc>
                  <a:txBody>
                    <a:bodyPr/>
                    <a:lstStyle/>
                    <a:p>
                      <a:pPr marL="0" marR="0" lvl="0" indent="0" algn="l" rtl="0">
                        <a:spcBef>
                          <a:spcPts val="0"/>
                        </a:spcBef>
                        <a:spcAft>
                          <a:spcPts val="0"/>
                        </a:spcAft>
                        <a:buNone/>
                      </a:pPr>
                      <a:r>
                        <a:rPr lang="en-GB" sz="1500">
                          <a:latin typeface="Tahoma"/>
                          <a:ea typeface="Tahoma"/>
                          <a:cs typeface="Tahoma"/>
                          <a:sym typeface="Tahoma"/>
                        </a:rPr>
                        <a:t>Undergraduate level, providing a broad knowledge base and developing analytical skills.</a:t>
                      </a:r>
                      <a:endParaRPr/>
                    </a:p>
                  </a:txBody>
                  <a:tcPr marL="42425" marR="42425" marT="21225" marB="21225" anchor="ctr"/>
                </a:tc>
                <a:tc>
                  <a:txBody>
                    <a:bodyPr/>
                    <a:lstStyle/>
                    <a:p>
                      <a:pPr marL="0" marR="0" lvl="0" indent="0" algn="l" rtl="0">
                        <a:spcBef>
                          <a:spcPts val="0"/>
                        </a:spcBef>
                        <a:spcAft>
                          <a:spcPts val="0"/>
                        </a:spcAft>
                        <a:buNone/>
                      </a:pPr>
                      <a:r>
                        <a:rPr lang="en-GB" sz="1500">
                          <a:latin typeface="Tahoma"/>
                          <a:ea typeface="Tahoma"/>
                          <a:cs typeface="Tahoma"/>
                          <a:sym typeface="Tahoma"/>
                        </a:rPr>
                        <a:t>Bachelor's Degrees (e.g., BA, BSc), Professional Bachelor's Degrees.</a:t>
                      </a:r>
                      <a:endParaRPr/>
                    </a:p>
                  </a:txBody>
                  <a:tcPr marL="42425" marR="42425" marT="21225" marB="21225" anchor="ctr"/>
                </a:tc>
              </a:tr>
              <a:tr h="489800">
                <a:tc>
                  <a:txBody>
                    <a:bodyPr/>
                    <a:lstStyle/>
                    <a:p>
                      <a:pPr marL="0" marR="0" lvl="0" indent="0" algn="l" rtl="0">
                        <a:spcBef>
                          <a:spcPts val="0"/>
                        </a:spcBef>
                        <a:spcAft>
                          <a:spcPts val="0"/>
                        </a:spcAft>
                        <a:buNone/>
                      </a:pPr>
                      <a:r>
                        <a:rPr lang="en-GB" sz="1500">
                          <a:latin typeface="Tahoma"/>
                          <a:ea typeface="Tahoma"/>
                          <a:cs typeface="Tahoma"/>
                          <a:sym typeface="Tahoma"/>
                        </a:rPr>
                        <a:t>Second Cycle</a:t>
                      </a:r>
                      <a:endParaRPr sz="1500">
                        <a:latin typeface="Tahoma"/>
                        <a:ea typeface="Tahoma"/>
                        <a:cs typeface="Tahoma"/>
                        <a:sym typeface="Tahoma"/>
                      </a:endParaRPr>
                    </a:p>
                  </a:txBody>
                  <a:tcPr marL="42425" marR="42425" marT="21225" marB="21225" anchor="ctr"/>
                </a:tc>
                <a:tc>
                  <a:txBody>
                    <a:bodyPr/>
                    <a:lstStyle/>
                    <a:p>
                      <a:pPr marL="0" marR="0" lvl="0" indent="0" algn="l" rtl="0">
                        <a:spcBef>
                          <a:spcPts val="0"/>
                        </a:spcBef>
                        <a:spcAft>
                          <a:spcPts val="0"/>
                        </a:spcAft>
                        <a:buNone/>
                      </a:pPr>
                      <a:r>
                        <a:rPr lang="en-GB" sz="1500">
                          <a:latin typeface="Tahoma"/>
                          <a:ea typeface="Tahoma"/>
                          <a:cs typeface="Tahoma"/>
                          <a:sym typeface="Tahoma"/>
                        </a:rPr>
                        <a:t>Level 7</a:t>
                      </a:r>
                      <a:endParaRPr/>
                    </a:p>
                  </a:txBody>
                  <a:tcPr marL="42425" marR="42425" marT="21225" marB="21225" anchor="ctr"/>
                </a:tc>
                <a:tc>
                  <a:txBody>
                    <a:bodyPr/>
                    <a:lstStyle/>
                    <a:p>
                      <a:pPr marL="0" marR="0" lvl="0" indent="0" algn="l" rtl="0">
                        <a:spcBef>
                          <a:spcPts val="0"/>
                        </a:spcBef>
                        <a:spcAft>
                          <a:spcPts val="0"/>
                        </a:spcAft>
                        <a:buNone/>
                      </a:pPr>
                      <a:r>
                        <a:rPr lang="en-GB" sz="1500">
                          <a:latin typeface="Tahoma"/>
                          <a:ea typeface="Tahoma"/>
                          <a:cs typeface="Tahoma"/>
                          <a:sym typeface="Tahoma"/>
                        </a:rPr>
                        <a:t>Postgraduate level, focusing on advanced study and original research.</a:t>
                      </a:r>
                      <a:endParaRPr/>
                    </a:p>
                  </a:txBody>
                  <a:tcPr marL="42425" marR="42425" marT="21225" marB="21225" anchor="ctr"/>
                </a:tc>
                <a:tc>
                  <a:txBody>
                    <a:bodyPr/>
                    <a:lstStyle/>
                    <a:p>
                      <a:pPr marL="0" marR="0" lvl="0" indent="0" algn="l" rtl="0">
                        <a:spcBef>
                          <a:spcPts val="0"/>
                        </a:spcBef>
                        <a:spcAft>
                          <a:spcPts val="0"/>
                        </a:spcAft>
                        <a:buNone/>
                      </a:pPr>
                      <a:r>
                        <a:rPr lang="en-GB" sz="1500">
                          <a:latin typeface="Tahoma"/>
                          <a:ea typeface="Tahoma"/>
                          <a:cs typeface="Tahoma"/>
                          <a:sym typeface="Tahoma"/>
                        </a:rPr>
                        <a:t>Master's Degrees (e.g., MA, MSc), Integrated Master's Degrees.</a:t>
                      </a:r>
                      <a:endParaRPr/>
                    </a:p>
                  </a:txBody>
                  <a:tcPr marL="42425" marR="42425" marT="21225" marB="21225" anchor="ctr"/>
                </a:tc>
              </a:tr>
              <a:tr h="715075">
                <a:tc>
                  <a:txBody>
                    <a:bodyPr/>
                    <a:lstStyle/>
                    <a:p>
                      <a:pPr marL="0" marR="0" lvl="0" indent="0" algn="l" rtl="0">
                        <a:spcBef>
                          <a:spcPts val="0"/>
                        </a:spcBef>
                        <a:spcAft>
                          <a:spcPts val="0"/>
                        </a:spcAft>
                        <a:buNone/>
                      </a:pPr>
                      <a:r>
                        <a:rPr lang="en-GB" sz="1500">
                          <a:latin typeface="Tahoma"/>
                          <a:ea typeface="Tahoma"/>
                          <a:cs typeface="Tahoma"/>
                          <a:sym typeface="Tahoma"/>
                        </a:rPr>
                        <a:t>Third Cycle</a:t>
                      </a:r>
                      <a:endParaRPr sz="1500">
                        <a:latin typeface="Tahoma"/>
                        <a:ea typeface="Tahoma"/>
                        <a:cs typeface="Tahoma"/>
                        <a:sym typeface="Tahoma"/>
                      </a:endParaRPr>
                    </a:p>
                  </a:txBody>
                  <a:tcPr marL="42425" marR="42425" marT="21225" marB="21225" anchor="ctr"/>
                </a:tc>
                <a:tc>
                  <a:txBody>
                    <a:bodyPr/>
                    <a:lstStyle/>
                    <a:p>
                      <a:pPr marL="0" marR="0" lvl="0" indent="0" algn="l" rtl="0">
                        <a:spcBef>
                          <a:spcPts val="0"/>
                        </a:spcBef>
                        <a:spcAft>
                          <a:spcPts val="0"/>
                        </a:spcAft>
                        <a:buNone/>
                      </a:pPr>
                      <a:r>
                        <a:rPr lang="en-GB" sz="1500">
                          <a:latin typeface="Tahoma"/>
                          <a:ea typeface="Tahoma"/>
                          <a:cs typeface="Tahoma"/>
                          <a:sym typeface="Tahoma"/>
                        </a:rPr>
                        <a:t>Level 8</a:t>
                      </a:r>
                      <a:endParaRPr/>
                    </a:p>
                  </a:txBody>
                  <a:tcPr marL="42425" marR="42425" marT="21225" marB="21225" anchor="ctr"/>
                </a:tc>
                <a:tc>
                  <a:txBody>
                    <a:bodyPr/>
                    <a:lstStyle/>
                    <a:p>
                      <a:pPr marL="0" marR="0" lvl="0" indent="0" algn="l" rtl="0">
                        <a:spcBef>
                          <a:spcPts val="0"/>
                        </a:spcBef>
                        <a:spcAft>
                          <a:spcPts val="0"/>
                        </a:spcAft>
                        <a:buNone/>
                      </a:pPr>
                      <a:r>
                        <a:rPr lang="en-GB" sz="1500">
                          <a:latin typeface="Tahoma"/>
                          <a:ea typeface="Tahoma"/>
                          <a:cs typeface="Tahoma"/>
                          <a:sym typeface="Tahoma"/>
                        </a:rPr>
                        <a:t>Doctoral level, involving substantial original research contributing new knowledge to the field.</a:t>
                      </a:r>
                      <a:endParaRPr/>
                    </a:p>
                  </a:txBody>
                  <a:tcPr marL="42425" marR="42425" marT="21225" marB="21225" anchor="ctr"/>
                </a:tc>
                <a:tc>
                  <a:txBody>
                    <a:bodyPr/>
                    <a:lstStyle/>
                    <a:p>
                      <a:pPr marL="0" marR="0" lvl="0" indent="0" algn="l" rtl="0">
                        <a:spcBef>
                          <a:spcPts val="0"/>
                        </a:spcBef>
                        <a:spcAft>
                          <a:spcPts val="0"/>
                        </a:spcAft>
                        <a:buNone/>
                      </a:pPr>
                      <a:r>
                        <a:rPr lang="en-GB" sz="1500">
                          <a:latin typeface="Tahoma"/>
                          <a:ea typeface="Tahoma"/>
                          <a:cs typeface="Tahoma"/>
                          <a:sym typeface="Tahoma"/>
                        </a:rPr>
                        <a:t>Doctorates (e.g., PhD, DPhil), Professional Doctorates.</a:t>
                      </a:r>
                      <a:endParaRPr/>
                    </a:p>
                  </a:txBody>
                  <a:tcPr marL="42425" marR="42425" marT="21225" marB="21225" anchor="ctr"/>
                </a:tc>
              </a:tr>
            </a:tbl>
          </a:graphicData>
        </a:graphic>
      </p:graphicFrame>
      <p:sp>
        <p:nvSpPr>
          <p:cNvPr id="503" name="Google Shape;503;p21"/>
          <p:cNvSpPr txBox="1"/>
          <p:nvPr/>
        </p:nvSpPr>
        <p:spPr>
          <a:xfrm>
            <a:off x="193329" y="4090589"/>
            <a:ext cx="8676456"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chemeClr val="dk1"/>
                </a:solidFill>
                <a:latin typeface="Calibri"/>
                <a:ea typeface="Calibri"/>
                <a:cs typeface="Calibri"/>
                <a:sym typeface="Calibri"/>
              </a:rPr>
              <a:t>NQF of Uzbekistan available at: </a:t>
            </a:r>
            <a:endParaRPr/>
          </a:p>
          <a:p>
            <a:pPr marL="0" marR="0" lvl="0" indent="0" algn="l" rtl="0">
              <a:spcBef>
                <a:spcPts val="0"/>
              </a:spcBef>
              <a:spcAft>
                <a:spcPts val="0"/>
              </a:spcAft>
              <a:buNone/>
            </a:pPr>
            <a:r>
              <a:rPr lang="en-GB" sz="1000" b="1">
                <a:solidFill>
                  <a:schemeClr val="dk1"/>
                </a:solidFill>
                <a:latin typeface="Calibri"/>
                <a:ea typeface="Calibri"/>
                <a:cs typeface="Calibri"/>
                <a:sym typeface="Calibri"/>
              </a:rPr>
              <a:t>Government of Uzbekistan. (2025). On measures to organize the activities of the National System for the Development of Professional Qualifications, Knowledge and Skills in the Republic of Uzbekistan. Lex.uz. Retrieved from </a:t>
            </a:r>
            <a:r>
              <a:rPr lang="en-GB" sz="1000" b="1" u="sng">
                <a:solidFill>
                  <a:schemeClr val="dk1"/>
                </a:solidFill>
                <a:latin typeface="Calibri"/>
                <a:ea typeface="Calibri"/>
                <a:cs typeface="Calibri"/>
                <a:sym typeface="Calibri"/>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https://lex.uz/en/docs/4814154</a:t>
            </a:r>
            <a:endParaRPr sz="1000" b="1" u="sng">
              <a:solidFill>
                <a:schemeClr val="dk1"/>
              </a:solidFill>
              <a:latin typeface="Calibri"/>
              <a:ea typeface="Calibri"/>
              <a:cs typeface="Calibri"/>
              <a:sym typeface="Calibri"/>
              <a:hlinkClick r:id="rId7">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38000">
              <a:schemeClr val="lt1"/>
            </a:gs>
            <a:gs pos="67000">
              <a:schemeClr val="lt1"/>
            </a:gs>
            <a:gs pos="92000">
              <a:schemeClr val="lt1"/>
            </a:gs>
            <a:gs pos="100000">
              <a:srgbClr val="FF0000"/>
            </a:gs>
          </a:gsLst>
          <a:lin ang="5400000" scaled="0"/>
        </a:gradFill>
        <a:effectLst/>
      </p:bgPr>
    </p:bg>
    <p:spTree>
      <p:nvGrpSpPr>
        <p:cNvPr id="1" name="Shape 508"/>
        <p:cNvGrpSpPr/>
        <p:nvPr/>
      </p:nvGrpSpPr>
      <p:grpSpPr>
        <a:xfrm>
          <a:off x="0" y="0"/>
          <a:ext cx="0" cy="0"/>
          <a:chOff x="0" y="0"/>
          <a:chExt cx="0" cy="0"/>
        </a:xfrm>
      </p:grpSpPr>
      <p:sp>
        <p:nvSpPr>
          <p:cNvPr id="509" name="Google Shape;509;p22"/>
          <p:cNvSpPr txBox="1"/>
          <p:nvPr/>
        </p:nvSpPr>
        <p:spPr>
          <a:xfrm>
            <a:off x="908973" y="440767"/>
            <a:ext cx="7290557" cy="39747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Tahoma"/>
              <a:buNone/>
            </a:pPr>
            <a:r>
              <a:rPr lang="en-GB" sz="2400">
                <a:solidFill>
                  <a:schemeClr val="dk1"/>
                </a:solidFill>
                <a:latin typeface="Tahoma"/>
                <a:ea typeface="Tahoma"/>
                <a:cs typeface="Tahoma"/>
                <a:sym typeface="Tahoma"/>
              </a:rPr>
              <a:t>Comparable, still Unique</a:t>
            </a:r>
            <a:endParaRPr/>
          </a:p>
        </p:txBody>
      </p:sp>
      <p:sp>
        <p:nvSpPr>
          <p:cNvPr id="510" name="Google Shape;510;p22"/>
          <p:cNvSpPr txBox="1">
            <a:spLocks noGrp="1"/>
          </p:cNvSpPr>
          <p:nvPr>
            <p:ph type="ftr" idx="11"/>
          </p:nvPr>
        </p:nvSpPr>
        <p:spPr>
          <a:xfrm>
            <a:off x="971600" y="4836242"/>
            <a:ext cx="7632848"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1100" b="1">
                <a:solidFill>
                  <a:schemeClr val="lt1"/>
                </a:solidFill>
              </a:rPr>
              <a:t>Quality Assurance for Reform and Transformation of HEIs in Uzbekistan - QUARTZ</a:t>
            </a:r>
            <a:endParaRPr/>
          </a:p>
        </p:txBody>
      </p:sp>
      <p:pic>
        <p:nvPicPr>
          <p:cNvPr id="511" name="Google Shape;511;p22" descr="C:\Users\brani\Downloads\eu_funded_en.jpg"/>
          <p:cNvPicPr preferRelativeResize="0"/>
          <p:nvPr/>
        </p:nvPicPr>
        <p:blipFill rotWithShape="1">
          <a:blip r:embed="rId3">
            <a:alphaModFix/>
          </a:blip>
          <a:srcRect/>
          <a:stretch/>
        </p:blipFill>
        <p:spPr>
          <a:xfrm>
            <a:off x="539552" y="162534"/>
            <a:ext cx="1726406" cy="362938"/>
          </a:xfrm>
          <a:prstGeom prst="rect">
            <a:avLst/>
          </a:prstGeom>
          <a:noFill/>
          <a:ln>
            <a:noFill/>
          </a:ln>
        </p:spPr>
      </p:pic>
      <p:pic>
        <p:nvPicPr>
          <p:cNvPr id="512" name="Google Shape;512;p22" descr="Sustainable Development Goals SDGs Goal 4: Quality, 48% OFF"/>
          <p:cNvPicPr preferRelativeResize="0"/>
          <p:nvPr/>
        </p:nvPicPr>
        <p:blipFill rotWithShape="1">
          <a:blip r:embed="rId4">
            <a:alphaModFix/>
          </a:blip>
          <a:srcRect/>
          <a:stretch/>
        </p:blipFill>
        <p:spPr>
          <a:xfrm>
            <a:off x="8122745" y="162534"/>
            <a:ext cx="481703" cy="481703"/>
          </a:xfrm>
          <a:prstGeom prst="rect">
            <a:avLst/>
          </a:prstGeom>
          <a:noFill/>
          <a:ln>
            <a:noFill/>
          </a:ln>
        </p:spPr>
      </p:pic>
      <p:pic>
        <p:nvPicPr>
          <p:cNvPr id="513" name="Google Shape;513;p22"/>
          <p:cNvPicPr preferRelativeResize="0"/>
          <p:nvPr/>
        </p:nvPicPr>
        <p:blipFill rotWithShape="1">
          <a:blip r:embed="rId5">
            <a:alphaModFix/>
          </a:blip>
          <a:srcRect/>
          <a:stretch/>
        </p:blipFill>
        <p:spPr>
          <a:xfrm>
            <a:off x="3868104" y="117804"/>
            <a:ext cx="1407792" cy="407668"/>
          </a:xfrm>
          <a:prstGeom prst="rect">
            <a:avLst/>
          </a:prstGeom>
          <a:noFill/>
          <a:ln>
            <a:noFill/>
          </a:ln>
        </p:spPr>
      </p:pic>
      <p:sp>
        <p:nvSpPr>
          <p:cNvPr id="514" name="Google Shape;514;p22"/>
          <p:cNvSpPr txBox="1"/>
          <p:nvPr/>
        </p:nvSpPr>
        <p:spPr>
          <a:xfrm>
            <a:off x="216024" y="4232815"/>
            <a:ext cx="867645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100" b="1" i="1">
              <a:solidFill>
                <a:schemeClr val="dk1"/>
              </a:solidFill>
              <a:latin typeface="Calibri"/>
              <a:ea typeface="Calibri"/>
              <a:cs typeface="Calibri"/>
              <a:sym typeface="Calibri"/>
            </a:endParaRPr>
          </a:p>
        </p:txBody>
      </p:sp>
      <p:sp>
        <p:nvSpPr>
          <p:cNvPr id="515" name="Google Shape;515;p22"/>
          <p:cNvSpPr txBox="1"/>
          <p:nvPr/>
        </p:nvSpPr>
        <p:spPr>
          <a:xfrm>
            <a:off x="277438" y="4447221"/>
            <a:ext cx="874846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b="1" i="1">
                <a:solidFill>
                  <a:schemeClr val="dk1"/>
                </a:solidFill>
                <a:latin typeface="Tahoma"/>
                <a:ea typeface="Tahoma"/>
                <a:cs typeface="Tahoma"/>
                <a:sym typeface="Tahoma"/>
              </a:rPr>
              <a:t>Source: CEDEFOP. (n.d.). National Qualifications Frameworks (NQF) Comparison Tool. Retrieved from </a:t>
            </a:r>
            <a:r>
              <a:rPr lang="en-GB" sz="800" b="1" i="1" u="sng">
                <a:solidFill>
                  <a:schemeClr val="dk1"/>
                </a:solidFill>
                <a:latin typeface="Tahoma"/>
                <a:ea typeface="Tahoma"/>
                <a:cs typeface="Tahoma"/>
                <a:sym typeface="Tahoma"/>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https://www.cedefop.europa.eu/en/tools/nqfs-online-tool/nqf-comparison?country_1=BG&amp;year_1=5340&amp;country_2=IT&amp;year_2=5340"</a:t>
            </a:r>
            <a:endParaRPr sz="800" b="1" i="1">
              <a:solidFill>
                <a:schemeClr val="dk1"/>
              </a:solidFill>
              <a:latin typeface="Tahoma"/>
              <a:ea typeface="Tahoma"/>
              <a:cs typeface="Tahoma"/>
              <a:sym typeface="Tahoma"/>
            </a:endParaRPr>
          </a:p>
        </p:txBody>
      </p:sp>
      <p:pic>
        <p:nvPicPr>
          <p:cNvPr id="516" name="Google Shape;516;p22"/>
          <p:cNvPicPr preferRelativeResize="0"/>
          <p:nvPr/>
        </p:nvPicPr>
        <p:blipFill rotWithShape="1">
          <a:blip r:embed="rId7">
            <a:alphaModFix/>
          </a:blip>
          <a:srcRect/>
          <a:stretch/>
        </p:blipFill>
        <p:spPr>
          <a:xfrm>
            <a:off x="59049" y="866385"/>
            <a:ext cx="9025902" cy="3573094"/>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38000">
              <a:schemeClr val="lt1"/>
            </a:gs>
            <a:gs pos="67000">
              <a:schemeClr val="lt1"/>
            </a:gs>
            <a:gs pos="92000">
              <a:schemeClr val="lt1"/>
            </a:gs>
            <a:gs pos="100000">
              <a:srgbClr val="FF0000"/>
            </a:gs>
          </a:gsLst>
          <a:lin ang="5400000" scaled="0"/>
        </a:gradFill>
        <a:effectLst/>
      </p:bgPr>
    </p:bg>
    <p:spTree>
      <p:nvGrpSpPr>
        <p:cNvPr id="1" name="Shape 521"/>
        <p:cNvGrpSpPr/>
        <p:nvPr/>
      </p:nvGrpSpPr>
      <p:grpSpPr>
        <a:xfrm>
          <a:off x="0" y="0"/>
          <a:ext cx="0" cy="0"/>
          <a:chOff x="0" y="0"/>
          <a:chExt cx="0" cy="0"/>
        </a:xfrm>
      </p:grpSpPr>
      <p:sp>
        <p:nvSpPr>
          <p:cNvPr id="522" name="Google Shape;522;p23"/>
          <p:cNvSpPr txBox="1"/>
          <p:nvPr/>
        </p:nvSpPr>
        <p:spPr>
          <a:xfrm>
            <a:off x="304800" y="735547"/>
            <a:ext cx="8229600" cy="43204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600"/>
              <a:buFont typeface="Calibri"/>
              <a:buNone/>
            </a:pPr>
            <a:endParaRPr sz="3600">
              <a:solidFill>
                <a:schemeClr val="dk1"/>
              </a:solidFill>
              <a:latin typeface="Tahoma"/>
              <a:ea typeface="Tahoma"/>
              <a:cs typeface="Tahoma"/>
              <a:sym typeface="Tahoma"/>
            </a:endParaRPr>
          </a:p>
        </p:txBody>
      </p:sp>
      <p:sp>
        <p:nvSpPr>
          <p:cNvPr id="523" name="Google Shape;523;p23"/>
          <p:cNvSpPr txBox="1"/>
          <p:nvPr/>
        </p:nvSpPr>
        <p:spPr>
          <a:xfrm>
            <a:off x="240507" y="1386022"/>
            <a:ext cx="8662986" cy="30162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chemeClr val="dk1"/>
                </a:solidFill>
                <a:latin typeface="Tahoma"/>
                <a:ea typeface="Tahoma"/>
                <a:cs typeface="Tahoma"/>
                <a:sym typeface="Tahoma"/>
              </a:rPr>
              <a:t>Learning Outcomes </a:t>
            </a:r>
            <a:r>
              <a:rPr lang="en-GB" sz="2000" dirty="0">
                <a:solidFill>
                  <a:schemeClr val="dk1"/>
                </a:solidFill>
                <a:latin typeface="Tahoma"/>
                <a:ea typeface="Tahoma"/>
                <a:cs typeface="Tahoma"/>
                <a:sym typeface="Tahoma"/>
              </a:rPr>
              <a:t>(LOs) are integral to the descriptors for each educational cycle (level) and define</a:t>
            </a:r>
            <a:r>
              <a:rPr lang="en-GB" sz="2000" b="1" dirty="0">
                <a:solidFill>
                  <a:schemeClr val="dk1"/>
                </a:solidFill>
                <a:latin typeface="Tahoma"/>
                <a:ea typeface="Tahoma"/>
                <a:cs typeface="Tahoma"/>
                <a:sym typeface="Tahoma"/>
              </a:rPr>
              <a:t> what learners are expected to know, understand, and be able to do after completing a learning process</a:t>
            </a:r>
            <a:r>
              <a:rPr lang="en-GB" sz="2000" dirty="0">
                <a:solidFill>
                  <a:schemeClr val="dk1"/>
                </a:solidFill>
                <a:latin typeface="Tahoma"/>
                <a:ea typeface="Tahoma"/>
                <a:cs typeface="Tahoma"/>
                <a:sym typeface="Tahoma"/>
              </a:rPr>
              <a:t>. The focus is on achieving specific knowledge, skills, and competencies.</a:t>
            </a:r>
            <a:endParaRPr/>
          </a:p>
          <a:p>
            <a:pPr marL="0" marR="0" lvl="0" indent="0" algn="l" rtl="0">
              <a:spcBef>
                <a:spcPts val="600"/>
              </a:spcBef>
              <a:spcAft>
                <a:spcPts val="0"/>
              </a:spcAft>
              <a:buNone/>
            </a:pPr>
            <a:r>
              <a:rPr lang="en-GB" sz="2000" b="1" dirty="0">
                <a:solidFill>
                  <a:schemeClr val="dk1"/>
                </a:solidFill>
                <a:latin typeface="Tahoma"/>
                <a:ea typeface="Tahoma"/>
                <a:cs typeface="Tahoma"/>
                <a:sym typeface="Tahoma"/>
              </a:rPr>
              <a:t>Credit Accumulation and Transfer: </a:t>
            </a:r>
            <a:r>
              <a:rPr lang="en-GB" sz="2000" dirty="0">
                <a:solidFill>
                  <a:schemeClr val="dk1"/>
                </a:solidFill>
                <a:latin typeface="Tahoma"/>
                <a:ea typeface="Tahoma"/>
                <a:cs typeface="Tahoma"/>
                <a:sym typeface="Tahoma"/>
              </a:rPr>
              <a:t>The</a:t>
            </a:r>
            <a:r>
              <a:rPr lang="en-GB" sz="2000" b="1" dirty="0">
                <a:solidFill>
                  <a:schemeClr val="dk1"/>
                </a:solidFill>
                <a:latin typeface="Tahoma"/>
                <a:ea typeface="Tahoma"/>
                <a:cs typeface="Tahoma"/>
                <a:sym typeface="Tahoma"/>
              </a:rPr>
              <a:t> </a:t>
            </a:r>
            <a:r>
              <a:rPr lang="en-GB" sz="2000" dirty="0">
                <a:solidFill>
                  <a:schemeClr val="dk1"/>
                </a:solidFill>
                <a:latin typeface="Tahoma"/>
                <a:ea typeface="Tahoma"/>
                <a:cs typeface="Tahoma"/>
                <a:sym typeface="Tahoma"/>
              </a:rPr>
              <a:t>European Credit Transfer and Accumulation System (ECTS) is a tool to express the volume of learning based on the defined learning outcomes and their associated workload.</a:t>
            </a:r>
            <a:endParaRPr/>
          </a:p>
          <a:p>
            <a:pPr marL="0" marR="0" lvl="0" indent="0" algn="l" rtl="0">
              <a:spcBef>
                <a:spcPts val="600"/>
              </a:spcBef>
              <a:spcAft>
                <a:spcPts val="0"/>
              </a:spcAft>
              <a:buNone/>
            </a:pPr>
            <a:endParaRPr sz="2000">
              <a:solidFill>
                <a:schemeClr val="dk1"/>
              </a:solidFill>
              <a:latin typeface="Tahoma"/>
              <a:ea typeface="Tahoma"/>
              <a:cs typeface="Tahoma"/>
              <a:sym typeface="Tahoma"/>
            </a:endParaRPr>
          </a:p>
        </p:txBody>
      </p:sp>
      <p:sp>
        <p:nvSpPr>
          <p:cNvPr id="524" name="Google Shape;524;p23"/>
          <p:cNvSpPr txBox="1">
            <a:spLocks noGrp="1"/>
          </p:cNvSpPr>
          <p:nvPr>
            <p:ph type="ftr" idx="11"/>
          </p:nvPr>
        </p:nvSpPr>
        <p:spPr>
          <a:xfrm>
            <a:off x="971600" y="4836242"/>
            <a:ext cx="7632848"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1100" b="1">
                <a:solidFill>
                  <a:schemeClr val="lt1"/>
                </a:solidFill>
              </a:rPr>
              <a:t>Quality Assurance for Reform and Transformation of HEIs in Uzbekistan - QUARTZ</a:t>
            </a:r>
            <a:endParaRPr/>
          </a:p>
        </p:txBody>
      </p:sp>
      <p:pic>
        <p:nvPicPr>
          <p:cNvPr id="525" name="Google Shape;525;p23" descr="C:\Users\brani\Downloads\eu_funded_en.jpg"/>
          <p:cNvPicPr preferRelativeResize="0"/>
          <p:nvPr/>
        </p:nvPicPr>
        <p:blipFill rotWithShape="1">
          <a:blip r:embed="rId3">
            <a:alphaModFix/>
          </a:blip>
          <a:srcRect/>
          <a:stretch/>
        </p:blipFill>
        <p:spPr>
          <a:xfrm>
            <a:off x="539552" y="162534"/>
            <a:ext cx="1726406" cy="362938"/>
          </a:xfrm>
          <a:prstGeom prst="rect">
            <a:avLst/>
          </a:prstGeom>
          <a:noFill/>
          <a:ln>
            <a:noFill/>
          </a:ln>
        </p:spPr>
      </p:pic>
      <p:pic>
        <p:nvPicPr>
          <p:cNvPr id="526" name="Google Shape;526;p23" descr="Sustainable Development Goals SDGs Goal 4: Quality, 48% OFF"/>
          <p:cNvPicPr preferRelativeResize="0"/>
          <p:nvPr/>
        </p:nvPicPr>
        <p:blipFill rotWithShape="1">
          <a:blip r:embed="rId4">
            <a:alphaModFix/>
          </a:blip>
          <a:srcRect/>
          <a:stretch/>
        </p:blipFill>
        <p:spPr>
          <a:xfrm>
            <a:off x="8122745" y="162534"/>
            <a:ext cx="481703" cy="481703"/>
          </a:xfrm>
          <a:prstGeom prst="rect">
            <a:avLst/>
          </a:prstGeom>
          <a:noFill/>
          <a:ln>
            <a:noFill/>
          </a:ln>
        </p:spPr>
      </p:pic>
      <p:pic>
        <p:nvPicPr>
          <p:cNvPr id="527" name="Google Shape;527;p23"/>
          <p:cNvPicPr preferRelativeResize="0"/>
          <p:nvPr/>
        </p:nvPicPr>
        <p:blipFill rotWithShape="1">
          <a:blip r:embed="rId5">
            <a:alphaModFix/>
          </a:blip>
          <a:srcRect/>
          <a:stretch/>
        </p:blipFill>
        <p:spPr>
          <a:xfrm>
            <a:off x="3868104" y="117804"/>
            <a:ext cx="1407792" cy="407668"/>
          </a:xfrm>
          <a:prstGeom prst="rect">
            <a:avLst/>
          </a:prstGeom>
          <a:noFill/>
          <a:ln>
            <a:noFill/>
          </a:ln>
        </p:spPr>
      </p:pic>
      <p:sp>
        <p:nvSpPr>
          <p:cNvPr id="528" name="Google Shape;528;p23"/>
          <p:cNvSpPr txBox="1"/>
          <p:nvPr/>
        </p:nvSpPr>
        <p:spPr>
          <a:xfrm>
            <a:off x="851345" y="680295"/>
            <a:ext cx="7290557" cy="5869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Tahoma"/>
              <a:buNone/>
            </a:pPr>
            <a:r>
              <a:rPr lang="en-GB" sz="2400">
                <a:solidFill>
                  <a:schemeClr val="dk1"/>
                </a:solidFill>
                <a:latin typeface="Tahoma"/>
                <a:ea typeface="Tahoma"/>
                <a:cs typeface="Tahoma"/>
                <a:sym typeface="Tahoma"/>
              </a:rPr>
              <a:t>CORE PRINCIPLES AND ALIGNMENT MECHANISMS in HE</a:t>
            </a:r>
            <a:endParaRPr sz="2400">
              <a:solidFill>
                <a:schemeClr val="dk1"/>
              </a:solidFill>
              <a:latin typeface="Tahoma"/>
              <a:ea typeface="Tahoma"/>
              <a:cs typeface="Tahoma"/>
              <a:sym typeface="Tahoma"/>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38000">
              <a:schemeClr val="lt1"/>
            </a:gs>
            <a:gs pos="67000">
              <a:schemeClr val="lt1"/>
            </a:gs>
            <a:gs pos="92000">
              <a:schemeClr val="lt1"/>
            </a:gs>
            <a:gs pos="100000">
              <a:srgbClr val="FF0000"/>
            </a:gs>
          </a:gsLst>
          <a:lin ang="5400000" scaled="0"/>
        </a:gradFill>
        <a:effectLst/>
      </p:bgPr>
    </p:bg>
    <p:spTree>
      <p:nvGrpSpPr>
        <p:cNvPr id="1" name="Shape 533"/>
        <p:cNvGrpSpPr/>
        <p:nvPr/>
      </p:nvGrpSpPr>
      <p:grpSpPr>
        <a:xfrm>
          <a:off x="0" y="0"/>
          <a:ext cx="0" cy="0"/>
          <a:chOff x="0" y="0"/>
          <a:chExt cx="0" cy="0"/>
        </a:xfrm>
      </p:grpSpPr>
      <p:sp>
        <p:nvSpPr>
          <p:cNvPr id="534" name="Google Shape;534;p24"/>
          <p:cNvSpPr txBox="1"/>
          <p:nvPr/>
        </p:nvSpPr>
        <p:spPr>
          <a:xfrm>
            <a:off x="304800" y="735547"/>
            <a:ext cx="8229600" cy="43204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600"/>
              <a:buFont typeface="Calibri"/>
              <a:buNone/>
            </a:pPr>
            <a:endParaRPr sz="3600">
              <a:solidFill>
                <a:schemeClr val="dk1"/>
              </a:solidFill>
              <a:latin typeface="Tahoma"/>
              <a:ea typeface="Tahoma"/>
              <a:cs typeface="Tahoma"/>
              <a:sym typeface="Tahoma"/>
            </a:endParaRPr>
          </a:p>
        </p:txBody>
      </p:sp>
      <p:sp>
        <p:nvSpPr>
          <p:cNvPr id="535" name="Google Shape;535;p24"/>
          <p:cNvSpPr txBox="1"/>
          <p:nvPr/>
        </p:nvSpPr>
        <p:spPr>
          <a:xfrm>
            <a:off x="0" y="942868"/>
            <a:ext cx="9180511" cy="38933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dirty="0">
                <a:solidFill>
                  <a:schemeClr val="dk1"/>
                </a:solidFill>
                <a:latin typeface="Tahoma"/>
                <a:ea typeface="Tahoma"/>
                <a:cs typeface="Tahoma"/>
                <a:sym typeface="Tahoma"/>
              </a:rPr>
              <a:t>Credit Accumulation and Allocation:</a:t>
            </a:r>
            <a:endParaRPr/>
          </a:p>
          <a:p>
            <a:pPr marL="285750" marR="0" lvl="0" indent="-285750" algn="l" rtl="0">
              <a:spcBef>
                <a:spcPts val="600"/>
              </a:spcBef>
              <a:spcAft>
                <a:spcPts val="0"/>
              </a:spcAft>
              <a:buClr>
                <a:schemeClr val="dk1"/>
              </a:buClr>
              <a:buSzPts val="1400"/>
              <a:buFont typeface="Arial"/>
              <a:buChar char="•"/>
            </a:pPr>
            <a:r>
              <a:rPr lang="en-GB" sz="1400" dirty="0">
                <a:solidFill>
                  <a:schemeClr val="dk1"/>
                </a:solidFill>
                <a:latin typeface="Tahoma"/>
                <a:ea typeface="Tahoma"/>
                <a:cs typeface="Tahoma"/>
                <a:sym typeface="Tahoma"/>
              </a:rPr>
              <a:t>Learners earn credits by completing specific modules or units within a programme.</a:t>
            </a:r>
            <a:endParaRPr/>
          </a:p>
          <a:p>
            <a:pPr marL="285750" marR="0" lvl="0" indent="-285750" algn="l" rtl="0">
              <a:spcBef>
                <a:spcPts val="600"/>
              </a:spcBef>
              <a:spcAft>
                <a:spcPts val="0"/>
              </a:spcAft>
              <a:buClr>
                <a:schemeClr val="dk1"/>
              </a:buClr>
              <a:buSzPts val="1400"/>
              <a:buFont typeface="Arial"/>
              <a:buChar char="•"/>
            </a:pPr>
            <a:r>
              <a:rPr lang="en-GB" sz="1400" dirty="0">
                <a:solidFill>
                  <a:schemeClr val="dk1"/>
                </a:solidFill>
                <a:latin typeface="Tahoma"/>
                <a:ea typeface="Tahoma"/>
                <a:cs typeface="Tahoma"/>
                <a:sym typeface="Tahoma"/>
              </a:rPr>
              <a:t>Each module/unit is assigned a credit value based on the estimated learning hours required for achieving the defined LOs, which encompasses all learning activities, including attending lectures, participating in seminars, independent study, and completing assignments.</a:t>
            </a:r>
            <a:endParaRPr/>
          </a:p>
          <a:p>
            <a:pPr marL="285750" marR="0" lvl="0" indent="-285750" algn="l" rtl="0">
              <a:spcBef>
                <a:spcPts val="600"/>
              </a:spcBef>
              <a:spcAft>
                <a:spcPts val="0"/>
              </a:spcAft>
              <a:buClr>
                <a:schemeClr val="dk1"/>
              </a:buClr>
              <a:buSzPts val="1400"/>
              <a:buFont typeface="Arial"/>
              <a:buChar char="•"/>
            </a:pPr>
            <a:r>
              <a:rPr lang="en-GB" sz="1400" dirty="0">
                <a:solidFill>
                  <a:schemeClr val="dk1"/>
                </a:solidFill>
                <a:latin typeface="Tahoma"/>
                <a:ea typeface="Tahoma"/>
                <a:cs typeface="Tahoma"/>
                <a:sym typeface="Tahoma"/>
              </a:rPr>
              <a:t>Accumulated module credits contribute toward the total required for a qualification.</a:t>
            </a:r>
            <a:endParaRPr/>
          </a:p>
          <a:p>
            <a:pPr marL="0" marR="0" lvl="0" indent="0" algn="l" rtl="0">
              <a:spcBef>
                <a:spcPts val="600"/>
              </a:spcBef>
              <a:spcAft>
                <a:spcPts val="0"/>
              </a:spcAft>
              <a:buNone/>
            </a:pPr>
            <a:r>
              <a:rPr lang="en-GB" sz="1400" b="1" dirty="0">
                <a:solidFill>
                  <a:schemeClr val="dk1"/>
                </a:solidFill>
                <a:latin typeface="Tahoma"/>
                <a:ea typeface="Tahoma"/>
                <a:cs typeface="Tahoma"/>
                <a:sym typeface="Tahoma"/>
              </a:rPr>
              <a:t>Credit Transfer:</a:t>
            </a:r>
            <a:endParaRPr/>
          </a:p>
          <a:p>
            <a:pPr marL="285750" marR="0" lvl="0" indent="-285750" algn="l" rtl="0">
              <a:spcBef>
                <a:spcPts val="600"/>
              </a:spcBef>
              <a:spcAft>
                <a:spcPts val="0"/>
              </a:spcAft>
              <a:buClr>
                <a:schemeClr val="dk1"/>
              </a:buClr>
              <a:buSzPts val="1400"/>
              <a:buFont typeface="Arial"/>
              <a:buChar char="•"/>
            </a:pPr>
            <a:r>
              <a:rPr lang="en-GB" sz="1400" dirty="0">
                <a:solidFill>
                  <a:schemeClr val="dk1"/>
                </a:solidFill>
                <a:latin typeface="Tahoma"/>
                <a:ea typeface="Tahoma"/>
                <a:cs typeface="Tahoma"/>
                <a:sym typeface="Tahoma"/>
              </a:rPr>
              <a:t>Credits obtained from one institution or programme can be recognized and accepted by another.</a:t>
            </a:r>
            <a:endParaRPr/>
          </a:p>
          <a:p>
            <a:pPr marL="285750" marR="0" lvl="0" indent="-285750" algn="l" rtl="0">
              <a:spcBef>
                <a:spcPts val="600"/>
              </a:spcBef>
              <a:spcAft>
                <a:spcPts val="0"/>
              </a:spcAft>
              <a:buClr>
                <a:schemeClr val="dk1"/>
              </a:buClr>
              <a:buSzPts val="1400"/>
              <a:buFont typeface="Arial"/>
              <a:buChar char="•"/>
            </a:pPr>
            <a:r>
              <a:rPr lang="en-GB" sz="1400" dirty="0">
                <a:solidFill>
                  <a:schemeClr val="dk1"/>
                </a:solidFill>
                <a:latin typeface="Tahoma"/>
                <a:ea typeface="Tahoma"/>
                <a:cs typeface="Tahoma"/>
                <a:sym typeface="Tahoma"/>
              </a:rPr>
              <a:t>Facilitates student mobility between institutions, both domestically and internationally.</a:t>
            </a:r>
            <a:endParaRPr sz="1400">
              <a:solidFill>
                <a:schemeClr val="dk1"/>
              </a:solidFill>
              <a:latin typeface="Tahoma"/>
              <a:ea typeface="Tahoma"/>
              <a:cs typeface="Tahoma"/>
              <a:sym typeface="Tahoma"/>
            </a:endParaRPr>
          </a:p>
          <a:p>
            <a:pPr marL="285750" marR="0" lvl="0" indent="-285750" algn="l" rtl="0">
              <a:spcBef>
                <a:spcPts val="600"/>
              </a:spcBef>
              <a:spcAft>
                <a:spcPts val="0"/>
              </a:spcAft>
              <a:buClr>
                <a:schemeClr val="dk1"/>
              </a:buClr>
              <a:buSzPts val="1400"/>
              <a:buFont typeface="Arial"/>
              <a:buChar char="•"/>
            </a:pPr>
            <a:r>
              <a:rPr lang="en-GB" sz="1400" dirty="0">
                <a:solidFill>
                  <a:schemeClr val="dk1"/>
                </a:solidFill>
                <a:latin typeface="Tahoma"/>
                <a:ea typeface="Tahoma"/>
                <a:cs typeface="Tahoma"/>
                <a:sym typeface="Tahoma"/>
              </a:rPr>
              <a:t>Supports lifelong learning by acknowledging prior learning and experiences.</a:t>
            </a:r>
            <a:endParaRPr/>
          </a:p>
          <a:p>
            <a:pPr marL="0" marR="0" lvl="0" indent="0" algn="l" rtl="0">
              <a:spcBef>
                <a:spcPts val="600"/>
              </a:spcBef>
              <a:spcAft>
                <a:spcPts val="0"/>
              </a:spcAft>
              <a:buNone/>
            </a:pPr>
            <a:r>
              <a:rPr lang="en-GB" sz="1400" b="1" dirty="0">
                <a:solidFill>
                  <a:schemeClr val="dk1"/>
                </a:solidFill>
                <a:latin typeface="Tahoma"/>
                <a:ea typeface="Tahoma"/>
                <a:cs typeface="Tahoma"/>
                <a:sym typeface="Tahoma"/>
              </a:rPr>
              <a:t>ECTS Allocation:</a:t>
            </a:r>
            <a:endParaRPr/>
          </a:p>
          <a:p>
            <a:pPr marL="285750" marR="0" lvl="0" indent="-285750" algn="l" rtl="0">
              <a:spcBef>
                <a:spcPts val="600"/>
              </a:spcBef>
              <a:spcAft>
                <a:spcPts val="0"/>
              </a:spcAft>
              <a:buClr>
                <a:schemeClr val="dk1"/>
              </a:buClr>
              <a:buSzPts val="1400"/>
              <a:buFont typeface="Arial"/>
              <a:buChar char="•"/>
            </a:pPr>
            <a:r>
              <a:rPr lang="en-GB" sz="1400" dirty="0">
                <a:solidFill>
                  <a:schemeClr val="dk1"/>
                </a:solidFill>
                <a:latin typeface="Tahoma"/>
                <a:ea typeface="Tahoma"/>
                <a:cs typeface="Tahoma"/>
                <a:sym typeface="Tahoma"/>
              </a:rPr>
              <a:t>One credit corresponds to 25 to 30 hours of the total student's workload.</a:t>
            </a:r>
            <a:endParaRPr/>
          </a:p>
          <a:p>
            <a:pPr marL="285750" marR="0" lvl="0" indent="-285750" algn="l" rtl="0">
              <a:spcBef>
                <a:spcPts val="600"/>
              </a:spcBef>
              <a:spcAft>
                <a:spcPts val="0"/>
              </a:spcAft>
              <a:buClr>
                <a:schemeClr val="dk1"/>
              </a:buClr>
              <a:buSzPts val="1400"/>
              <a:buFont typeface="Arial"/>
              <a:buChar char="•"/>
            </a:pPr>
            <a:r>
              <a:rPr lang="en-GB" sz="1400" dirty="0">
                <a:solidFill>
                  <a:schemeClr val="dk1"/>
                </a:solidFill>
                <a:latin typeface="Tahoma"/>
                <a:ea typeface="Tahoma"/>
                <a:cs typeface="Tahoma"/>
                <a:sym typeface="Tahoma"/>
              </a:rPr>
              <a:t>60 credits per full-time academic year </a:t>
            </a:r>
            <a:endParaRPr sz="1400">
              <a:solidFill>
                <a:schemeClr val="dk1"/>
              </a:solidFill>
              <a:latin typeface="Tahoma"/>
              <a:ea typeface="Tahoma"/>
              <a:cs typeface="Tahoma"/>
              <a:sym typeface="Tahoma"/>
            </a:endParaRPr>
          </a:p>
          <a:p>
            <a:pPr marL="0" marR="0" lvl="0" indent="0" algn="l" rtl="0">
              <a:spcBef>
                <a:spcPts val="600"/>
              </a:spcBef>
              <a:spcAft>
                <a:spcPts val="0"/>
              </a:spcAft>
              <a:buNone/>
            </a:pPr>
            <a:r>
              <a:rPr lang="en-GB" sz="1000" dirty="0">
                <a:solidFill>
                  <a:schemeClr val="dk1"/>
                </a:solidFill>
                <a:latin typeface="Tahoma"/>
                <a:ea typeface="Tahoma"/>
                <a:cs typeface="Tahoma"/>
                <a:sym typeface="Tahoma"/>
              </a:rPr>
              <a:t>(please refer for further details to </a:t>
            </a:r>
            <a:r>
              <a:rPr lang="en-GB" sz="1000" b="1" dirty="0">
                <a:solidFill>
                  <a:schemeClr val="dk1"/>
                </a:solidFill>
                <a:latin typeface="Tahoma"/>
                <a:ea typeface="Tahoma"/>
                <a:cs typeface="Tahoma"/>
                <a:sym typeface="Tahoma"/>
              </a:rPr>
              <a:t>ECTS User’s Guide </a:t>
            </a:r>
            <a:r>
              <a:rPr lang="en-GB" sz="1000" dirty="0">
                <a:solidFill>
                  <a:schemeClr val="dk1"/>
                </a:solidFill>
                <a:latin typeface="Tahoma"/>
                <a:ea typeface="Tahoma"/>
                <a:cs typeface="Tahoma"/>
                <a:sym typeface="Tahoma"/>
              </a:rPr>
              <a:t>at </a:t>
            </a:r>
            <a:r>
              <a:rPr lang="en-GB" sz="1000" i="1" u="sng" dirty="0">
                <a:solidFill>
                  <a:schemeClr val="dk1"/>
                </a:solidFill>
                <a:latin typeface="Tahoma"/>
                <a:ea typeface="Tahoma"/>
                <a:cs typeface="Tahoma"/>
                <a:sym typeface="Tahoma"/>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https://ehea.info/media.ehea.info/file/ECTS_Guide/00/0/ects-users-guide-2015_614000.pdf</a:t>
            </a:r>
            <a:r>
              <a:rPr lang="en-GB" sz="1000" i="1" dirty="0">
                <a:solidFill>
                  <a:schemeClr val="dk1"/>
                </a:solidFill>
                <a:latin typeface="Tahoma"/>
                <a:ea typeface="Tahoma"/>
                <a:cs typeface="Tahoma"/>
                <a:sym typeface="Tahoma"/>
              </a:rPr>
              <a:t>)</a:t>
            </a:r>
            <a:endParaRPr/>
          </a:p>
        </p:txBody>
      </p:sp>
      <p:sp>
        <p:nvSpPr>
          <p:cNvPr id="536" name="Google Shape;536;p24"/>
          <p:cNvSpPr txBox="1">
            <a:spLocks noGrp="1"/>
          </p:cNvSpPr>
          <p:nvPr>
            <p:ph type="ftr" idx="11"/>
          </p:nvPr>
        </p:nvSpPr>
        <p:spPr>
          <a:xfrm>
            <a:off x="971600" y="4836242"/>
            <a:ext cx="7632848"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1100" b="1">
                <a:solidFill>
                  <a:schemeClr val="lt1"/>
                </a:solidFill>
              </a:rPr>
              <a:t>Quality Assurance for Reform and Transformation of HEIs in Uzbekistan - QUARTZ</a:t>
            </a:r>
            <a:endParaRPr/>
          </a:p>
        </p:txBody>
      </p:sp>
      <p:pic>
        <p:nvPicPr>
          <p:cNvPr id="537" name="Google Shape;537;p24" descr="C:\Users\brani\Downloads\eu_funded_en.jpg"/>
          <p:cNvPicPr preferRelativeResize="0"/>
          <p:nvPr/>
        </p:nvPicPr>
        <p:blipFill rotWithShape="1">
          <a:blip r:embed="rId4">
            <a:alphaModFix/>
          </a:blip>
          <a:srcRect/>
          <a:stretch/>
        </p:blipFill>
        <p:spPr>
          <a:xfrm>
            <a:off x="539552" y="162534"/>
            <a:ext cx="1726406" cy="362938"/>
          </a:xfrm>
          <a:prstGeom prst="rect">
            <a:avLst/>
          </a:prstGeom>
          <a:noFill/>
          <a:ln>
            <a:noFill/>
          </a:ln>
        </p:spPr>
      </p:pic>
      <p:pic>
        <p:nvPicPr>
          <p:cNvPr id="538" name="Google Shape;538;p24" descr="Sustainable Development Goals SDGs Goal 4: Quality, 48% OFF"/>
          <p:cNvPicPr preferRelativeResize="0"/>
          <p:nvPr/>
        </p:nvPicPr>
        <p:blipFill rotWithShape="1">
          <a:blip r:embed="rId5">
            <a:alphaModFix/>
          </a:blip>
          <a:srcRect/>
          <a:stretch/>
        </p:blipFill>
        <p:spPr>
          <a:xfrm>
            <a:off x="8122745" y="162534"/>
            <a:ext cx="481703" cy="481703"/>
          </a:xfrm>
          <a:prstGeom prst="rect">
            <a:avLst/>
          </a:prstGeom>
          <a:noFill/>
          <a:ln>
            <a:noFill/>
          </a:ln>
        </p:spPr>
      </p:pic>
      <p:pic>
        <p:nvPicPr>
          <p:cNvPr id="539" name="Google Shape;539;p24"/>
          <p:cNvPicPr preferRelativeResize="0"/>
          <p:nvPr/>
        </p:nvPicPr>
        <p:blipFill rotWithShape="1">
          <a:blip r:embed="rId6">
            <a:alphaModFix/>
          </a:blip>
          <a:srcRect/>
          <a:stretch/>
        </p:blipFill>
        <p:spPr>
          <a:xfrm>
            <a:off x="3868104" y="117804"/>
            <a:ext cx="1407792" cy="407668"/>
          </a:xfrm>
          <a:prstGeom prst="rect">
            <a:avLst/>
          </a:prstGeom>
          <a:noFill/>
          <a:ln>
            <a:noFill/>
          </a:ln>
        </p:spPr>
      </p:pic>
      <p:sp>
        <p:nvSpPr>
          <p:cNvPr id="540" name="Google Shape;540;p24"/>
          <p:cNvSpPr txBox="1"/>
          <p:nvPr/>
        </p:nvSpPr>
        <p:spPr>
          <a:xfrm>
            <a:off x="840143" y="534088"/>
            <a:ext cx="7290557" cy="39747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Tahoma"/>
              <a:buNone/>
            </a:pPr>
            <a:r>
              <a:rPr lang="en-GB" sz="2400">
                <a:solidFill>
                  <a:schemeClr val="dk1"/>
                </a:solidFill>
                <a:latin typeface="Tahoma"/>
                <a:ea typeface="Tahoma"/>
                <a:cs typeface="Tahoma"/>
                <a:sym typeface="Tahoma"/>
              </a:rPr>
              <a:t>Credit Accumulation and Transfer</a:t>
            </a:r>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38000">
              <a:schemeClr val="lt1"/>
            </a:gs>
            <a:gs pos="67000">
              <a:schemeClr val="lt1"/>
            </a:gs>
            <a:gs pos="92000">
              <a:schemeClr val="lt1"/>
            </a:gs>
            <a:gs pos="100000">
              <a:srgbClr val="FF0000"/>
            </a:gs>
          </a:gsLst>
          <a:lin ang="5400000" scaled="0"/>
        </a:gradFill>
        <a:effectLst/>
      </p:bgPr>
    </p:bg>
    <p:spTree>
      <p:nvGrpSpPr>
        <p:cNvPr id="1" name="Shape 545"/>
        <p:cNvGrpSpPr/>
        <p:nvPr/>
      </p:nvGrpSpPr>
      <p:grpSpPr>
        <a:xfrm>
          <a:off x="0" y="0"/>
          <a:ext cx="0" cy="0"/>
          <a:chOff x="0" y="0"/>
          <a:chExt cx="0" cy="0"/>
        </a:xfrm>
      </p:grpSpPr>
      <p:sp>
        <p:nvSpPr>
          <p:cNvPr id="546" name="Google Shape;546;p25"/>
          <p:cNvSpPr txBox="1"/>
          <p:nvPr/>
        </p:nvSpPr>
        <p:spPr>
          <a:xfrm>
            <a:off x="304800" y="735547"/>
            <a:ext cx="8229600" cy="43204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600"/>
              <a:buFont typeface="Calibri"/>
              <a:buNone/>
            </a:pPr>
            <a:endParaRPr sz="3600">
              <a:solidFill>
                <a:schemeClr val="dk1"/>
              </a:solidFill>
              <a:latin typeface="Tahoma"/>
              <a:ea typeface="Tahoma"/>
              <a:cs typeface="Tahoma"/>
              <a:sym typeface="Tahoma"/>
            </a:endParaRPr>
          </a:p>
        </p:txBody>
      </p:sp>
      <p:sp>
        <p:nvSpPr>
          <p:cNvPr id="547" name="Google Shape;547;p25"/>
          <p:cNvSpPr txBox="1"/>
          <p:nvPr/>
        </p:nvSpPr>
        <p:spPr>
          <a:xfrm>
            <a:off x="240507" y="1491630"/>
            <a:ext cx="8662986" cy="26161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Tahoma"/>
                <a:ea typeface="Tahoma"/>
                <a:cs typeface="Tahoma"/>
                <a:sym typeface="Tahoma"/>
              </a:rPr>
              <a:t>In the context of the EQF, the learning outcomes are defined in terms of: </a:t>
            </a:r>
            <a:endParaRPr/>
          </a:p>
          <a:p>
            <a:pPr marL="0" marR="0" lvl="0" indent="0" algn="l" rtl="0">
              <a:spcBef>
                <a:spcPts val="600"/>
              </a:spcBef>
              <a:spcAft>
                <a:spcPts val="0"/>
              </a:spcAft>
              <a:buNone/>
            </a:pPr>
            <a:endParaRPr sz="1800" b="1">
              <a:solidFill>
                <a:schemeClr val="dk1"/>
              </a:solidFill>
              <a:latin typeface="Tahoma"/>
              <a:ea typeface="Tahoma"/>
              <a:cs typeface="Tahoma"/>
              <a:sym typeface="Tahoma"/>
            </a:endParaRPr>
          </a:p>
          <a:p>
            <a:pPr marL="285750" marR="0" lvl="0" indent="-285750" algn="l" rtl="0">
              <a:spcBef>
                <a:spcPts val="600"/>
              </a:spcBef>
              <a:spcAft>
                <a:spcPts val="0"/>
              </a:spcAft>
              <a:buClr>
                <a:schemeClr val="dk1"/>
              </a:buClr>
              <a:buSzPts val="1800"/>
              <a:buFont typeface="Arial"/>
              <a:buChar char="•"/>
            </a:pPr>
            <a:r>
              <a:rPr lang="en-GB" sz="1800" b="1">
                <a:solidFill>
                  <a:schemeClr val="dk1"/>
                </a:solidFill>
                <a:latin typeface="Tahoma"/>
                <a:ea typeface="Tahoma"/>
                <a:cs typeface="Tahoma"/>
                <a:sym typeface="Tahoma"/>
              </a:rPr>
              <a:t>Knowledge: </a:t>
            </a:r>
            <a:r>
              <a:rPr lang="en-GB" sz="1800">
                <a:solidFill>
                  <a:schemeClr val="dk1"/>
                </a:solidFill>
                <a:latin typeface="Tahoma"/>
                <a:ea typeface="Tahoma"/>
                <a:cs typeface="Tahoma"/>
                <a:sym typeface="Tahoma"/>
              </a:rPr>
              <a:t>described as theoretical and/or factual.</a:t>
            </a:r>
            <a:endParaRPr/>
          </a:p>
          <a:p>
            <a:pPr marL="285750" marR="0" lvl="0" indent="-285750" algn="l" rtl="0">
              <a:spcBef>
                <a:spcPts val="600"/>
              </a:spcBef>
              <a:spcAft>
                <a:spcPts val="0"/>
              </a:spcAft>
              <a:buClr>
                <a:schemeClr val="dk1"/>
              </a:buClr>
              <a:buSzPts val="1800"/>
              <a:buFont typeface="Arial"/>
              <a:buChar char="•"/>
            </a:pPr>
            <a:r>
              <a:rPr lang="en-GB" sz="1800" b="1">
                <a:solidFill>
                  <a:schemeClr val="dk1"/>
                </a:solidFill>
                <a:latin typeface="Tahoma"/>
                <a:ea typeface="Tahoma"/>
                <a:cs typeface="Tahoma"/>
                <a:sym typeface="Tahoma"/>
              </a:rPr>
              <a:t>Skills: </a:t>
            </a:r>
            <a:r>
              <a:rPr lang="en-GB" sz="1800">
                <a:solidFill>
                  <a:schemeClr val="dk1"/>
                </a:solidFill>
                <a:latin typeface="Tahoma"/>
                <a:ea typeface="Tahoma"/>
                <a:cs typeface="Tahoma"/>
                <a:sym typeface="Tahoma"/>
              </a:rPr>
              <a:t>described as cognitive (involving the use of logical, intuitive and creative thinking) and practical (involving manual dexterity and the use of methods, materials, tools and instruments).</a:t>
            </a:r>
            <a:endParaRPr/>
          </a:p>
          <a:p>
            <a:pPr marL="285750" marR="0" lvl="0" indent="-285750" algn="l" rtl="0">
              <a:spcBef>
                <a:spcPts val="600"/>
              </a:spcBef>
              <a:spcAft>
                <a:spcPts val="0"/>
              </a:spcAft>
              <a:buClr>
                <a:schemeClr val="dk1"/>
              </a:buClr>
              <a:buSzPts val="1800"/>
              <a:buFont typeface="Arial"/>
              <a:buChar char="•"/>
            </a:pPr>
            <a:r>
              <a:rPr lang="en-GB" sz="1800" b="1">
                <a:solidFill>
                  <a:schemeClr val="dk1"/>
                </a:solidFill>
                <a:latin typeface="Tahoma"/>
                <a:ea typeface="Tahoma"/>
                <a:cs typeface="Tahoma"/>
                <a:sym typeface="Tahoma"/>
              </a:rPr>
              <a:t>Responsibility and autonomy: </a:t>
            </a:r>
            <a:r>
              <a:rPr lang="en-GB" sz="1800">
                <a:solidFill>
                  <a:schemeClr val="dk1"/>
                </a:solidFill>
                <a:latin typeface="Tahoma"/>
                <a:ea typeface="Tahoma"/>
                <a:cs typeface="Tahoma"/>
                <a:sym typeface="Tahoma"/>
              </a:rPr>
              <a:t>described as the ability of the learner to apply knowledge and skills autonomously and with responsibility. </a:t>
            </a:r>
            <a:endParaRPr sz="1800">
              <a:solidFill>
                <a:schemeClr val="dk1"/>
              </a:solidFill>
              <a:latin typeface="Tahoma"/>
              <a:ea typeface="Tahoma"/>
              <a:cs typeface="Tahoma"/>
              <a:sym typeface="Tahoma"/>
            </a:endParaRPr>
          </a:p>
        </p:txBody>
      </p:sp>
      <p:sp>
        <p:nvSpPr>
          <p:cNvPr id="548" name="Google Shape;548;p25"/>
          <p:cNvSpPr txBox="1">
            <a:spLocks noGrp="1"/>
          </p:cNvSpPr>
          <p:nvPr>
            <p:ph type="ftr" idx="11"/>
          </p:nvPr>
        </p:nvSpPr>
        <p:spPr>
          <a:xfrm>
            <a:off x="971600" y="4836242"/>
            <a:ext cx="7632848"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1100" b="1">
                <a:solidFill>
                  <a:schemeClr val="lt1"/>
                </a:solidFill>
              </a:rPr>
              <a:t>Quality Assurance for Reform and Transformation of HEIs in Uzbekistan - QUARTZ</a:t>
            </a:r>
            <a:endParaRPr/>
          </a:p>
        </p:txBody>
      </p:sp>
      <p:pic>
        <p:nvPicPr>
          <p:cNvPr id="549" name="Google Shape;549;p25" descr="C:\Users\brani\Downloads\eu_funded_en.jpg"/>
          <p:cNvPicPr preferRelativeResize="0"/>
          <p:nvPr/>
        </p:nvPicPr>
        <p:blipFill rotWithShape="1">
          <a:blip r:embed="rId3">
            <a:alphaModFix/>
          </a:blip>
          <a:srcRect/>
          <a:stretch/>
        </p:blipFill>
        <p:spPr>
          <a:xfrm>
            <a:off x="539552" y="162534"/>
            <a:ext cx="1726406" cy="362938"/>
          </a:xfrm>
          <a:prstGeom prst="rect">
            <a:avLst/>
          </a:prstGeom>
          <a:noFill/>
          <a:ln>
            <a:noFill/>
          </a:ln>
        </p:spPr>
      </p:pic>
      <p:pic>
        <p:nvPicPr>
          <p:cNvPr id="550" name="Google Shape;550;p25" descr="Sustainable Development Goals SDGs Goal 4: Quality, 48% OFF"/>
          <p:cNvPicPr preferRelativeResize="0"/>
          <p:nvPr/>
        </p:nvPicPr>
        <p:blipFill rotWithShape="1">
          <a:blip r:embed="rId4">
            <a:alphaModFix/>
          </a:blip>
          <a:srcRect/>
          <a:stretch/>
        </p:blipFill>
        <p:spPr>
          <a:xfrm>
            <a:off x="8122745" y="162534"/>
            <a:ext cx="481703" cy="481703"/>
          </a:xfrm>
          <a:prstGeom prst="rect">
            <a:avLst/>
          </a:prstGeom>
          <a:noFill/>
          <a:ln>
            <a:noFill/>
          </a:ln>
        </p:spPr>
      </p:pic>
      <p:pic>
        <p:nvPicPr>
          <p:cNvPr id="551" name="Google Shape;551;p25"/>
          <p:cNvPicPr preferRelativeResize="0"/>
          <p:nvPr/>
        </p:nvPicPr>
        <p:blipFill rotWithShape="1">
          <a:blip r:embed="rId5">
            <a:alphaModFix/>
          </a:blip>
          <a:srcRect/>
          <a:stretch/>
        </p:blipFill>
        <p:spPr>
          <a:xfrm>
            <a:off x="3868104" y="117804"/>
            <a:ext cx="1407792" cy="407668"/>
          </a:xfrm>
          <a:prstGeom prst="rect">
            <a:avLst/>
          </a:prstGeom>
          <a:noFill/>
          <a:ln>
            <a:noFill/>
          </a:ln>
        </p:spPr>
      </p:pic>
      <p:sp>
        <p:nvSpPr>
          <p:cNvPr id="552" name="Google Shape;552;p25"/>
          <p:cNvSpPr txBox="1"/>
          <p:nvPr/>
        </p:nvSpPr>
        <p:spPr>
          <a:xfrm>
            <a:off x="854162" y="825831"/>
            <a:ext cx="7290557" cy="39747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Tahoma"/>
              <a:buNone/>
            </a:pPr>
            <a:r>
              <a:rPr lang="en-GB" sz="2400">
                <a:solidFill>
                  <a:schemeClr val="dk1"/>
                </a:solidFill>
                <a:latin typeface="Tahoma"/>
                <a:ea typeface="Tahoma"/>
                <a:cs typeface="Tahoma"/>
                <a:sym typeface="Tahoma"/>
              </a:rPr>
              <a:t>LEARNING OUTCOMES – EQF (for Life-long Learning)</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38000">
              <a:schemeClr val="lt1"/>
            </a:gs>
            <a:gs pos="67000">
              <a:schemeClr val="lt1"/>
            </a:gs>
            <a:gs pos="92000">
              <a:schemeClr val="lt1"/>
            </a:gs>
            <a:gs pos="100000">
              <a:srgbClr val="FF0000"/>
            </a:gs>
          </a:gsLst>
          <a:lin ang="5400000" scaled="0"/>
        </a:gradFill>
        <a:effectLst/>
      </p:bgPr>
    </p:bg>
    <p:spTree>
      <p:nvGrpSpPr>
        <p:cNvPr id="1" name="Shape 557"/>
        <p:cNvGrpSpPr/>
        <p:nvPr/>
      </p:nvGrpSpPr>
      <p:grpSpPr>
        <a:xfrm>
          <a:off x="0" y="0"/>
          <a:ext cx="0" cy="0"/>
          <a:chOff x="0" y="0"/>
          <a:chExt cx="0" cy="0"/>
        </a:xfrm>
      </p:grpSpPr>
      <p:sp>
        <p:nvSpPr>
          <p:cNvPr id="558" name="Google Shape;558;p26"/>
          <p:cNvSpPr txBox="1"/>
          <p:nvPr/>
        </p:nvSpPr>
        <p:spPr>
          <a:xfrm>
            <a:off x="304800" y="735547"/>
            <a:ext cx="8229600" cy="43204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600"/>
              <a:buFont typeface="Calibri"/>
              <a:buNone/>
            </a:pPr>
            <a:endParaRPr sz="3600">
              <a:solidFill>
                <a:schemeClr val="dk1"/>
              </a:solidFill>
              <a:latin typeface="Tahoma"/>
              <a:ea typeface="Tahoma"/>
              <a:cs typeface="Tahoma"/>
              <a:sym typeface="Tahoma"/>
            </a:endParaRPr>
          </a:p>
        </p:txBody>
      </p:sp>
      <p:sp>
        <p:nvSpPr>
          <p:cNvPr id="559" name="Google Shape;559;p26"/>
          <p:cNvSpPr txBox="1">
            <a:spLocks noGrp="1"/>
          </p:cNvSpPr>
          <p:nvPr>
            <p:ph type="ftr" idx="11"/>
          </p:nvPr>
        </p:nvSpPr>
        <p:spPr>
          <a:xfrm>
            <a:off x="971600" y="4836242"/>
            <a:ext cx="7632848"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1100" b="1">
                <a:solidFill>
                  <a:schemeClr val="lt1"/>
                </a:solidFill>
              </a:rPr>
              <a:t>Quality Assurance for Reform and Transformation of HEIs in Uzbekistan - QUARTZ</a:t>
            </a:r>
            <a:endParaRPr/>
          </a:p>
        </p:txBody>
      </p:sp>
      <p:pic>
        <p:nvPicPr>
          <p:cNvPr id="560" name="Google Shape;560;p26" descr="C:\Users\brani\Downloads\eu_funded_en.jpg"/>
          <p:cNvPicPr preferRelativeResize="0"/>
          <p:nvPr/>
        </p:nvPicPr>
        <p:blipFill rotWithShape="1">
          <a:blip r:embed="rId3">
            <a:alphaModFix/>
          </a:blip>
          <a:srcRect/>
          <a:stretch/>
        </p:blipFill>
        <p:spPr>
          <a:xfrm>
            <a:off x="539552" y="162534"/>
            <a:ext cx="1726406" cy="362938"/>
          </a:xfrm>
          <a:prstGeom prst="rect">
            <a:avLst/>
          </a:prstGeom>
          <a:noFill/>
          <a:ln>
            <a:noFill/>
          </a:ln>
        </p:spPr>
      </p:pic>
      <p:pic>
        <p:nvPicPr>
          <p:cNvPr id="561" name="Google Shape;561;p26" descr="Sustainable Development Goals SDGs Goal 4: Quality, 48% OFF"/>
          <p:cNvPicPr preferRelativeResize="0"/>
          <p:nvPr/>
        </p:nvPicPr>
        <p:blipFill rotWithShape="1">
          <a:blip r:embed="rId4">
            <a:alphaModFix/>
          </a:blip>
          <a:srcRect/>
          <a:stretch/>
        </p:blipFill>
        <p:spPr>
          <a:xfrm>
            <a:off x="8122745" y="162534"/>
            <a:ext cx="481703" cy="481703"/>
          </a:xfrm>
          <a:prstGeom prst="rect">
            <a:avLst/>
          </a:prstGeom>
          <a:noFill/>
          <a:ln>
            <a:noFill/>
          </a:ln>
        </p:spPr>
      </p:pic>
      <p:pic>
        <p:nvPicPr>
          <p:cNvPr id="562" name="Google Shape;562;p26"/>
          <p:cNvPicPr preferRelativeResize="0"/>
          <p:nvPr/>
        </p:nvPicPr>
        <p:blipFill rotWithShape="1">
          <a:blip r:embed="rId5">
            <a:alphaModFix/>
          </a:blip>
          <a:srcRect/>
          <a:stretch/>
        </p:blipFill>
        <p:spPr>
          <a:xfrm>
            <a:off x="3868104" y="117804"/>
            <a:ext cx="1407792" cy="407668"/>
          </a:xfrm>
          <a:prstGeom prst="rect">
            <a:avLst/>
          </a:prstGeom>
          <a:noFill/>
          <a:ln>
            <a:noFill/>
          </a:ln>
        </p:spPr>
      </p:pic>
      <p:sp>
        <p:nvSpPr>
          <p:cNvPr id="563" name="Google Shape;563;p26"/>
          <p:cNvSpPr txBox="1"/>
          <p:nvPr/>
        </p:nvSpPr>
        <p:spPr>
          <a:xfrm>
            <a:off x="926721" y="571781"/>
            <a:ext cx="7290557" cy="28745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Tahoma"/>
              <a:buNone/>
            </a:pPr>
            <a:r>
              <a:rPr lang="en-GB" sz="2400" dirty="0">
                <a:solidFill>
                  <a:schemeClr val="dk1"/>
                </a:solidFill>
                <a:latin typeface="Tahoma"/>
                <a:ea typeface="Tahoma"/>
                <a:cs typeface="Tahoma"/>
                <a:sym typeface="Tahoma"/>
              </a:rPr>
              <a:t>LEARNING OUTCOMES EQF - EXAMPLES</a:t>
            </a:r>
            <a:endParaRPr/>
          </a:p>
        </p:txBody>
      </p:sp>
      <p:pic>
        <p:nvPicPr>
          <p:cNvPr id="564" name="Google Shape;564;p26"/>
          <p:cNvPicPr preferRelativeResize="0"/>
          <p:nvPr/>
        </p:nvPicPr>
        <p:blipFill rotWithShape="1">
          <a:blip r:embed="rId6">
            <a:alphaModFix/>
          </a:blip>
          <a:srcRect/>
          <a:stretch/>
        </p:blipFill>
        <p:spPr>
          <a:xfrm>
            <a:off x="143506" y="854313"/>
            <a:ext cx="8892989" cy="3671762"/>
          </a:xfrm>
          <a:prstGeom prst="rect">
            <a:avLst/>
          </a:prstGeom>
          <a:noFill/>
          <a:ln>
            <a:noFill/>
          </a:ln>
        </p:spPr>
      </p:pic>
      <p:sp>
        <p:nvSpPr>
          <p:cNvPr id="565" name="Google Shape;565;p26"/>
          <p:cNvSpPr txBox="1"/>
          <p:nvPr/>
        </p:nvSpPr>
        <p:spPr>
          <a:xfrm>
            <a:off x="395536" y="4407953"/>
            <a:ext cx="7128792"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b="1" i="1" dirty="0">
                <a:solidFill>
                  <a:schemeClr val="dk1"/>
                </a:solidFill>
                <a:latin typeface="Calibri"/>
                <a:ea typeface="Calibri"/>
                <a:cs typeface="Calibri"/>
                <a:sym typeface="Calibri"/>
              </a:rPr>
              <a:t>Source: European Union. (</a:t>
            </a:r>
            <a:r>
              <a:rPr lang="en-GB" sz="800" b="1" i="1" dirty="0" err="1">
                <a:solidFill>
                  <a:schemeClr val="dk1"/>
                </a:solidFill>
                <a:latin typeface="Calibri"/>
                <a:ea typeface="Calibri"/>
                <a:cs typeface="Calibri"/>
                <a:sym typeface="Calibri"/>
              </a:rPr>
              <a:t>n.d</a:t>
            </a:r>
            <a:r>
              <a:rPr lang="en-GB" sz="800" b="1" i="1" dirty="0">
                <a:solidFill>
                  <a:schemeClr val="dk1"/>
                </a:solidFill>
                <a:latin typeface="Calibri"/>
                <a:ea typeface="Calibri"/>
                <a:cs typeface="Calibri"/>
                <a:sym typeface="Calibri"/>
              </a:rPr>
              <a:t>.). Description of the eight EQF levels. </a:t>
            </a:r>
            <a:r>
              <a:rPr lang="en-GB" sz="800" b="1" i="1" dirty="0" err="1">
                <a:solidFill>
                  <a:schemeClr val="dk1"/>
                </a:solidFill>
                <a:latin typeface="Calibri"/>
                <a:ea typeface="Calibri"/>
                <a:cs typeface="Calibri"/>
                <a:sym typeface="Calibri"/>
              </a:rPr>
              <a:t>Europass</a:t>
            </a:r>
            <a:r>
              <a:rPr lang="en-GB" sz="800" b="1" i="1" dirty="0">
                <a:solidFill>
                  <a:schemeClr val="dk1"/>
                </a:solidFill>
                <a:latin typeface="Calibri"/>
                <a:ea typeface="Calibri"/>
                <a:cs typeface="Calibri"/>
                <a:sym typeface="Calibri"/>
              </a:rPr>
              <a:t>. Retrieved, from </a:t>
            </a:r>
            <a:r>
              <a:rPr lang="en-GB" sz="800" b="1" i="1" u="sng" dirty="0">
                <a:solidFill>
                  <a:schemeClr val="dk1"/>
                </a:solidFill>
                <a:latin typeface="Calibri"/>
                <a:ea typeface="Calibri"/>
                <a:cs typeface="Calibri"/>
                <a:sym typeface="Calibri"/>
                <a:hlinkClick r:id="rId7">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https://europass.europa.eu/en/description-eight-eqf-levels</a:t>
            </a:r>
            <a:endParaRPr sz="800" b="1" i="1">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38000">
              <a:schemeClr val="lt1"/>
            </a:gs>
            <a:gs pos="67000">
              <a:schemeClr val="lt1"/>
            </a:gs>
            <a:gs pos="92000">
              <a:schemeClr val="lt1"/>
            </a:gs>
            <a:gs pos="100000">
              <a:srgbClr val="FF0000"/>
            </a:gs>
          </a:gsLst>
          <a:lin ang="5400000" scaled="0"/>
        </a:gradFill>
        <a:effectLst/>
      </p:bgPr>
    </p:bg>
    <p:spTree>
      <p:nvGrpSpPr>
        <p:cNvPr id="1" name="Shape 570"/>
        <p:cNvGrpSpPr/>
        <p:nvPr/>
      </p:nvGrpSpPr>
      <p:grpSpPr>
        <a:xfrm>
          <a:off x="0" y="0"/>
          <a:ext cx="0" cy="0"/>
          <a:chOff x="0" y="0"/>
          <a:chExt cx="0" cy="0"/>
        </a:xfrm>
      </p:grpSpPr>
      <p:sp>
        <p:nvSpPr>
          <p:cNvPr id="571" name="Google Shape;571;p27"/>
          <p:cNvSpPr txBox="1"/>
          <p:nvPr/>
        </p:nvSpPr>
        <p:spPr>
          <a:xfrm>
            <a:off x="304800" y="735547"/>
            <a:ext cx="8229600" cy="43204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600"/>
              <a:buFont typeface="Calibri"/>
              <a:buNone/>
            </a:pPr>
            <a:endParaRPr sz="3600">
              <a:solidFill>
                <a:schemeClr val="dk1"/>
              </a:solidFill>
              <a:latin typeface="Tahoma"/>
              <a:ea typeface="Tahoma"/>
              <a:cs typeface="Tahoma"/>
              <a:sym typeface="Tahoma"/>
            </a:endParaRPr>
          </a:p>
        </p:txBody>
      </p:sp>
      <p:sp>
        <p:nvSpPr>
          <p:cNvPr id="572" name="Google Shape;572;p27"/>
          <p:cNvSpPr txBox="1">
            <a:spLocks noGrp="1"/>
          </p:cNvSpPr>
          <p:nvPr>
            <p:ph type="ftr" idx="11"/>
          </p:nvPr>
        </p:nvSpPr>
        <p:spPr>
          <a:xfrm>
            <a:off x="971600" y="4836242"/>
            <a:ext cx="7632848"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1100" b="1">
                <a:solidFill>
                  <a:schemeClr val="lt1"/>
                </a:solidFill>
              </a:rPr>
              <a:t>Quality Assurance for Reform and Transformation of HEIs in Uzbekistan - QUARTZ</a:t>
            </a:r>
            <a:endParaRPr/>
          </a:p>
        </p:txBody>
      </p:sp>
      <p:pic>
        <p:nvPicPr>
          <p:cNvPr id="573" name="Google Shape;573;p27" descr="C:\Users\brani\Downloads\eu_funded_en.jpg"/>
          <p:cNvPicPr preferRelativeResize="0"/>
          <p:nvPr/>
        </p:nvPicPr>
        <p:blipFill rotWithShape="1">
          <a:blip r:embed="rId3">
            <a:alphaModFix/>
          </a:blip>
          <a:srcRect/>
          <a:stretch/>
        </p:blipFill>
        <p:spPr>
          <a:xfrm>
            <a:off x="539552" y="162534"/>
            <a:ext cx="1726406" cy="362938"/>
          </a:xfrm>
          <a:prstGeom prst="rect">
            <a:avLst/>
          </a:prstGeom>
          <a:noFill/>
          <a:ln>
            <a:noFill/>
          </a:ln>
        </p:spPr>
      </p:pic>
      <p:pic>
        <p:nvPicPr>
          <p:cNvPr id="574" name="Google Shape;574;p27" descr="Sustainable Development Goals SDGs Goal 4: Quality, 48% OFF"/>
          <p:cNvPicPr preferRelativeResize="0"/>
          <p:nvPr/>
        </p:nvPicPr>
        <p:blipFill rotWithShape="1">
          <a:blip r:embed="rId4">
            <a:alphaModFix/>
          </a:blip>
          <a:srcRect/>
          <a:stretch/>
        </p:blipFill>
        <p:spPr>
          <a:xfrm>
            <a:off x="8122745" y="162534"/>
            <a:ext cx="481703" cy="481703"/>
          </a:xfrm>
          <a:prstGeom prst="rect">
            <a:avLst/>
          </a:prstGeom>
          <a:noFill/>
          <a:ln>
            <a:noFill/>
          </a:ln>
        </p:spPr>
      </p:pic>
      <p:pic>
        <p:nvPicPr>
          <p:cNvPr id="575" name="Google Shape;575;p27"/>
          <p:cNvPicPr preferRelativeResize="0"/>
          <p:nvPr/>
        </p:nvPicPr>
        <p:blipFill rotWithShape="1">
          <a:blip r:embed="rId5">
            <a:alphaModFix/>
          </a:blip>
          <a:srcRect/>
          <a:stretch/>
        </p:blipFill>
        <p:spPr>
          <a:xfrm>
            <a:off x="3868104" y="117804"/>
            <a:ext cx="1407792" cy="407668"/>
          </a:xfrm>
          <a:prstGeom prst="rect">
            <a:avLst/>
          </a:prstGeom>
          <a:noFill/>
          <a:ln>
            <a:noFill/>
          </a:ln>
        </p:spPr>
      </p:pic>
      <p:sp>
        <p:nvSpPr>
          <p:cNvPr id="576" name="Google Shape;576;p27"/>
          <p:cNvSpPr txBox="1"/>
          <p:nvPr/>
        </p:nvSpPr>
        <p:spPr>
          <a:xfrm>
            <a:off x="926721" y="571781"/>
            <a:ext cx="7290557" cy="28745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Tahoma"/>
              <a:buNone/>
            </a:pPr>
            <a:r>
              <a:rPr lang="en-GB" sz="2400">
                <a:solidFill>
                  <a:schemeClr val="dk1"/>
                </a:solidFill>
                <a:latin typeface="Tahoma"/>
                <a:ea typeface="Tahoma"/>
                <a:cs typeface="Tahoma"/>
                <a:sym typeface="Tahoma"/>
              </a:rPr>
              <a:t>LEARNING OUTCOMES – QF of EHEA</a:t>
            </a:r>
            <a:endParaRPr/>
          </a:p>
        </p:txBody>
      </p:sp>
      <p:sp>
        <p:nvSpPr>
          <p:cNvPr id="577" name="Google Shape;577;p27"/>
          <p:cNvSpPr txBox="1"/>
          <p:nvPr/>
        </p:nvSpPr>
        <p:spPr>
          <a:xfrm>
            <a:off x="395536" y="1156842"/>
            <a:ext cx="8662986" cy="32470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Tahoma"/>
                <a:ea typeface="Tahoma"/>
                <a:cs typeface="Tahoma"/>
                <a:sym typeface="Tahoma"/>
              </a:rPr>
              <a:t>In the context of the QF - EHEA, the learning outcomes are defined in terms of: </a:t>
            </a:r>
            <a:endParaRPr/>
          </a:p>
          <a:p>
            <a:pPr marL="0" marR="0" lvl="0" indent="0" algn="l" rtl="0">
              <a:spcBef>
                <a:spcPts val="600"/>
              </a:spcBef>
              <a:spcAft>
                <a:spcPts val="0"/>
              </a:spcAft>
              <a:buNone/>
            </a:pPr>
            <a:r>
              <a:rPr lang="en-GB" sz="1800" b="1">
                <a:solidFill>
                  <a:schemeClr val="dk1"/>
                </a:solidFill>
                <a:latin typeface="Tahoma"/>
                <a:ea typeface="Tahoma"/>
                <a:cs typeface="Tahoma"/>
                <a:sym typeface="Tahoma"/>
              </a:rPr>
              <a:t>Knowledge and Understanding: </a:t>
            </a:r>
            <a:r>
              <a:rPr lang="en-GB" sz="1800">
                <a:solidFill>
                  <a:schemeClr val="dk1"/>
                </a:solidFill>
                <a:latin typeface="Tahoma"/>
                <a:ea typeface="Tahoma"/>
                <a:cs typeface="Tahoma"/>
                <a:sym typeface="Tahoma"/>
              </a:rPr>
              <a:t>Depth and breadth of subject-specific knowledge.</a:t>
            </a:r>
            <a:endParaRPr/>
          </a:p>
          <a:p>
            <a:pPr marL="0" marR="0" lvl="0" indent="0" algn="l" rtl="0">
              <a:spcBef>
                <a:spcPts val="600"/>
              </a:spcBef>
              <a:spcAft>
                <a:spcPts val="0"/>
              </a:spcAft>
              <a:buNone/>
            </a:pPr>
            <a:r>
              <a:rPr lang="en-GB" sz="1800" b="1">
                <a:solidFill>
                  <a:schemeClr val="dk1"/>
                </a:solidFill>
                <a:latin typeface="Tahoma"/>
                <a:ea typeface="Tahoma"/>
                <a:cs typeface="Tahoma"/>
                <a:sym typeface="Tahoma"/>
              </a:rPr>
              <a:t>Applying Knowledge and Understanding: </a:t>
            </a:r>
            <a:r>
              <a:rPr lang="en-GB" sz="1800">
                <a:solidFill>
                  <a:schemeClr val="dk1"/>
                </a:solidFill>
                <a:latin typeface="Tahoma"/>
                <a:ea typeface="Tahoma"/>
                <a:cs typeface="Tahoma"/>
                <a:sym typeface="Tahoma"/>
              </a:rPr>
              <a:t>Ability to utilize knowledge in practical contexts.</a:t>
            </a:r>
            <a:endParaRPr/>
          </a:p>
          <a:p>
            <a:pPr marL="0" marR="0" lvl="0" indent="0" algn="l" rtl="0">
              <a:spcBef>
                <a:spcPts val="600"/>
              </a:spcBef>
              <a:spcAft>
                <a:spcPts val="0"/>
              </a:spcAft>
              <a:buNone/>
            </a:pPr>
            <a:r>
              <a:rPr lang="en-GB" sz="1800" b="1">
                <a:solidFill>
                  <a:schemeClr val="dk1"/>
                </a:solidFill>
                <a:latin typeface="Tahoma"/>
                <a:ea typeface="Tahoma"/>
                <a:cs typeface="Tahoma"/>
                <a:sym typeface="Tahoma"/>
              </a:rPr>
              <a:t>Making Judgments: </a:t>
            </a:r>
            <a:r>
              <a:rPr lang="en-GB" sz="1800">
                <a:solidFill>
                  <a:schemeClr val="dk1"/>
                </a:solidFill>
                <a:latin typeface="Tahoma"/>
                <a:ea typeface="Tahoma"/>
                <a:cs typeface="Tahoma"/>
                <a:sym typeface="Tahoma"/>
              </a:rPr>
              <a:t>Capacity for critical thinking and informed decision-making.</a:t>
            </a:r>
            <a:endParaRPr/>
          </a:p>
          <a:p>
            <a:pPr marL="0" marR="0" lvl="0" indent="0" algn="l" rtl="0">
              <a:spcBef>
                <a:spcPts val="600"/>
              </a:spcBef>
              <a:spcAft>
                <a:spcPts val="0"/>
              </a:spcAft>
              <a:buNone/>
            </a:pPr>
            <a:r>
              <a:rPr lang="en-GB" sz="1800" b="1">
                <a:solidFill>
                  <a:schemeClr val="dk1"/>
                </a:solidFill>
                <a:latin typeface="Tahoma"/>
                <a:ea typeface="Tahoma"/>
                <a:cs typeface="Tahoma"/>
                <a:sym typeface="Tahoma"/>
              </a:rPr>
              <a:t>Communication Skills: </a:t>
            </a:r>
            <a:r>
              <a:rPr lang="en-GB" sz="1800">
                <a:solidFill>
                  <a:schemeClr val="dk1"/>
                </a:solidFill>
                <a:latin typeface="Tahoma"/>
                <a:ea typeface="Tahoma"/>
                <a:cs typeface="Tahoma"/>
                <a:sym typeface="Tahoma"/>
              </a:rPr>
              <a:t>Proficiency in conveying information effectively.</a:t>
            </a:r>
            <a:endParaRPr sz="1800">
              <a:solidFill>
                <a:schemeClr val="dk1"/>
              </a:solidFill>
              <a:latin typeface="Tahoma"/>
              <a:ea typeface="Tahoma"/>
              <a:cs typeface="Tahoma"/>
              <a:sym typeface="Tahoma"/>
            </a:endParaRPr>
          </a:p>
          <a:p>
            <a:pPr marL="0" marR="0" lvl="0" indent="0" algn="l" rtl="0">
              <a:spcBef>
                <a:spcPts val="600"/>
              </a:spcBef>
              <a:spcAft>
                <a:spcPts val="0"/>
              </a:spcAft>
              <a:buNone/>
            </a:pPr>
            <a:r>
              <a:rPr lang="en-GB" sz="1800" b="1">
                <a:solidFill>
                  <a:schemeClr val="dk1"/>
                </a:solidFill>
                <a:latin typeface="Tahoma"/>
                <a:ea typeface="Tahoma"/>
                <a:cs typeface="Tahoma"/>
                <a:sym typeface="Tahoma"/>
              </a:rPr>
              <a:t>Learning Skills: </a:t>
            </a:r>
            <a:r>
              <a:rPr lang="en-GB" sz="1800">
                <a:solidFill>
                  <a:schemeClr val="dk1"/>
                </a:solidFill>
                <a:latin typeface="Tahoma"/>
                <a:ea typeface="Tahoma"/>
                <a:cs typeface="Tahoma"/>
                <a:sym typeface="Tahoma"/>
              </a:rPr>
              <a:t>Commitment to continuous learning and professional development.</a:t>
            </a:r>
            <a:endParaRPr sz="1800">
              <a:solidFill>
                <a:schemeClr val="dk1"/>
              </a:solidFill>
              <a:latin typeface="Tahoma"/>
              <a:ea typeface="Tahoma"/>
              <a:cs typeface="Tahoma"/>
              <a:sym typeface="Tahom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38000">
              <a:schemeClr val="lt1"/>
            </a:gs>
            <a:gs pos="67000">
              <a:schemeClr val="lt1"/>
            </a:gs>
            <a:gs pos="92000">
              <a:schemeClr val="lt1"/>
            </a:gs>
            <a:gs pos="100000">
              <a:srgbClr val="FF0000"/>
            </a:gs>
          </a:gsLst>
          <a:lin ang="5400000" scaled="0"/>
        </a:gradFill>
        <a:effectLst/>
      </p:bgPr>
    </p:bg>
    <p:spTree>
      <p:nvGrpSpPr>
        <p:cNvPr id="1" name="Shape 582"/>
        <p:cNvGrpSpPr/>
        <p:nvPr/>
      </p:nvGrpSpPr>
      <p:grpSpPr>
        <a:xfrm>
          <a:off x="0" y="0"/>
          <a:ext cx="0" cy="0"/>
          <a:chOff x="0" y="0"/>
          <a:chExt cx="0" cy="0"/>
        </a:xfrm>
      </p:grpSpPr>
      <p:sp>
        <p:nvSpPr>
          <p:cNvPr id="583" name="Google Shape;583;p28"/>
          <p:cNvSpPr txBox="1"/>
          <p:nvPr/>
        </p:nvSpPr>
        <p:spPr>
          <a:xfrm>
            <a:off x="304800" y="735547"/>
            <a:ext cx="8229600" cy="43204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600"/>
              <a:buFont typeface="Calibri"/>
              <a:buNone/>
            </a:pPr>
            <a:endParaRPr sz="3600">
              <a:solidFill>
                <a:schemeClr val="dk1"/>
              </a:solidFill>
              <a:latin typeface="Tahoma"/>
              <a:ea typeface="Tahoma"/>
              <a:cs typeface="Tahoma"/>
              <a:sym typeface="Tahoma"/>
            </a:endParaRPr>
          </a:p>
        </p:txBody>
      </p:sp>
      <p:sp>
        <p:nvSpPr>
          <p:cNvPr id="584" name="Google Shape;584;p28"/>
          <p:cNvSpPr txBox="1">
            <a:spLocks noGrp="1"/>
          </p:cNvSpPr>
          <p:nvPr>
            <p:ph type="ftr" idx="11"/>
          </p:nvPr>
        </p:nvSpPr>
        <p:spPr>
          <a:xfrm>
            <a:off x="971600" y="4836242"/>
            <a:ext cx="7632848"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1100" b="1">
                <a:solidFill>
                  <a:schemeClr val="lt1"/>
                </a:solidFill>
              </a:rPr>
              <a:t>Quality Assurance for Reform and Transformation of HEIs in Uzbekistan - QUARTZ</a:t>
            </a:r>
            <a:endParaRPr/>
          </a:p>
        </p:txBody>
      </p:sp>
      <p:pic>
        <p:nvPicPr>
          <p:cNvPr id="585" name="Google Shape;585;p28" descr="C:\Users\brani\Downloads\eu_funded_en.jpg"/>
          <p:cNvPicPr preferRelativeResize="0"/>
          <p:nvPr/>
        </p:nvPicPr>
        <p:blipFill rotWithShape="1">
          <a:blip r:embed="rId3">
            <a:alphaModFix/>
          </a:blip>
          <a:srcRect/>
          <a:stretch/>
        </p:blipFill>
        <p:spPr>
          <a:xfrm>
            <a:off x="539552" y="162534"/>
            <a:ext cx="1726406" cy="362938"/>
          </a:xfrm>
          <a:prstGeom prst="rect">
            <a:avLst/>
          </a:prstGeom>
          <a:noFill/>
          <a:ln>
            <a:noFill/>
          </a:ln>
        </p:spPr>
      </p:pic>
      <p:pic>
        <p:nvPicPr>
          <p:cNvPr id="586" name="Google Shape;586;p28" descr="Sustainable Development Goals SDGs Goal 4: Quality, 48% OFF"/>
          <p:cNvPicPr preferRelativeResize="0"/>
          <p:nvPr/>
        </p:nvPicPr>
        <p:blipFill rotWithShape="1">
          <a:blip r:embed="rId4">
            <a:alphaModFix/>
          </a:blip>
          <a:srcRect/>
          <a:stretch/>
        </p:blipFill>
        <p:spPr>
          <a:xfrm>
            <a:off x="8122745" y="162534"/>
            <a:ext cx="481703" cy="481703"/>
          </a:xfrm>
          <a:prstGeom prst="rect">
            <a:avLst/>
          </a:prstGeom>
          <a:noFill/>
          <a:ln>
            <a:noFill/>
          </a:ln>
        </p:spPr>
      </p:pic>
      <p:pic>
        <p:nvPicPr>
          <p:cNvPr id="587" name="Google Shape;587;p28"/>
          <p:cNvPicPr preferRelativeResize="0"/>
          <p:nvPr/>
        </p:nvPicPr>
        <p:blipFill rotWithShape="1">
          <a:blip r:embed="rId5">
            <a:alphaModFix/>
          </a:blip>
          <a:srcRect/>
          <a:stretch/>
        </p:blipFill>
        <p:spPr>
          <a:xfrm>
            <a:off x="3868104" y="117804"/>
            <a:ext cx="1407792" cy="407668"/>
          </a:xfrm>
          <a:prstGeom prst="rect">
            <a:avLst/>
          </a:prstGeom>
          <a:noFill/>
          <a:ln>
            <a:noFill/>
          </a:ln>
        </p:spPr>
      </p:pic>
      <p:sp>
        <p:nvSpPr>
          <p:cNvPr id="588" name="Google Shape;588;p28"/>
          <p:cNvSpPr txBox="1"/>
          <p:nvPr/>
        </p:nvSpPr>
        <p:spPr>
          <a:xfrm>
            <a:off x="926721" y="571781"/>
            <a:ext cx="7290557" cy="28745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200"/>
              <a:buFont typeface="Tahoma"/>
              <a:buNone/>
            </a:pPr>
            <a:r>
              <a:rPr lang="en-GB" sz="2200" dirty="0">
                <a:solidFill>
                  <a:schemeClr val="dk1"/>
                </a:solidFill>
                <a:latin typeface="Tahoma"/>
                <a:ea typeface="Tahoma"/>
                <a:cs typeface="Tahoma"/>
                <a:sym typeface="Tahoma"/>
              </a:rPr>
              <a:t>Learning Outcomes of QF-EHEA - Example</a:t>
            </a:r>
            <a:endParaRPr/>
          </a:p>
        </p:txBody>
      </p:sp>
      <p:sp>
        <p:nvSpPr>
          <p:cNvPr id="589" name="Google Shape;589;p28"/>
          <p:cNvSpPr txBox="1"/>
          <p:nvPr/>
        </p:nvSpPr>
        <p:spPr>
          <a:xfrm>
            <a:off x="395536" y="4407953"/>
            <a:ext cx="8604958"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b="1" i="1">
                <a:solidFill>
                  <a:schemeClr val="dk1"/>
                </a:solidFill>
                <a:latin typeface="Calibri"/>
                <a:ea typeface="Calibri"/>
                <a:cs typeface="Calibri"/>
                <a:sym typeface="Calibri"/>
              </a:rPr>
              <a:t>Source: European Higher Education Area (EHEA). (2018). Paris Communiqué: Appendix III. Retrieved from </a:t>
            </a:r>
            <a:r>
              <a:rPr lang="en-GB" sz="800" b="1" i="1" u="sng">
                <a:solidFill>
                  <a:schemeClr val="dk1"/>
                </a:solidFill>
                <a:latin typeface="Calibri"/>
                <a:ea typeface="Calibri"/>
                <a:cs typeface="Calibri"/>
                <a:sym typeface="Calibri"/>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https://ehea.info/Upload/document/ministerial_declarations/EHEAParis2018_Communique_AppendixIII_952778.pdf</a:t>
            </a:r>
            <a:endParaRPr sz="800" b="1" i="1">
              <a:solidFill>
                <a:schemeClr val="dk1"/>
              </a:solidFill>
              <a:latin typeface="Calibri"/>
              <a:ea typeface="Calibri"/>
              <a:cs typeface="Calibri"/>
              <a:sym typeface="Calibri"/>
            </a:endParaRPr>
          </a:p>
        </p:txBody>
      </p:sp>
      <p:graphicFrame>
        <p:nvGraphicFramePr>
          <p:cNvPr id="590" name="Google Shape;590;p28"/>
          <p:cNvGraphicFramePr/>
          <p:nvPr/>
        </p:nvGraphicFramePr>
        <p:xfrm>
          <a:off x="279918" y="967172"/>
          <a:ext cx="8604975" cy="3531007"/>
        </p:xfrm>
        <a:graphic>
          <a:graphicData uri="http://schemas.openxmlformats.org/drawingml/2006/table">
            <a:tbl>
              <a:tblPr firstRow="1" firstCol="1" bandRow="1">
                <a:noFill/>
                <a:tableStyleId>{DC449E84-082E-44BE-B679-CD9526119341}</a:tableStyleId>
              </a:tblPr>
              <a:tblGrid>
                <a:gridCol w="450775"/>
                <a:gridCol w="6912775"/>
                <a:gridCol w="1241425"/>
              </a:tblGrid>
              <a:tr h="301325">
                <a:tc gridSpan="3">
                  <a:txBody>
                    <a:bodyPr/>
                    <a:lstStyle/>
                    <a:p>
                      <a:pPr marL="6350" marR="38100" lvl="0" indent="-6350" algn="ctr" rtl="0">
                        <a:lnSpc>
                          <a:spcPct val="107000"/>
                        </a:lnSpc>
                        <a:spcBef>
                          <a:spcPts val="0"/>
                        </a:spcBef>
                        <a:spcAft>
                          <a:spcPts val="0"/>
                        </a:spcAft>
                        <a:buNone/>
                      </a:pPr>
                      <a:r>
                        <a:rPr lang="en-GB" sz="1200" dirty="0">
                          <a:latin typeface="Tahoma"/>
                          <a:ea typeface="Tahoma"/>
                          <a:cs typeface="Tahoma"/>
                          <a:sym typeface="Tahoma"/>
                        </a:rPr>
                        <a:t>Qualifications Framework for the European Higher Education Area (QF-EHEA) </a:t>
                      </a:r>
                      <a:endParaRPr sz="1200">
                        <a:solidFill>
                          <a:srgbClr val="000000"/>
                        </a:solidFill>
                        <a:latin typeface="Tahoma"/>
                        <a:ea typeface="Tahoma"/>
                        <a:cs typeface="Tahoma"/>
                        <a:sym typeface="Tahoma"/>
                      </a:endParaRPr>
                    </a:p>
                  </a:txBody>
                  <a:tcPr marL="69850" marR="31750" marT="5725" marB="0"/>
                </a:tc>
                <a:tc hMerge="1">
                  <a:txBody>
                    <a:bodyPr/>
                    <a:lstStyle/>
                    <a:p>
                      <a:endParaRPr lang="ru-RU"/>
                    </a:p>
                  </a:txBody>
                  <a:tcPr/>
                </a:tc>
                <a:tc hMerge="1">
                  <a:txBody>
                    <a:bodyPr/>
                    <a:lstStyle/>
                    <a:p>
                      <a:endParaRPr lang="ru-RU"/>
                    </a:p>
                  </a:txBody>
                  <a:tcPr/>
                </a:tc>
              </a:tr>
              <a:tr h="176725">
                <a:tc>
                  <a:txBody>
                    <a:bodyPr/>
                    <a:lstStyle/>
                    <a:p>
                      <a:pPr marL="6350" marR="0" lvl="0" indent="-6350" algn="l" rtl="0">
                        <a:lnSpc>
                          <a:spcPct val="107000"/>
                        </a:lnSpc>
                        <a:spcBef>
                          <a:spcPts val="0"/>
                        </a:spcBef>
                        <a:spcAft>
                          <a:spcPts val="0"/>
                        </a:spcAft>
                        <a:buNone/>
                      </a:pPr>
                      <a:r>
                        <a:rPr lang="en-GB" sz="1000"/>
                        <a:t> </a:t>
                      </a:r>
                      <a:endParaRPr sz="1000">
                        <a:solidFill>
                          <a:srgbClr val="000000"/>
                        </a:solidFill>
                        <a:latin typeface="Arial"/>
                        <a:ea typeface="Arial"/>
                        <a:cs typeface="Arial"/>
                        <a:sym typeface="Arial"/>
                      </a:endParaRPr>
                    </a:p>
                  </a:txBody>
                  <a:tcPr marL="69850" marR="31750" marT="5725" marB="0"/>
                </a:tc>
                <a:tc>
                  <a:txBody>
                    <a:bodyPr/>
                    <a:lstStyle/>
                    <a:p>
                      <a:pPr marL="6350" marR="0" lvl="0" indent="-6350" algn="l" rtl="0">
                        <a:lnSpc>
                          <a:spcPct val="107000"/>
                        </a:lnSpc>
                        <a:spcBef>
                          <a:spcPts val="0"/>
                        </a:spcBef>
                        <a:spcAft>
                          <a:spcPts val="0"/>
                        </a:spcAft>
                        <a:buNone/>
                      </a:pPr>
                      <a:r>
                        <a:rPr lang="en-GB" sz="1200" b="1">
                          <a:latin typeface="Tahoma"/>
                          <a:ea typeface="Tahoma"/>
                          <a:cs typeface="Tahoma"/>
                          <a:sym typeface="Tahoma"/>
                        </a:rPr>
                        <a:t>Learning outcomes </a:t>
                      </a:r>
                      <a:endParaRPr sz="1200" b="1">
                        <a:solidFill>
                          <a:srgbClr val="000000"/>
                        </a:solidFill>
                        <a:latin typeface="Tahoma"/>
                        <a:ea typeface="Tahoma"/>
                        <a:cs typeface="Tahoma"/>
                        <a:sym typeface="Tahoma"/>
                      </a:endParaRPr>
                    </a:p>
                  </a:txBody>
                  <a:tcPr marL="69850" marR="31750" marT="5725" marB="0"/>
                </a:tc>
                <a:tc>
                  <a:txBody>
                    <a:bodyPr/>
                    <a:lstStyle/>
                    <a:p>
                      <a:pPr marL="6350" marR="0" lvl="0" indent="-6350" algn="l" rtl="0">
                        <a:lnSpc>
                          <a:spcPct val="107000"/>
                        </a:lnSpc>
                        <a:spcBef>
                          <a:spcPts val="0"/>
                        </a:spcBef>
                        <a:spcAft>
                          <a:spcPts val="0"/>
                        </a:spcAft>
                        <a:buNone/>
                      </a:pPr>
                      <a:r>
                        <a:rPr lang="en-GB" sz="1200" b="1">
                          <a:latin typeface="Tahoma"/>
                          <a:ea typeface="Tahoma"/>
                          <a:cs typeface="Tahoma"/>
                          <a:sym typeface="Tahoma"/>
                        </a:rPr>
                        <a:t>ECTS credits </a:t>
                      </a:r>
                      <a:endParaRPr sz="1200" b="1">
                        <a:solidFill>
                          <a:srgbClr val="000000"/>
                        </a:solidFill>
                        <a:latin typeface="Tahoma"/>
                        <a:ea typeface="Tahoma"/>
                        <a:cs typeface="Tahoma"/>
                        <a:sym typeface="Tahoma"/>
                      </a:endParaRPr>
                    </a:p>
                  </a:txBody>
                  <a:tcPr marL="69850" marR="31750" marT="5725" marB="0"/>
                </a:tc>
              </a:tr>
              <a:tr h="3028250">
                <a:tc>
                  <a:txBody>
                    <a:bodyPr/>
                    <a:lstStyle/>
                    <a:p>
                      <a:pPr marL="6350" marR="0" lvl="0" indent="-6350" algn="ctr" rtl="0">
                        <a:lnSpc>
                          <a:spcPct val="107000"/>
                        </a:lnSpc>
                        <a:spcBef>
                          <a:spcPts val="0"/>
                        </a:spcBef>
                        <a:spcAft>
                          <a:spcPts val="0"/>
                        </a:spcAft>
                        <a:buNone/>
                      </a:pPr>
                      <a:r>
                        <a:rPr lang="en-GB" sz="1400">
                          <a:latin typeface="Tahoma"/>
                          <a:ea typeface="Tahoma"/>
                          <a:cs typeface="Tahoma"/>
                          <a:sym typeface="Tahoma"/>
                        </a:rPr>
                        <a:t>First cycle qualification </a:t>
                      </a:r>
                      <a:endParaRPr sz="1400">
                        <a:solidFill>
                          <a:srgbClr val="000000"/>
                        </a:solidFill>
                        <a:latin typeface="Tahoma"/>
                        <a:ea typeface="Tahoma"/>
                        <a:cs typeface="Tahoma"/>
                        <a:sym typeface="Tahoma"/>
                      </a:endParaRPr>
                    </a:p>
                  </a:txBody>
                  <a:tcPr marL="69850" marR="31750" marT="5725" marB="0"/>
                </a:tc>
                <a:tc>
                  <a:txBody>
                    <a:bodyPr/>
                    <a:lstStyle/>
                    <a:p>
                      <a:pPr marL="6350" marR="0" lvl="0" indent="-6350" algn="l" rtl="0">
                        <a:lnSpc>
                          <a:spcPct val="127000"/>
                        </a:lnSpc>
                        <a:spcBef>
                          <a:spcPts val="0"/>
                        </a:spcBef>
                        <a:spcAft>
                          <a:spcPts val="0"/>
                        </a:spcAft>
                        <a:buNone/>
                      </a:pPr>
                      <a:r>
                        <a:rPr lang="en-GB" sz="1200" b="0" dirty="0">
                          <a:latin typeface="Tahoma"/>
                          <a:ea typeface="Tahoma"/>
                          <a:cs typeface="Tahoma"/>
                          <a:sym typeface="Tahoma"/>
                        </a:rPr>
                        <a:t>Qualifications that signify completion of the first cycle are awarded to students who: </a:t>
                      </a:r>
                      <a:endParaRPr/>
                    </a:p>
                    <a:p>
                      <a:pPr marL="171450" marR="36830" lvl="0" indent="-171450" algn="just" rtl="0">
                        <a:lnSpc>
                          <a:spcPct val="101000"/>
                        </a:lnSpc>
                        <a:spcBef>
                          <a:spcPts val="25"/>
                        </a:spcBef>
                        <a:spcAft>
                          <a:spcPts val="0"/>
                        </a:spcAft>
                        <a:buClr>
                          <a:srgbClr val="000000"/>
                        </a:buClr>
                        <a:buSzPts val="1000"/>
                        <a:buFont typeface="Arial"/>
                        <a:buChar char="•"/>
                      </a:pPr>
                      <a:r>
                        <a:rPr lang="en-GB" sz="1200" b="1" u="none" strike="noStrike" dirty="0">
                          <a:latin typeface="Tahoma"/>
                          <a:ea typeface="Tahoma"/>
                          <a:cs typeface="Tahoma"/>
                          <a:sym typeface="Tahoma"/>
                        </a:rPr>
                        <a:t>have demonstrated knowledge and understanding </a:t>
                      </a:r>
                      <a:r>
                        <a:rPr lang="en-GB" sz="1200" b="0" u="none" strike="noStrike" dirty="0">
                          <a:latin typeface="Tahoma"/>
                          <a:ea typeface="Tahoma"/>
                          <a:cs typeface="Tahoma"/>
                          <a:sym typeface="Tahoma"/>
                        </a:rPr>
                        <a:t>in a field of study that builds upon their general secondary education, and is typically at a level that, whilst supported by advanced textbooks, includes some aspects that will be informed by knowledge of the forefront of their field of study; </a:t>
                      </a:r>
                      <a:endParaRPr sz="1200" b="0" u="none" strike="noStrike">
                        <a:latin typeface="Tahoma"/>
                        <a:ea typeface="Tahoma"/>
                        <a:cs typeface="Tahoma"/>
                        <a:sym typeface="Tahoma"/>
                      </a:endParaRPr>
                    </a:p>
                    <a:p>
                      <a:pPr marL="171450" marR="36830" lvl="0" indent="-171450" algn="just" rtl="0">
                        <a:lnSpc>
                          <a:spcPct val="107000"/>
                        </a:lnSpc>
                        <a:spcBef>
                          <a:spcPts val="320"/>
                        </a:spcBef>
                        <a:spcAft>
                          <a:spcPts val="0"/>
                        </a:spcAft>
                        <a:buClr>
                          <a:srgbClr val="000000"/>
                        </a:buClr>
                        <a:buSzPts val="1000"/>
                        <a:buFont typeface="Arial"/>
                        <a:buChar char="•"/>
                      </a:pPr>
                      <a:r>
                        <a:rPr lang="en-GB" sz="1200" b="1" u="none" strike="noStrike" dirty="0">
                          <a:latin typeface="Tahoma"/>
                          <a:ea typeface="Tahoma"/>
                          <a:cs typeface="Tahoma"/>
                          <a:sym typeface="Tahoma"/>
                        </a:rPr>
                        <a:t>can apply their knowledge and understanding </a:t>
                      </a:r>
                      <a:r>
                        <a:rPr lang="en-GB" sz="1200" b="0" u="none" strike="noStrike" dirty="0">
                          <a:latin typeface="Tahoma"/>
                          <a:ea typeface="Tahoma"/>
                          <a:cs typeface="Tahoma"/>
                          <a:sym typeface="Tahoma"/>
                        </a:rPr>
                        <a:t>in a manner that indicates a professional approach to their work or vocation, and have competences typically demonstrated through devising and sustaining arguments and solving problems within their field of study; </a:t>
                      </a:r>
                      <a:endParaRPr sz="1200" b="0" u="none" strike="noStrike">
                        <a:latin typeface="Tahoma"/>
                        <a:ea typeface="Tahoma"/>
                        <a:cs typeface="Tahoma"/>
                        <a:sym typeface="Tahoma"/>
                      </a:endParaRPr>
                    </a:p>
                    <a:p>
                      <a:pPr marL="171450" marR="36830" lvl="0" indent="-171450" algn="just" rtl="0">
                        <a:lnSpc>
                          <a:spcPct val="107000"/>
                        </a:lnSpc>
                        <a:spcBef>
                          <a:spcPts val="30"/>
                        </a:spcBef>
                        <a:spcAft>
                          <a:spcPts val="0"/>
                        </a:spcAft>
                        <a:buClr>
                          <a:srgbClr val="000000"/>
                        </a:buClr>
                        <a:buSzPts val="1000"/>
                        <a:buFont typeface="Arial"/>
                        <a:buChar char="•"/>
                      </a:pPr>
                      <a:r>
                        <a:rPr lang="en-GB" sz="1200" b="1" u="none" strike="noStrike" dirty="0">
                          <a:solidFill>
                            <a:srgbClr val="000000"/>
                          </a:solidFill>
                          <a:latin typeface="Tahoma"/>
                          <a:ea typeface="Tahoma"/>
                          <a:cs typeface="Tahoma"/>
                          <a:sym typeface="Tahoma"/>
                        </a:rPr>
                        <a:t>have the ability to gather and interpret relevant data (usually within their field of study) to inform judgments</a:t>
                      </a:r>
                      <a:r>
                        <a:rPr lang="en-GB" sz="1200" b="0" u="none" strike="noStrike" dirty="0">
                          <a:solidFill>
                            <a:srgbClr val="000000"/>
                          </a:solidFill>
                          <a:latin typeface="Tahoma"/>
                          <a:ea typeface="Tahoma"/>
                          <a:cs typeface="Tahoma"/>
                          <a:sym typeface="Tahoma"/>
                        </a:rPr>
                        <a:t> that include reflection on relevant social, scientific or ethical issues; </a:t>
                      </a:r>
                      <a:endParaRPr/>
                    </a:p>
                    <a:p>
                      <a:pPr marL="171450" marR="36830" lvl="0" indent="-171450" algn="just" rtl="0">
                        <a:lnSpc>
                          <a:spcPct val="107000"/>
                        </a:lnSpc>
                        <a:spcBef>
                          <a:spcPts val="30"/>
                        </a:spcBef>
                        <a:spcAft>
                          <a:spcPts val="0"/>
                        </a:spcAft>
                        <a:buClr>
                          <a:srgbClr val="000000"/>
                        </a:buClr>
                        <a:buSzPts val="1000"/>
                        <a:buFont typeface="Arial"/>
                        <a:buChar char="•"/>
                      </a:pPr>
                      <a:r>
                        <a:rPr lang="en-GB" sz="1200" b="0" u="none" strike="noStrike" dirty="0">
                          <a:solidFill>
                            <a:srgbClr val="000000"/>
                          </a:solidFill>
                          <a:latin typeface="Tahoma"/>
                          <a:ea typeface="Tahoma"/>
                          <a:cs typeface="Tahoma"/>
                          <a:sym typeface="Tahoma"/>
                        </a:rPr>
                        <a:t>can </a:t>
                      </a:r>
                      <a:r>
                        <a:rPr lang="en-GB" sz="1200" b="1" u="none" strike="noStrike" dirty="0">
                          <a:solidFill>
                            <a:srgbClr val="000000"/>
                          </a:solidFill>
                          <a:latin typeface="Tahoma"/>
                          <a:ea typeface="Tahoma"/>
                          <a:cs typeface="Tahoma"/>
                          <a:sym typeface="Tahoma"/>
                        </a:rPr>
                        <a:t>communicate information, ideas, problems and solutions </a:t>
                      </a:r>
                      <a:r>
                        <a:rPr lang="en-GB" sz="1200" b="0" u="none" strike="noStrike" dirty="0">
                          <a:solidFill>
                            <a:srgbClr val="000000"/>
                          </a:solidFill>
                          <a:latin typeface="Tahoma"/>
                          <a:ea typeface="Tahoma"/>
                          <a:cs typeface="Tahoma"/>
                          <a:sym typeface="Tahoma"/>
                        </a:rPr>
                        <a:t>to both specialist and non-specialist audiences; </a:t>
                      </a:r>
                      <a:endParaRPr/>
                    </a:p>
                    <a:p>
                      <a:pPr marL="171450" marR="36830" lvl="0" indent="-171450" algn="just" rtl="0">
                        <a:lnSpc>
                          <a:spcPct val="107000"/>
                        </a:lnSpc>
                        <a:spcBef>
                          <a:spcPts val="30"/>
                        </a:spcBef>
                        <a:spcAft>
                          <a:spcPts val="0"/>
                        </a:spcAft>
                        <a:buClr>
                          <a:srgbClr val="000000"/>
                        </a:buClr>
                        <a:buSzPts val="1000"/>
                        <a:buFont typeface="Arial"/>
                        <a:buChar char="•"/>
                      </a:pPr>
                      <a:r>
                        <a:rPr lang="en-GB" sz="1200" b="1" u="none" strike="noStrike" dirty="0">
                          <a:solidFill>
                            <a:srgbClr val="000000"/>
                          </a:solidFill>
                          <a:latin typeface="Tahoma"/>
                          <a:ea typeface="Tahoma"/>
                          <a:cs typeface="Tahoma"/>
                          <a:sym typeface="Tahoma"/>
                        </a:rPr>
                        <a:t>have developed those learning skills </a:t>
                      </a:r>
                      <a:r>
                        <a:rPr lang="en-GB" sz="1200" b="0" u="none" strike="noStrike" dirty="0">
                          <a:solidFill>
                            <a:srgbClr val="000000"/>
                          </a:solidFill>
                          <a:latin typeface="Tahoma"/>
                          <a:ea typeface="Tahoma"/>
                          <a:cs typeface="Tahoma"/>
                          <a:sym typeface="Tahoma"/>
                        </a:rPr>
                        <a:t>that are necessary for them to continue to undertake further study with a high degree of autonomy. </a:t>
                      </a:r>
                      <a:endParaRPr sz="1200" b="0" u="none" strike="noStrike">
                        <a:solidFill>
                          <a:srgbClr val="000000"/>
                        </a:solidFill>
                        <a:latin typeface="Tahoma"/>
                        <a:ea typeface="Tahoma"/>
                        <a:cs typeface="Tahoma"/>
                        <a:sym typeface="Tahoma"/>
                      </a:endParaRPr>
                    </a:p>
                  </a:txBody>
                  <a:tcPr marL="69850" marR="31750" marT="5725" marB="0"/>
                </a:tc>
                <a:tc>
                  <a:txBody>
                    <a:bodyPr/>
                    <a:lstStyle/>
                    <a:p>
                      <a:pPr marL="6350" marR="0" lvl="0" indent="-6350" algn="l" rtl="0">
                        <a:lnSpc>
                          <a:spcPct val="101000"/>
                        </a:lnSpc>
                        <a:spcBef>
                          <a:spcPts val="0"/>
                        </a:spcBef>
                        <a:spcAft>
                          <a:spcPts val="0"/>
                        </a:spcAft>
                        <a:buNone/>
                      </a:pPr>
                      <a:r>
                        <a:rPr lang="en-GB" sz="1200">
                          <a:latin typeface="Tahoma"/>
                          <a:ea typeface="Tahoma"/>
                          <a:cs typeface="Tahoma"/>
                          <a:sym typeface="Tahoma"/>
                        </a:rPr>
                        <a:t>Typically include 180-</a:t>
                      </a:r>
                      <a:endParaRPr/>
                    </a:p>
                    <a:p>
                      <a:pPr marL="6350" marR="0" lvl="0" indent="-6350" algn="l" rtl="0">
                        <a:lnSpc>
                          <a:spcPct val="107000"/>
                        </a:lnSpc>
                        <a:spcBef>
                          <a:spcPts val="30"/>
                        </a:spcBef>
                        <a:spcAft>
                          <a:spcPts val="0"/>
                        </a:spcAft>
                        <a:buNone/>
                      </a:pPr>
                      <a:r>
                        <a:rPr lang="en-GB" sz="1200">
                          <a:latin typeface="Tahoma"/>
                          <a:ea typeface="Tahoma"/>
                          <a:cs typeface="Tahoma"/>
                          <a:sym typeface="Tahoma"/>
                        </a:rPr>
                        <a:t>240 ECTS </a:t>
                      </a:r>
                      <a:endParaRPr/>
                    </a:p>
                    <a:p>
                      <a:pPr marL="6350" marR="0" lvl="0" indent="-6350" algn="l" rtl="0">
                        <a:lnSpc>
                          <a:spcPct val="107000"/>
                        </a:lnSpc>
                        <a:spcBef>
                          <a:spcPts val="30"/>
                        </a:spcBef>
                        <a:spcAft>
                          <a:spcPts val="0"/>
                        </a:spcAft>
                        <a:buNone/>
                      </a:pPr>
                      <a:r>
                        <a:rPr lang="en-GB" sz="1200">
                          <a:latin typeface="Tahoma"/>
                          <a:ea typeface="Tahoma"/>
                          <a:cs typeface="Tahoma"/>
                          <a:sym typeface="Tahoma"/>
                        </a:rPr>
                        <a:t>credits </a:t>
                      </a:r>
                      <a:endParaRPr sz="1200">
                        <a:solidFill>
                          <a:srgbClr val="000000"/>
                        </a:solidFill>
                        <a:latin typeface="Tahoma"/>
                        <a:ea typeface="Tahoma"/>
                        <a:cs typeface="Tahoma"/>
                        <a:sym typeface="Tahoma"/>
                      </a:endParaRPr>
                    </a:p>
                  </a:txBody>
                  <a:tcPr marL="69850" marR="31750" marT="5725" marB="0"/>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38000">
              <a:schemeClr val="lt1"/>
            </a:gs>
            <a:gs pos="67000">
              <a:schemeClr val="lt1"/>
            </a:gs>
            <a:gs pos="92000">
              <a:schemeClr val="lt1"/>
            </a:gs>
            <a:gs pos="100000">
              <a:srgbClr val="FF0000"/>
            </a:gs>
          </a:gsLst>
          <a:lin ang="5400000" scaled="0"/>
        </a:gradFill>
        <a:effectLst/>
      </p:bgPr>
    </p:bg>
    <p:spTree>
      <p:nvGrpSpPr>
        <p:cNvPr id="1" name="Shape 595"/>
        <p:cNvGrpSpPr/>
        <p:nvPr/>
      </p:nvGrpSpPr>
      <p:grpSpPr>
        <a:xfrm>
          <a:off x="0" y="0"/>
          <a:ext cx="0" cy="0"/>
          <a:chOff x="0" y="0"/>
          <a:chExt cx="0" cy="0"/>
        </a:xfrm>
      </p:grpSpPr>
      <p:sp>
        <p:nvSpPr>
          <p:cNvPr id="596" name="Google Shape;596;p29"/>
          <p:cNvSpPr txBox="1"/>
          <p:nvPr/>
        </p:nvSpPr>
        <p:spPr>
          <a:xfrm>
            <a:off x="304800" y="735547"/>
            <a:ext cx="8229600" cy="43204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600"/>
              <a:buFont typeface="Calibri"/>
              <a:buNone/>
            </a:pPr>
            <a:endParaRPr sz="3600">
              <a:solidFill>
                <a:schemeClr val="dk1"/>
              </a:solidFill>
              <a:latin typeface="Tahoma"/>
              <a:ea typeface="Tahoma"/>
              <a:cs typeface="Tahoma"/>
              <a:sym typeface="Tahoma"/>
            </a:endParaRPr>
          </a:p>
        </p:txBody>
      </p:sp>
      <p:sp>
        <p:nvSpPr>
          <p:cNvPr id="597" name="Google Shape;597;p29"/>
          <p:cNvSpPr txBox="1">
            <a:spLocks noGrp="1"/>
          </p:cNvSpPr>
          <p:nvPr>
            <p:ph type="ftr" idx="11"/>
          </p:nvPr>
        </p:nvSpPr>
        <p:spPr>
          <a:xfrm>
            <a:off x="971600" y="4836242"/>
            <a:ext cx="7632848"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1100" b="1">
                <a:solidFill>
                  <a:schemeClr val="lt1"/>
                </a:solidFill>
              </a:rPr>
              <a:t>Quality Assurance for Reform and Transformation of HEIs in Uzbekistan - QUARTZ</a:t>
            </a:r>
            <a:endParaRPr/>
          </a:p>
        </p:txBody>
      </p:sp>
      <p:pic>
        <p:nvPicPr>
          <p:cNvPr id="598" name="Google Shape;598;p29" descr="C:\Users\brani\Downloads\eu_funded_en.jpg"/>
          <p:cNvPicPr preferRelativeResize="0"/>
          <p:nvPr/>
        </p:nvPicPr>
        <p:blipFill rotWithShape="1">
          <a:blip r:embed="rId3">
            <a:alphaModFix/>
          </a:blip>
          <a:srcRect/>
          <a:stretch/>
        </p:blipFill>
        <p:spPr>
          <a:xfrm>
            <a:off x="539552" y="162534"/>
            <a:ext cx="1726406" cy="362938"/>
          </a:xfrm>
          <a:prstGeom prst="rect">
            <a:avLst/>
          </a:prstGeom>
          <a:noFill/>
          <a:ln>
            <a:noFill/>
          </a:ln>
        </p:spPr>
      </p:pic>
      <p:pic>
        <p:nvPicPr>
          <p:cNvPr id="599" name="Google Shape;599;p29" descr="Sustainable Development Goals SDGs Goal 4: Quality, 48% OFF"/>
          <p:cNvPicPr preferRelativeResize="0"/>
          <p:nvPr/>
        </p:nvPicPr>
        <p:blipFill rotWithShape="1">
          <a:blip r:embed="rId4">
            <a:alphaModFix/>
          </a:blip>
          <a:srcRect/>
          <a:stretch/>
        </p:blipFill>
        <p:spPr>
          <a:xfrm>
            <a:off x="8122745" y="162534"/>
            <a:ext cx="481703" cy="481703"/>
          </a:xfrm>
          <a:prstGeom prst="rect">
            <a:avLst/>
          </a:prstGeom>
          <a:noFill/>
          <a:ln>
            <a:noFill/>
          </a:ln>
        </p:spPr>
      </p:pic>
      <p:pic>
        <p:nvPicPr>
          <p:cNvPr id="600" name="Google Shape;600;p29"/>
          <p:cNvPicPr preferRelativeResize="0"/>
          <p:nvPr/>
        </p:nvPicPr>
        <p:blipFill rotWithShape="1">
          <a:blip r:embed="rId5">
            <a:alphaModFix/>
          </a:blip>
          <a:srcRect/>
          <a:stretch/>
        </p:blipFill>
        <p:spPr>
          <a:xfrm>
            <a:off x="3868104" y="117804"/>
            <a:ext cx="1407792" cy="407668"/>
          </a:xfrm>
          <a:prstGeom prst="rect">
            <a:avLst/>
          </a:prstGeom>
          <a:noFill/>
          <a:ln>
            <a:noFill/>
          </a:ln>
        </p:spPr>
      </p:pic>
      <p:sp>
        <p:nvSpPr>
          <p:cNvPr id="601" name="Google Shape;601;p29"/>
          <p:cNvSpPr txBox="1"/>
          <p:nvPr/>
        </p:nvSpPr>
        <p:spPr>
          <a:xfrm>
            <a:off x="730472" y="782932"/>
            <a:ext cx="7683055" cy="39747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Tahoma"/>
              <a:buNone/>
            </a:pPr>
            <a:r>
              <a:rPr lang="en-GB" sz="2400" dirty="0">
                <a:solidFill>
                  <a:schemeClr val="dk1"/>
                </a:solidFill>
                <a:latin typeface="Tahoma"/>
                <a:ea typeface="Tahoma"/>
                <a:cs typeface="Tahoma"/>
                <a:sym typeface="Tahoma"/>
              </a:rPr>
              <a:t>Programme LOs and Module LO: Ensuring Smooth Vertical Progression</a:t>
            </a:r>
            <a:endParaRPr/>
          </a:p>
        </p:txBody>
      </p:sp>
      <p:sp>
        <p:nvSpPr>
          <p:cNvPr id="602" name="Google Shape;602;p29"/>
          <p:cNvSpPr txBox="1"/>
          <p:nvPr/>
        </p:nvSpPr>
        <p:spPr>
          <a:xfrm>
            <a:off x="251520" y="1377670"/>
            <a:ext cx="8049472" cy="306628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Calibri"/>
              <a:buNone/>
            </a:pPr>
            <a:endParaRPr sz="2400">
              <a:solidFill>
                <a:schemeClr val="dk1"/>
              </a:solidFill>
              <a:latin typeface="Tahoma"/>
              <a:ea typeface="Tahoma"/>
              <a:cs typeface="Tahoma"/>
              <a:sym typeface="Tahoma"/>
            </a:endParaRPr>
          </a:p>
        </p:txBody>
      </p:sp>
      <p:grpSp>
        <p:nvGrpSpPr>
          <p:cNvPr id="603" name="Google Shape;603;p29"/>
          <p:cNvGrpSpPr/>
          <p:nvPr/>
        </p:nvGrpSpPr>
        <p:grpSpPr>
          <a:xfrm>
            <a:off x="730472" y="1379868"/>
            <a:ext cx="8229599" cy="3079100"/>
            <a:chOff x="0" y="0"/>
            <a:chExt cx="8229599" cy="3079100"/>
          </a:xfrm>
        </p:grpSpPr>
        <p:sp>
          <p:nvSpPr>
            <p:cNvPr id="604" name="Google Shape;604;p29"/>
            <p:cNvSpPr/>
            <p:nvPr/>
          </p:nvSpPr>
          <p:spPr>
            <a:xfrm>
              <a:off x="0" y="0"/>
              <a:ext cx="5095510" cy="3079100"/>
            </a:xfrm>
            <a:prstGeom prst="triangl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9"/>
            <p:cNvSpPr/>
            <p:nvPr/>
          </p:nvSpPr>
          <p:spPr>
            <a:xfrm>
              <a:off x="1" y="213467"/>
              <a:ext cx="8229598" cy="583081"/>
            </a:xfrm>
            <a:prstGeom prst="roundRect">
              <a:avLst>
                <a:gd name="adj" fmla="val 16667"/>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9"/>
            <p:cNvSpPr txBox="1"/>
            <p:nvPr/>
          </p:nvSpPr>
          <p:spPr>
            <a:xfrm>
              <a:off x="28465" y="241931"/>
              <a:ext cx="8172670" cy="526153"/>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dk1"/>
                </a:buClr>
                <a:buSzPts val="1800"/>
                <a:buFont typeface="Tahoma"/>
                <a:buNone/>
              </a:pPr>
              <a:r>
                <a:rPr lang="en-GB" sz="1800">
                  <a:solidFill>
                    <a:schemeClr val="dk1"/>
                  </a:solidFill>
                  <a:latin typeface="Tahoma"/>
                  <a:ea typeface="Tahoma"/>
                  <a:cs typeface="Tahoma"/>
                  <a:sym typeface="Tahoma"/>
                </a:rPr>
                <a:t>Level-Appropriate Learning Outcomes: Each module should align with the qualification level at which it is taught.</a:t>
              </a:r>
              <a:endParaRPr/>
            </a:p>
          </p:txBody>
        </p:sp>
        <p:sp>
          <p:nvSpPr>
            <p:cNvPr id="607" name="Google Shape;607;p29"/>
            <p:cNvSpPr/>
            <p:nvPr/>
          </p:nvSpPr>
          <p:spPr>
            <a:xfrm>
              <a:off x="1" y="942466"/>
              <a:ext cx="8229598" cy="583081"/>
            </a:xfrm>
            <a:prstGeom prst="roundRect">
              <a:avLst>
                <a:gd name="adj" fmla="val 16667"/>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9"/>
            <p:cNvSpPr txBox="1"/>
            <p:nvPr/>
          </p:nvSpPr>
          <p:spPr>
            <a:xfrm>
              <a:off x="28465" y="970930"/>
              <a:ext cx="8172670" cy="526153"/>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dk1"/>
                </a:buClr>
                <a:buSzPts val="1800"/>
                <a:buFont typeface="Tahoma"/>
                <a:buNone/>
              </a:pPr>
              <a:r>
                <a:rPr lang="en-GB" sz="1800">
                  <a:solidFill>
                    <a:schemeClr val="dk1"/>
                  </a:solidFill>
                  <a:latin typeface="Tahoma"/>
                  <a:ea typeface="Tahoma"/>
                  <a:cs typeface="Tahoma"/>
                  <a:sym typeface="Tahoma"/>
                </a:rPr>
                <a:t>Progressive Learning Approach: Modules build on each other to develop competencies over time.</a:t>
              </a:r>
              <a:endParaRPr/>
            </a:p>
          </p:txBody>
        </p:sp>
        <p:sp>
          <p:nvSpPr>
            <p:cNvPr id="609" name="Google Shape;609;p29"/>
            <p:cNvSpPr/>
            <p:nvPr/>
          </p:nvSpPr>
          <p:spPr>
            <a:xfrm>
              <a:off x="0" y="1623931"/>
              <a:ext cx="8229598" cy="583081"/>
            </a:xfrm>
            <a:prstGeom prst="roundRect">
              <a:avLst>
                <a:gd name="adj" fmla="val 16667"/>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9"/>
            <p:cNvSpPr txBox="1"/>
            <p:nvPr/>
          </p:nvSpPr>
          <p:spPr>
            <a:xfrm>
              <a:off x="28464" y="1652395"/>
              <a:ext cx="8172670" cy="526153"/>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dk1"/>
                </a:buClr>
                <a:buSzPts val="1800"/>
                <a:buFont typeface="Tahoma"/>
                <a:buNone/>
              </a:pPr>
              <a:r>
                <a:rPr lang="en-GB" sz="1800">
                  <a:solidFill>
                    <a:schemeClr val="dk1"/>
                  </a:solidFill>
                  <a:latin typeface="Tahoma"/>
                  <a:ea typeface="Tahoma"/>
                  <a:cs typeface="Tahoma"/>
                  <a:sym typeface="Tahoma"/>
                </a:rPr>
                <a:t>Constructive Alignment: Teaching methods and assessments must match the cognitive demand of each level to accurately measure student attainment.</a:t>
              </a:r>
              <a:endParaRPr sz="1000">
                <a:solidFill>
                  <a:schemeClr val="dk1"/>
                </a:solidFill>
                <a:latin typeface="Calibri"/>
                <a:ea typeface="Calibri"/>
                <a:cs typeface="Calibri"/>
                <a:sym typeface="Calibri"/>
              </a:endParaRPr>
            </a:p>
          </p:txBody>
        </p:sp>
        <p:sp>
          <p:nvSpPr>
            <p:cNvPr id="611" name="Google Shape;611;p29"/>
            <p:cNvSpPr/>
            <p:nvPr/>
          </p:nvSpPr>
          <p:spPr>
            <a:xfrm>
              <a:off x="0" y="2326510"/>
              <a:ext cx="8229598" cy="583081"/>
            </a:xfrm>
            <a:prstGeom prst="roundRect">
              <a:avLst>
                <a:gd name="adj" fmla="val 16667"/>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9"/>
            <p:cNvSpPr txBox="1"/>
            <p:nvPr/>
          </p:nvSpPr>
          <p:spPr>
            <a:xfrm>
              <a:off x="28464" y="2354974"/>
              <a:ext cx="8172670" cy="526153"/>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dk1"/>
                </a:buClr>
                <a:buSzPts val="1800"/>
                <a:buFont typeface="Tahoma"/>
                <a:buNone/>
              </a:pPr>
              <a:r>
                <a:rPr lang="en-GB" sz="1800">
                  <a:solidFill>
                    <a:schemeClr val="dk1"/>
                  </a:solidFill>
                  <a:latin typeface="Tahoma"/>
                  <a:ea typeface="Tahoma"/>
                  <a:cs typeface="Tahoma"/>
                  <a:sym typeface="Tahoma"/>
                </a:rPr>
                <a:t>Prerequisites should be logical and reasonable, avoiding unnecessary repetition or barriers.  </a:t>
              </a:r>
              <a:endParaRPr sz="1800">
                <a:solidFill>
                  <a:schemeClr val="dk1"/>
                </a:solidFill>
                <a:latin typeface="Tahoma"/>
                <a:ea typeface="Tahoma"/>
                <a:cs typeface="Tahoma"/>
                <a:sym typeface="Tahoma"/>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38000">
              <a:schemeClr val="lt1"/>
            </a:gs>
            <a:gs pos="67000">
              <a:schemeClr val="lt1"/>
            </a:gs>
            <a:gs pos="92000">
              <a:schemeClr val="lt1"/>
            </a:gs>
            <a:gs pos="100000">
              <a:srgbClr val="FF0000"/>
            </a:gs>
          </a:gsLst>
          <a:lin ang="5400000" scaled="0"/>
        </a:gradFill>
        <a:effectLst/>
      </p:bgPr>
    </p:bg>
    <p:spTree>
      <p:nvGrpSpPr>
        <p:cNvPr id="1" name="Shape 121"/>
        <p:cNvGrpSpPr/>
        <p:nvPr/>
      </p:nvGrpSpPr>
      <p:grpSpPr>
        <a:xfrm>
          <a:off x="0" y="0"/>
          <a:ext cx="0" cy="0"/>
          <a:chOff x="0" y="0"/>
          <a:chExt cx="0" cy="0"/>
        </a:xfrm>
      </p:grpSpPr>
      <p:grpSp>
        <p:nvGrpSpPr>
          <p:cNvPr id="122" name="Google Shape;122;p3"/>
          <p:cNvGrpSpPr/>
          <p:nvPr/>
        </p:nvGrpSpPr>
        <p:grpSpPr>
          <a:xfrm>
            <a:off x="496253" y="1347614"/>
            <a:ext cx="8108195" cy="3322016"/>
            <a:chOff x="0" y="0"/>
            <a:chExt cx="8108195" cy="3322016"/>
          </a:xfrm>
        </p:grpSpPr>
        <p:sp>
          <p:nvSpPr>
            <p:cNvPr id="123" name="Google Shape;123;p3"/>
            <p:cNvSpPr/>
            <p:nvPr/>
          </p:nvSpPr>
          <p:spPr>
            <a:xfrm rot="-5400000">
              <a:off x="1245639" y="-1190066"/>
              <a:ext cx="1661008" cy="4054097"/>
            </a:xfrm>
            <a:prstGeom prst="round1Rect">
              <a:avLst>
                <a:gd name="adj" fmla="val 16667"/>
              </a:avLst>
            </a:prstGeom>
            <a:gradFill>
              <a:gsLst>
                <a:gs pos="0">
                  <a:srgbClr val="1D446D"/>
                </a:gs>
                <a:gs pos="80000">
                  <a:srgbClr val="275990"/>
                </a:gs>
                <a:gs pos="100000">
                  <a:srgbClr val="255A93"/>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txBox="1"/>
            <p:nvPr/>
          </p:nvSpPr>
          <p:spPr>
            <a:xfrm>
              <a:off x="49095" y="6478"/>
              <a:ext cx="4054097" cy="1245756"/>
            </a:xfrm>
            <a:prstGeom prst="rect">
              <a:avLst/>
            </a:prstGeom>
            <a:noFill/>
            <a:ln>
              <a:noFill/>
            </a:ln>
          </p:spPr>
          <p:txBody>
            <a:bodyPr spcFirstLastPara="1" wrap="square" lIns="128000" tIns="128000" rIns="128000" bIns="128000" anchor="b" anchorCtr="0">
              <a:noAutofit/>
            </a:bodyPr>
            <a:lstStyle/>
            <a:p>
              <a:pPr marL="0" marR="0" lvl="0" indent="0" algn="ctr" rtl="0">
                <a:lnSpc>
                  <a:spcPct val="90000"/>
                </a:lnSpc>
                <a:spcBef>
                  <a:spcPts val="0"/>
                </a:spcBef>
                <a:spcAft>
                  <a:spcPts val="0"/>
                </a:spcAft>
                <a:buClr>
                  <a:schemeClr val="lt1"/>
                </a:buClr>
                <a:buSzPts val="1800"/>
                <a:buFont typeface="Tahoma"/>
                <a:buNone/>
              </a:pPr>
              <a:r>
                <a:rPr lang="en-GB" sz="1800" b="0" i="0" u="none" strike="noStrike" cap="none" dirty="0">
                  <a:solidFill>
                    <a:schemeClr val="lt1"/>
                  </a:solidFill>
                  <a:latin typeface="Tahoma"/>
                  <a:ea typeface="Tahoma"/>
                  <a:cs typeface="Tahoma"/>
                  <a:sym typeface="Tahoma"/>
                </a:rPr>
                <a:t>Matching academic offerings with student and market needs &amp; gaining efficiency and responsiveness in the short term</a:t>
              </a:r>
              <a:endParaRPr/>
            </a:p>
          </p:txBody>
        </p:sp>
        <p:sp>
          <p:nvSpPr>
            <p:cNvPr id="125" name="Google Shape;125;p3"/>
            <p:cNvSpPr/>
            <p:nvPr/>
          </p:nvSpPr>
          <p:spPr>
            <a:xfrm>
              <a:off x="4054097" y="0"/>
              <a:ext cx="4054097" cy="1661008"/>
            </a:xfrm>
            <a:prstGeom prst="round1Rect">
              <a:avLst>
                <a:gd name="adj" fmla="val 16667"/>
              </a:avLst>
            </a:prstGeom>
            <a:gradFill>
              <a:gsLst>
                <a:gs pos="0">
                  <a:srgbClr val="476593"/>
                </a:gs>
                <a:gs pos="80000">
                  <a:srgbClr val="5D85C2"/>
                </a:gs>
                <a:gs pos="100000">
                  <a:srgbClr val="5B86C5"/>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txBox="1"/>
            <p:nvPr/>
          </p:nvSpPr>
          <p:spPr>
            <a:xfrm>
              <a:off x="4054097" y="0"/>
              <a:ext cx="4054097" cy="1245756"/>
            </a:xfrm>
            <a:prstGeom prst="rect">
              <a:avLst/>
            </a:prstGeom>
            <a:noFill/>
            <a:ln>
              <a:noFill/>
            </a:ln>
          </p:spPr>
          <p:txBody>
            <a:bodyPr spcFirstLastPara="1" wrap="square" lIns="128000" tIns="128000" rIns="128000" bIns="128000" anchor="ctr" anchorCtr="0">
              <a:noAutofit/>
            </a:bodyPr>
            <a:lstStyle/>
            <a:p>
              <a:pPr marL="0" marR="0" lvl="0" indent="0" algn="ctr" rtl="0">
                <a:lnSpc>
                  <a:spcPct val="90000"/>
                </a:lnSpc>
                <a:spcBef>
                  <a:spcPts val="0"/>
                </a:spcBef>
                <a:spcAft>
                  <a:spcPts val="0"/>
                </a:spcAft>
                <a:buClr>
                  <a:schemeClr val="lt1"/>
                </a:buClr>
                <a:buSzPts val="1800"/>
                <a:buFont typeface="Tahoma"/>
                <a:buNone/>
              </a:pPr>
              <a:r>
                <a:rPr lang="en-GB" sz="1800" b="0" i="0" u="none" strike="noStrike" cap="none" dirty="0">
                  <a:solidFill>
                    <a:schemeClr val="lt1"/>
                  </a:solidFill>
                  <a:latin typeface="Tahoma"/>
                  <a:ea typeface="Tahoma"/>
                  <a:cs typeface="Tahoma"/>
                  <a:sym typeface="Tahoma"/>
                </a:rPr>
                <a:t>Identifying and Committing to Research Priorities to innovation and knowledge creation</a:t>
              </a:r>
              <a:endParaRPr/>
            </a:p>
          </p:txBody>
        </p:sp>
        <p:sp>
          <p:nvSpPr>
            <p:cNvPr id="127" name="Google Shape;127;p3"/>
            <p:cNvSpPr/>
            <p:nvPr/>
          </p:nvSpPr>
          <p:spPr>
            <a:xfrm rot="10800000">
              <a:off x="0" y="1661008"/>
              <a:ext cx="4054097" cy="1661008"/>
            </a:xfrm>
            <a:prstGeom prst="round1Rect">
              <a:avLst>
                <a:gd name="adj" fmla="val 16667"/>
              </a:avLst>
            </a:prstGeom>
            <a:gradFill>
              <a:gsLst>
                <a:gs pos="0">
                  <a:srgbClr val="848FA5"/>
                </a:gs>
                <a:gs pos="80000">
                  <a:srgbClr val="ACBDDA"/>
                </a:gs>
                <a:gs pos="100000">
                  <a:srgbClr val="ACBEDC"/>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txBox="1"/>
            <p:nvPr/>
          </p:nvSpPr>
          <p:spPr>
            <a:xfrm>
              <a:off x="0" y="2076260"/>
              <a:ext cx="4054097" cy="1245756"/>
            </a:xfrm>
            <a:prstGeom prst="rect">
              <a:avLst/>
            </a:prstGeom>
            <a:noFill/>
            <a:ln>
              <a:noFill/>
            </a:ln>
          </p:spPr>
          <p:txBody>
            <a:bodyPr spcFirstLastPara="1" wrap="square" lIns="128000" tIns="128000" rIns="128000" bIns="128000" anchor="t" anchorCtr="0">
              <a:noAutofit/>
            </a:bodyPr>
            <a:lstStyle/>
            <a:p>
              <a:pPr marL="0" marR="0" lvl="0" indent="0" algn="ctr" rtl="0">
                <a:lnSpc>
                  <a:spcPct val="90000"/>
                </a:lnSpc>
                <a:spcBef>
                  <a:spcPts val="0"/>
                </a:spcBef>
                <a:spcAft>
                  <a:spcPts val="0"/>
                </a:spcAft>
                <a:buClr>
                  <a:schemeClr val="lt1"/>
                </a:buClr>
                <a:buSzPts val="1800"/>
                <a:buFont typeface="Tahoma"/>
                <a:buNone/>
              </a:pPr>
              <a:r>
                <a:rPr lang="en-GB" sz="1800" b="0" i="0" u="none" strike="noStrike" cap="none">
                  <a:solidFill>
                    <a:schemeClr val="lt1"/>
                  </a:solidFill>
                  <a:latin typeface="Tahoma"/>
                  <a:ea typeface="Tahoma"/>
                  <a:cs typeface="Tahoma"/>
                  <a:sym typeface="Tahoma"/>
                </a:rPr>
                <a:t>Strategic positioning for sustainable success: evolving educational trends and industry demands </a:t>
              </a:r>
              <a:endParaRPr/>
            </a:p>
          </p:txBody>
        </p:sp>
        <p:sp>
          <p:nvSpPr>
            <p:cNvPr id="129" name="Google Shape;129;p3"/>
            <p:cNvSpPr/>
            <p:nvPr/>
          </p:nvSpPr>
          <p:spPr>
            <a:xfrm rot="5400000">
              <a:off x="5250642" y="464463"/>
              <a:ext cx="1661008" cy="4054097"/>
            </a:xfrm>
            <a:prstGeom prst="round1Rect">
              <a:avLst>
                <a:gd name="adj" fmla="val 16667"/>
              </a:avLst>
            </a:prstGeom>
            <a:gradFill>
              <a:gsLst>
                <a:gs pos="0">
                  <a:srgbClr val="476593"/>
                </a:gs>
                <a:gs pos="80000">
                  <a:srgbClr val="5D85C2"/>
                </a:gs>
                <a:gs pos="100000">
                  <a:srgbClr val="5B86C5"/>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txBox="1"/>
            <p:nvPr/>
          </p:nvSpPr>
          <p:spPr>
            <a:xfrm>
              <a:off x="4054098" y="2076260"/>
              <a:ext cx="4054097" cy="1245756"/>
            </a:xfrm>
            <a:prstGeom prst="rect">
              <a:avLst/>
            </a:prstGeom>
            <a:noFill/>
            <a:ln>
              <a:noFill/>
            </a:ln>
          </p:spPr>
          <p:txBody>
            <a:bodyPr spcFirstLastPara="1" wrap="square" lIns="128000" tIns="128000" rIns="128000" bIns="128000" anchor="t" anchorCtr="0">
              <a:noAutofit/>
            </a:bodyPr>
            <a:lstStyle/>
            <a:p>
              <a:pPr marL="0" marR="0" lvl="0" indent="0" algn="ctr" rtl="0">
                <a:lnSpc>
                  <a:spcPct val="90000"/>
                </a:lnSpc>
                <a:spcBef>
                  <a:spcPts val="0"/>
                </a:spcBef>
                <a:spcAft>
                  <a:spcPts val="0"/>
                </a:spcAft>
                <a:buClr>
                  <a:schemeClr val="lt1"/>
                </a:buClr>
                <a:buSzPts val="1800"/>
                <a:buFont typeface="Tahoma"/>
                <a:buNone/>
              </a:pPr>
              <a:r>
                <a:rPr lang="en-GB" sz="1800" b="0" i="0" u="none" strike="noStrike" cap="none" dirty="0">
                  <a:solidFill>
                    <a:schemeClr val="lt1"/>
                  </a:solidFill>
                  <a:latin typeface="Tahoma"/>
                  <a:ea typeface="Tahoma"/>
                  <a:cs typeface="Tahoma"/>
                  <a:sym typeface="Tahoma"/>
                </a:rPr>
                <a:t>Maintain academic excellence to ensure quality assurance and accreditation compliance</a:t>
              </a:r>
              <a:endParaRPr/>
            </a:p>
          </p:txBody>
        </p:sp>
        <p:sp>
          <p:nvSpPr>
            <p:cNvPr id="131" name="Google Shape;131;p3"/>
            <p:cNvSpPr/>
            <p:nvPr/>
          </p:nvSpPr>
          <p:spPr>
            <a:xfrm>
              <a:off x="2837868" y="1245756"/>
              <a:ext cx="2432458" cy="830504"/>
            </a:xfrm>
            <a:prstGeom prst="roundRect">
              <a:avLst>
                <a:gd name="adj" fmla="val 16667"/>
              </a:avLst>
            </a:prstGeom>
            <a:solidFill>
              <a:srgbClr val="B7C6DE"/>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txBox="1"/>
            <p:nvPr/>
          </p:nvSpPr>
          <p:spPr>
            <a:xfrm>
              <a:off x="2878410" y="1286298"/>
              <a:ext cx="2351374" cy="74942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Tahoma"/>
                <a:buNone/>
              </a:pPr>
              <a:r>
                <a:rPr lang="en-GB" sz="1800" b="0" i="0" u="none" strike="noStrike" cap="none">
                  <a:solidFill>
                    <a:schemeClr val="lt1"/>
                  </a:solidFill>
                  <a:latin typeface="Tahoma"/>
                  <a:ea typeface="Tahoma"/>
                  <a:cs typeface="Tahoma"/>
                  <a:sym typeface="Tahoma"/>
                </a:rPr>
                <a:t>Relevance, Competitiveness, Sustainability</a:t>
              </a:r>
              <a:endParaRPr sz="1800" b="0" i="0" u="none" strike="noStrike" cap="none">
                <a:solidFill>
                  <a:schemeClr val="lt1"/>
                </a:solidFill>
                <a:latin typeface="Tahoma"/>
                <a:ea typeface="Tahoma"/>
                <a:cs typeface="Tahoma"/>
                <a:sym typeface="Tahoma"/>
              </a:endParaRPr>
            </a:p>
          </p:txBody>
        </p:sp>
      </p:grpSp>
      <p:sp>
        <p:nvSpPr>
          <p:cNvPr id="133" name="Google Shape;133;p3"/>
          <p:cNvSpPr txBox="1"/>
          <p:nvPr/>
        </p:nvSpPr>
        <p:spPr>
          <a:xfrm>
            <a:off x="418147" y="473869"/>
            <a:ext cx="8229600" cy="104411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Tahoma"/>
              <a:buNone/>
            </a:pPr>
            <a:r>
              <a:rPr lang="en-GB" sz="2400" b="0" i="0" u="none" strike="noStrike" cap="none">
                <a:solidFill>
                  <a:schemeClr val="dk1"/>
                </a:solidFill>
                <a:latin typeface="Tahoma"/>
                <a:ea typeface="Tahoma"/>
                <a:cs typeface="Tahoma"/>
                <a:sym typeface="Tahoma"/>
              </a:rPr>
              <a:t>Academic Offer Planning: Supporting Long-Term University Growth</a:t>
            </a:r>
            <a:endParaRPr sz="2400" b="0" i="0" u="none" strike="noStrike" cap="none">
              <a:solidFill>
                <a:schemeClr val="dk1"/>
              </a:solidFill>
              <a:latin typeface="Tahoma"/>
              <a:ea typeface="Tahoma"/>
              <a:cs typeface="Tahoma"/>
              <a:sym typeface="Tahoma"/>
            </a:endParaRPr>
          </a:p>
        </p:txBody>
      </p:sp>
      <p:sp>
        <p:nvSpPr>
          <p:cNvPr id="134" name="Google Shape;134;p3"/>
          <p:cNvSpPr txBox="1">
            <a:spLocks noGrp="1"/>
          </p:cNvSpPr>
          <p:nvPr>
            <p:ph type="ftr" idx="11"/>
          </p:nvPr>
        </p:nvSpPr>
        <p:spPr>
          <a:xfrm>
            <a:off x="971600" y="4836242"/>
            <a:ext cx="7632848"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1100" b="1">
                <a:solidFill>
                  <a:schemeClr val="lt1"/>
                </a:solidFill>
              </a:rPr>
              <a:t>Quality Assurance for Reform and Transformation of HEIs in Uzbekistan - QUARTZ</a:t>
            </a:r>
            <a:endParaRPr/>
          </a:p>
        </p:txBody>
      </p:sp>
      <p:pic>
        <p:nvPicPr>
          <p:cNvPr id="135" name="Google Shape;135;p3" descr="C:\Users\brani\Downloads\eu_funded_en.jpg"/>
          <p:cNvPicPr preferRelativeResize="0"/>
          <p:nvPr/>
        </p:nvPicPr>
        <p:blipFill rotWithShape="1">
          <a:blip r:embed="rId3">
            <a:alphaModFix/>
          </a:blip>
          <a:srcRect/>
          <a:stretch/>
        </p:blipFill>
        <p:spPr>
          <a:xfrm>
            <a:off x="539552" y="162534"/>
            <a:ext cx="1726406" cy="362938"/>
          </a:xfrm>
          <a:prstGeom prst="rect">
            <a:avLst/>
          </a:prstGeom>
          <a:noFill/>
          <a:ln>
            <a:noFill/>
          </a:ln>
        </p:spPr>
      </p:pic>
      <p:pic>
        <p:nvPicPr>
          <p:cNvPr id="136" name="Google Shape;136;p3" descr="Sustainable Development Goals SDGs Goal 4: Quality, 48% OFF"/>
          <p:cNvPicPr preferRelativeResize="0"/>
          <p:nvPr/>
        </p:nvPicPr>
        <p:blipFill rotWithShape="1">
          <a:blip r:embed="rId4">
            <a:alphaModFix/>
          </a:blip>
          <a:srcRect/>
          <a:stretch/>
        </p:blipFill>
        <p:spPr>
          <a:xfrm>
            <a:off x="8122745" y="162534"/>
            <a:ext cx="481703" cy="481703"/>
          </a:xfrm>
          <a:prstGeom prst="rect">
            <a:avLst/>
          </a:prstGeom>
          <a:noFill/>
          <a:ln>
            <a:noFill/>
          </a:ln>
        </p:spPr>
      </p:pic>
      <p:pic>
        <p:nvPicPr>
          <p:cNvPr id="137" name="Google Shape;137;p3"/>
          <p:cNvPicPr preferRelativeResize="0"/>
          <p:nvPr/>
        </p:nvPicPr>
        <p:blipFill rotWithShape="1">
          <a:blip r:embed="rId5">
            <a:alphaModFix/>
          </a:blip>
          <a:srcRect/>
          <a:stretch/>
        </p:blipFill>
        <p:spPr>
          <a:xfrm>
            <a:off x="3715704" y="132082"/>
            <a:ext cx="1407792" cy="40766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38000">
              <a:schemeClr val="lt1"/>
            </a:gs>
            <a:gs pos="67000">
              <a:schemeClr val="lt1"/>
            </a:gs>
            <a:gs pos="92000">
              <a:schemeClr val="lt1"/>
            </a:gs>
            <a:gs pos="100000">
              <a:srgbClr val="FF0000"/>
            </a:gs>
          </a:gsLst>
          <a:lin ang="5400000" scaled="0"/>
        </a:gradFill>
        <a:effectLst/>
      </p:bgPr>
    </p:bg>
    <p:spTree>
      <p:nvGrpSpPr>
        <p:cNvPr id="1" name="Shape 617"/>
        <p:cNvGrpSpPr/>
        <p:nvPr/>
      </p:nvGrpSpPr>
      <p:grpSpPr>
        <a:xfrm>
          <a:off x="0" y="0"/>
          <a:ext cx="0" cy="0"/>
          <a:chOff x="0" y="0"/>
          <a:chExt cx="0" cy="0"/>
        </a:xfrm>
      </p:grpSpPr>
      <p:sp>
        <p:nvSpPr>
          <p:cNvPr id="618" name="Google Shape;618;p30"/>
          <p:cNvSpPr txBox="1"/>
          <p:nvPr/>
        </p:nvSpPr>
        <p:spPr>
          <a:xfrm>
            <a:off x="304800" y="735547"/>
            <a:ext cx="8229600" cy="43204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600"/>
              <a:buFont typeface="Calibri"/>
              <a:buNone/>
            </a:pPr>
            <a:endParaRPr sz="3600">
              <a:solidFill>
                <a:schemeClr val="dk1"/>
              </a:solidFill>
              <a:latin typeface="Tahoma"/>
              <a:ea typeface="Tahoma"/>
              <a:cs typeface="Tahoma"/>
              <a:sym typeface="Tahoma"/>
            </a:endParaRPr>
          </a:p>
        </p:txBody>
      </p:sp>
      <p:sp>
        <p:nvSpPr>
          <p:cNvPr id="619" name="Google Shape;619;p30"/>
          <p:cNvSpPr txBox="1">
            <a:spLocks noGrp="1"/>
          </p:cNvSpPr>
          <p:nvPr>
            <p:ph type="ftr" idx="11"/>
          </p:nvPr>
        </p:nvSpPr>
        <p:spPr>
          <a:xfrm>
            <a:off x="971600" y="4836242"/>
            <a:ext cx="7632848"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1100" b="1">
                <a:solidFill>
                  <a:schemeClr val="lt1"/>
                </a:solidFill>
              </a:rPr>
              <a:t>Quality Assurance for Reform and Transformation of HEIs in Uzbekistan - QUARTZ</a:t>
            </a:r>
            <a:endParaRPr/>
          </a:p>
        </p:txBody>
      </p:sp>
      <p:pic>
        <p:nvPicPr>
          <p:cNvPr id="620" name="Google Shape;620;p30" descr="C:\Users\brani\Downloads\eu_funded_en.jpg"/>
          <p:cNvPicPr preferRelativeResize="0"/>
          <p:nvPr/>
        </p:nvPicPr>
        <p:blipFill rotWithShape="1">
          <a:blip r:embed="rId3">
            <a:alphaModFix/>
          </a:blip>
          <a:srcRect/>
          <a:stretch/>
        </p:blipFill>
        <p:spPr>
          <a:xfrm>
            <a:off x="539552" y="162534"/>
            <a:ext cx="1726406" cy="362938"/>
          </a:xfrm>
          <a:prstGeom prst="rect">
            <a:avLst/>
          </a:prstGeom>
          <a:noFill/>
          <a:ln>
            <a:noFill/>
          </a:ln>
        </p:spPr>
      </p:pic>
      <p:pic>
        <p:nvPicPr>
          <p:cNvPr id="621" name="Google Shape;621;p30" descr="Sustainable Development Goals SDGs Goal 4: Quality, 48% OFF"/>
          <p:cNvPicPr preferRelativeResize="0"/>
          <p:nvPr/>
        </p:nvPicPr>
        <p:blipFill rotWithShape="1">
          <a:blip r:embed="rId4">
            <a:alphaModFix/>
          </a:blip>
          <a:srcRect/>
          <a:stretch/>
        </p:blipFill>
        <p:spPr>
          <a:xfrm>
            <a:off x="8122745" y="162534"/>
            <a:ext cx="481703" cy="481703"/>
          </a:xfrm>
          <a:prstGeom prst="rect">
            <a:avLst/>
          </a:prstGeom>
          <a:noFill/>
          <a:ln>
            <a:noFill/>
          </a:ln>
        </p:spPr>
      </p:pic>
      <p:pic>
        <p:nvPicPr>
          <p:cNvPr id="622" name="Google Shape;622;p30"/>
          <p:cNvPicPr preferRelativeResize="0"/>
          <p:nvPr/>
        </p:nvPicPr>
        <p:blipFill rotWithShape="1">
          <a:blip r:embed="rId5">
            <a:alphaModFix/>
          </a:blip>
          <a:srcRect/>
          <a:stretch/>
        </p:blipFill>
        <p:spPr>
          <a:xfrm>
            <a:off x="3868104" y="117804"/>
            <a:ext cx="1407792" cy="407668"/>
          </a:xfrm>
          <a:prstGeom prst="rect">
            <a:avLst/>
          </a:prstGeom>
          <a:noFill/>
          <a:ln>
            <a:noFill/>
          </a:ln>
        </p:spPr>
      </p:pic>
      <p:sp>
        <p:nvSpPr>
          <p:cNvPr id="623" name="Google Shape;623;p30"/>
          <p:cNvSpPr txBox="1"/>
          <p:nvPr/>
        </p:nvSpPr>
        <p:spPr>
          <a:xfrm>
            <a:off x="730472" y="782932"/>
            <a:ext cx="7683055" cy="39747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Tahoma"/>
              <a:buNone/>
            </a:pPr>
            <a:r>
              <a:rPr lang="en-GB" sz="2400" b="1">
                <a:solidFill>
                  <a:schemeClr val="dk1"/>
                </a:solidFill>
                <a:latin typeface="Tahoma"/>
                <a:ea typeface="Tahoma"/>
                <a:cs typeface="Tahoma"/>
                <a:sym typeface="Tahoma"/>
              </a:rPr>
              <a:t>Example of LO Progression</a:t>
            </a:r>
            <a:endParaRPr sz="2400">
              <a:solidFill>
                <a:schemeClr val="dk1"/>
              </a:solidFill>
              <a:latin typeface="Tahoma"/>
              <a:ea typeface="Tahoma"/>
              <a:cs typeface="Tahoma"/>
              <a:sym typeface="Tahoma"/>
            </a:endParaRPr>
          </a:p>
        </p:txBody>
      </p:sp>
      <p:sp>
        <p:nvSpPr>
          <p:cNvPr id="624" name="Google Shape;624;p30"/>
          <p:cNvSpPr txBox="1"/>
          <p:nvPr/>
        </p:nvSpPr>
        <p:spPr>
          <a:xfrm>
            <a:off x="251520" y="1377670"/>
            <a:ext cx="8049472" cy="306628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Calibri"/>
              <a:buNone/>
            </a:pPr>
            <a:endParaRPr sz="2400">
              <a:solidFill>
                <a:schemeClr val="dk1"/>
              </a:solidFill>
              <a:latin typeface="Tahoma"/>
              <a:ea typeface="Tahoma"/>
              <a:cs typeface="Tahoma"/>
              <a:sym typeface="Tahoma"/>
            </a:endParaRPr>
          </a:p>
        </p:txBody>
      </p:sp>
      <p:sp>
        <p:nvSpPr>
          <p:cNvPr id="625" name="Google Shape;625;p30"/>
          <p:cNvSpPr txBox="1"/>
          <p:nvPr/>
        </p:nvSpPr>
        <p:spPr>
          <a:xfrm>
            <a:off x="742439" y="1131589"/>
            <a:ext cx="7683055" cy="3585887"/>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600"/>
              <a:buFont typeface="Calibri"/>
              <a:buNone/>
            </a:pPr>
            <a:endParaRPr sz="1600" b="1">
              <a:solidFill>
                <a:schemeClr val="dk1"/>
              </a:solidFill>
              <a:latin typeface="Tahoma"/>
              <a:ea typeface="Tahoma"/>
              <a:cs typeface="Tahoma"/>
              <a:sym typeface="Tahoma"/>
            </a:endParaRPr>
          </a:p>
          <a:p>
            <a:pPr marL="0" marR="0" lvl="0" indent="0" algn="l" rtl="0">
              <a:spcBef>
                <a:spcPts val="0"/>
              </a:spcBef>
              <a:spcAft>
                <a:spcPts val="0"/>
              </a:spcAft>
              <a:buClr>
                <a:schemeClr val="dk1"/>
              </a:buClr>
              <a:buSzPts val="1600"/>
              <a:buFont typeface="Tahoma"/>
              <a:buNone/>
            </a:pPr>
            <a:r>
              <a:rPr lang="en-GB" sz="1600" b="1" dirty="0">
                <a:solidFill>
                  <a:schemeClr val="dk1"/>
                </a:solidFill>
                <a:latin typeface="Tahoma"/>
                <a:ea typeface="Tahoma"/>
                <a:cs typeface="Tahoma"/>
                <a:sym typeface="Tahoma"/>
              </a:rPr>
              <a:t>L4:</a:t>
            </a:r>
            <a:r>
              <a:rPr lang="en-GB" sz="1600" dirty="0">
                <a:solidFill>
                  <a:schemeClr val="dk1"/>
                </a:solidFill>
                <a:latin typeface="Tahoma"/>
                <a:ea typeface="Tahoma"/>
                <a:cs typeface="Tahoma"/>
                <a:sym typeface="Tahoma"/>
              </a:rPr>
              <a:t> </a:t>
            </a:r>
            <a:r>
              <a:rPr lang="en-GB" sz="1600" i="1" dirty="0">
                <a:solidFill>
                  <a:schemeClr val="dk1"/>
                </a:solidFill>
                <a:latin typeface="Tahoma"/>
                <a:ea typeface="Tahoma"/>
                <a:cs typeface="Tahoma"/>
                <a:sym typeface="Tahoma"/>
              </a:rPr>
              <a:t>Describe key research methods used in business studies.</a:t>
            </a:r>
            <a:r>
              <a:rPr lang="en-GB" sz="1600" dirty="0">
                <a:solidFill>
                  <a:schemeClr val="dk1"/>
                </a:solidFill>
                <a:latin typeface="Tahoma"/>
                <a:ea typeface="Tahoma"/>
                <a:cs typeface="Tahoma"/>
                <a:sym typeface="Tahoma"/>
              </a:rPr>
              <a:t> (</a:t>
            </a:r>
            <a:r>
              <a:rPr lang="en-GB" sz="1600" i="1" dirty="0">
                <a:solidFill>
                  <a:schemeClr val="dk1"/>
                </a:solidFill>
                <a:latin typeface="Tahoma"/>
                <a:ea typeface="Tahoma"/>
                <a:cs typeface="Tahoma"/>
                <a:sym typeface="Tahoma"/>
              </a:rPr>
              <a:t>Understand, Apply</a:t>
            </a:r>
            <a:r>
              <a:rPr lang="en-GB" sz="1600" dirty="0">
                <a:solidFill>
                  <a:schemeClr val="dk1"/>
                </a:solidFill>
                <a:latin typeface="Tahoma"/>
                <a:ea typeface="Tahoma"/>
                <a:cs typeface="Tahoma"/>
                <a:sym typeface="Tahoma"/>
              </a:rPr>
              <a:t>)</a:t>
            </a:r>
            <a:endParaRPr sz="1600">
              <a:solidFill>
                <a:schemeClr val="dk1"/>
              </a:solidFill>
              <a:latin typeface="Tahoma"/>
              <a:ea typeface="Tahoma"/>
              <a:cs typeface="Tahoma"/>
              <a:sym typeface="Tahoma"/>
            </a:endParaRPr>
          </a:p>
          <a:p>
            <a:pPr marL="0" marR="0" lvl="0" indent="0" algn="l" rtl="0">
              <a:spcBef>
                <a:spcPts val="0"/>
              </a:spcBef>
              <a:spcAft>
                <a:spcPts val="0"/>
              </a:spcAft>
              <a:buClr>
                <a:schemeClr val="dk1"/>
              </a:buClr>
              <a:buSzPts val="1600"/>
              <a:buFont typeface="Tahoma"/>
              <a:buNone/>
            </a:pPr>
            <a:r>
              <a:rPr lang="en-GB" sz="1600" b="1" dirty="0">
                <a:solidFill>
                  <a:schemeClr val="dk1"/>
                </a:solidFill>
                <a:latin typeface="Tahoma"/>
                <a:ea typeface="Tahoma"/>
                <a:cs typeface="Tahoma"/>
                <a:sym typeface="Tahoma"/>
              </a:rPr>
              <a:t>L5:</a:t>
            </a:r>
            <a:r>
              <a:rPr lang="en-GB" sz="1600" dirty="0">
                <a:solidFill>
                  <a:schemeClr val="dk1"/>
                </a:solidFill>
                <a:latin typeface="Tahoma"/>
                <a:ea typeface="Tahoma"/>
                <a:cs typeface="Tahoma"/>
                <a:sym typeface="Tahoma"/>
              </a:rPr>
              <a:t> </a:t>
            </a:r>
            <a:r>
              <a:rPr lang="en-GB" sz="1600" i="1" dirty="0">
                <a:solidFill>
                  <a:schemeClr val="dk1"/>
                </a:solidFill>
                <a:latin typeface="Tahoma"/>
                <a:ea typeface="Tahoma"/>
                <a:cs typeface="Tahoma"/>
                <a:sym typeface="Tahoma"/>
              </a:rPr>
              <a:t>Compare and contrast qualitative and quantitative research approaches.</a:t>
            </a:r>
            <a:r>
              <a:rPr lang="en-GB" sz="1600" dirty="0">
                <a:solidFill>
                  <a:schemeClr val="dk1"/>
                </a:solidFill>
                <a:latin typeface="Tahoma"/>
                <a:ea typeface="Tahoma"/>
                <a:cs typeface="Tahoma"/>
                <a:sym typeface="Tahoma"/>
              </a:rPr>
              <a:t> (</a:t>
            </a:r>
            <a:r>
              <a:rPr lang="en-GB" sz="1600" i="1" dirty="0">
                <a:solidFill>
                  <a:schemeClr val="dk1"/>
                </a:solidFill>
                <a:latin typeface="Tahoma"/>
                <a:ea typeface="Tahoma"/>
                <a:cs typeface="Tahoma"/>
                <a:sym typeface="Tahoma"/>
              </a:rPr>
              <a:t>Analyse, Evaluate</a:t>
            </a:r>
            <a:r>
              <a:rPr lang="en-GB" sz="1600" dirty="0">
                <a:solidFill>
                  <a:schemeClr val="dk1"/>
                </a:solidFill>
                <a:latin typeface="Tahoma"/>
                <a:ea typeface="Tahoma"/>
                <a:cs typeface="Tahoma"/>
                <a:sym typeface="Tahoma"/>
              </a:rPr>
              <a:t>)</a:t>
            </a:r>
            <a:endParaRPr/>
          </a:p>
          <a:p>
            <a:pPr marL="0" marR="0" lvl="0" indent="0" algn="l" rtl="0">
              <a:spcBef>
                <a:spcPts val="0"/>
              </a:spcBef>
              <a:spcAft>
                <a:spcPts val="0"/>
              </a:spcAft>
              <a:buClr>
                <a:schemeClr val="dk1"/>
              </a:buClr>
              <a:buSzPts val="1600"/>
              <a:buFont typeface="Tahoma"/>
              <a:buNone/>
            </a:pPr>
            <a:r>
              <a:rPr lang="en-GB" sz="1600" b="1" dirty="0">
                <a:solidFill>
                  <a:schemeClr val="dk1"/>
                </a:solidFill>
                <a:latin typeface="Tahoma"/>
                <a:ea typeface="Tahoma"/>
                <a:cs typeface="Tahoma"/>
                <a:sym typeface="Tahoma"/>
              </a:rPr>
              <a:t>L6:</a:t>
            </a:r>
            <a:r>
              <a:rPr lang="en-GB" sz="1600" dirty="0">
                <a:solidFill>
                  <a:schemeClr val="dk1"/>
                </a:solidFill>
                <a:latin typeface="Tahoma"/>
                <a:ea typeface="Tahoma"/>
                <a:cs typeface="Tahoma"/>
                <a:sym typeface="Tahoma"/>
              </a:rPr>
              <a:t> </a:t>
            </a:r>
            <a:r>
              <a:rPr lang="en-GB" sz="1600" i="1" dirty="0">
                <a:solidFill>
                  <a:schemeClr val="dk1"/>
                </a:solidFill>
                <a:latin typeface="Tahoma"/>
                <a:ea typeface="Tahoma"/>
                <a:cs typeface="Tahoma"/>
                <a:sym typeface="Tahoma"/>
              </a:rPr>
              <a:t>Critically evaluate and apply research methodologies to an independent study.</a:t>
            </a:r>
            <a:r>
              <a:rPr lang="en-GB" sz="1600" dirty="0">
                <a:solidFill>
                  <a:schemeClr val="dk1"/>
                </a:solidFill>
                <a:latin typeface="Tahoma"/>
                <a:ea typeface="Tahoma"/>
                <a:cs typeface="Tahoma"/>
                <a:sym typeface="Tahoma"/>
              </a:rPr>
              <a:t> (</a:t>
            </a:r>
            <a:r>
              <a:rPr lang="en-GB" sz="1600" i="1" dirty="0">
                <a:solidFill>
                  <a:schemeClr val="dk1"/>
                </a:solidFill>
                <a:latin typeface="Tahoma"/>
                <a:ea typeface="Tahoma"/>
                <a:cs typeface="Tahoma"/>
                <a:sym typeface="Tahoma"/>
              </a:rPr>
              <a:t>Evaluate, Create</a:t>
            </a:r>
            <a:r>
              <a:rPr lang="en-GB" sz="1600" dirty="0">
                <a:solidFill>
                  <a:schemeClr val="dk1"/>
                </a:solidFill>
                <a:latin typeface="Tahoma"/>
                <a:ea typeface="Tahoma"/>
                <a:cs typeface="Tahoma"/>
                <a:sym typeface="Tahoma"/>
              </a:rPr>
              <a:t>)</a:t>
            </a:r>
            <a:endParaRPr/>
          </a:p>
          <a:p>
            <a:pPr marL="0" marR="0" lvl="0" indent="0" algn="ctr" rtl="0">
              <a:spcBef>
                <a:spcPts val="0"/>
              </a:spcBef>
              <a:spcAft>
                <a:spcPts val="0"/>
              </a:spcAft>
              <a:buClr>
                <a:schemeClr val="dk1"/>
              </a:buClr>
              <a:buSzPts val="1600"/>
              <a:buFont typeface="Calibri"/>
              <a:buNone/>
            </a:pPr>
            <a:endParaRPr sz="1600">
              <a:solidFill>
                <a:schemeClr val="dk1"/>
              </a:solidFill>
              <a:latin typeface="Tahoma"/>
              <a:ea typeface="Tahoma"/>
              <a:cs typeface="Tahoma"/>
              <a:sym typeface="Tahoma"/>
            </a:endParaRPr>
          </a:p>
          <a:p>
            <a:pPr marL="0" marR="0" lvl="0" indent="0" algn="l" rtl="0">
              <a:spcBef>
                <a:spcPts val="0"/>
              </a:spcBef>
              <a:spcAft>
                <a:spcPts val="0"/>
              </a:spcAft>
              <a:buClr>
                <a:schemeClr val="dk1"/>
              </a:buClr>
              <a:buSzPts val="1600"/>
              <a:buFont typeface="Tahoma"/>
              <a:buNone/>
            </a:pPr>
            <a:r>
              <a:rPr lang="en-GB" sz="1600" b="1" dirty="0">
                <a:solidFill>
                  <a:schemeClr val="dk1"/>
                </a:solidFill>
                <a:latin typeface="Tahoma"/>
                <a:ea typeface="Tahoma"/>
                <a:cs typeface="Tahoma"/>
                <a:sym typeface="Tahoma"/>
              </a:rPr>
              <a:t>Bloom’s Taxonomy &amp; Learning Levels: </a:t>
            </a:r>
            <a:endParaRPr/>
          </a:p>
          <a:p>
            <a:pPr marL="0" marR="0" lvl="0" indent="0" algn="l" rtl="0">
              <a:spcBef>
                <a:spcPts val="0"/>
              </a:spcBef>
              <a:spcAft>
                <a:spcPts val="0"/>
              </a:spcAft>
              <a:buClr>
                <a:schemeClr val="dk1"/>
              </a:buClr>
              <a:buSzPts val="1600"/>
              <a:buFont typeface="Tahoma"/>
              <a:buNone/>
            </a:pPr>
            <a:r>
              <a:rPr lang="en-GB" sz="1600" dirty="0">
                <a:solidFill>
                  <a:schemeClr val="dk1"/>
                </a:solidFill>
                <a:latin typeface="Tahoma"/>
                <a:ea typeface="Tahoma"/>
                <a:cs typeface="Tahoma"/>
                <a:sym typeface="Tahoma"/>
              </a:rPr>
              <a:t>Cognitive Skills Progression: Learning outcomes move from lower-order thinking (Remember, Understand, Apply) to higher-order thinking (Analyse, Evaluate, Create).</a:t>
            </a:r>
            <a:endParaRPr/>
          </a:p>
          <a:p>
            <a:pPr marL="0" marR="0" lvl="0" indent="0" algn="l" rtl="0">
              <a:spcBef>
                <a:spcPts val="0"/>
              </a:spcBef>
              <a:spcAft>
                <a:spcPts val="0"/>
              </a:spcAft>
              <a:buClr>
                <a:schemeClr val="dk1"/>
              </a:buClr>
              <a:buSzPts val="800"/>
              <a:buFont typeface="Calibri"/>
              <a:buNone/>
            </a:pPr>
            <a:endParaRPr sz="800">
              <a:solidFill>
                <a:schemeClr val="dk1"/>
              </a:solidFill>
              <a:latin typeface="Tahoma"/>
              <a:ea typeface="Tahoma"/>
              <a:cs typeface="Tahoma"/>
              <a:sym typeface="Tahoma"/>
            </a:endParaRPr>
          </a:p>
          <a:p>
            <a:pPr marL="0" marR="0" lvl="0" indent="0" algn="l" rtl="0">
              <a:spcBef>
                <a:spcPts val="0"/>
              </a:spcBef>
              <a:spcAft>
                <a:spcPts val="0"/>
              </a:spcAft>
              <a:buClr>
                <a:schemeClr val="dk1"/>
              </a:buClr>
              <a:buSzPts val="800"/>
              <a:buFont typeface="Tahoma"/>
              <a:buNone/>
            </a:pPr>
            <a:r>
              <a:rPr lang="en-GB" sz="800" dirty="0">
                <a:solidFill>
                  <a:schemeClr val="dk1"/>
                </a:solidFill>
                <a:latin typeface="Tahoma"/>
                <a:ea typeface="Tahoma"/>
                <a:cs typeface="Tahoma"/>
                <a:sym typeface="Tahoma"/>
              </a:rPr>
              <a:t>More on the revised Bloom’s Taxonomy: </a:t>
            </a:r>
            <a:endParaRPr sz="800">
              <a:solidFill>
                <a:schemeClr val="dk1"/>
              </a:solidFill>
              <a:latin typeface="Tahoma"/>
              <a:ea typeface="Tahoma"/>
              <a:cs typeface="Tahoma"/>
              <a:sym typeface="Tahoma"/>
            </a:endParaRPr>
          </a:p>
          <a:p>
            <a:pPr marL="0" marR="0" lvl="0" indent="0" algn="l" rtl="0">
              <a:spcBef>
                <a:spcPts val="0"/>
              </a:spcBef>
              <a:spcAft>
                <a:spcPts val="0"/>
              </a:spcAft>
              <a:buClr>
                <a:schemeClr val="dk1"/>
              </a:buClr>
              <a:buSzPts val="800"/>
              <a:buFont typeface="Tahoma"/>
              <a:buNone/>
            </a:pPr>
            <a:r>
              <a:rPr lang="en-GB" sz="800" dirty="0">
                <a:solidFill>
                  <a:schemeClr val="dk1"/>
                </a:solidFill>
                <a:latin typeface="Tahoma"/>
                <a:ea typeface="Tahoma"/>
                <a:cs typeface="Tahoma"/>
                <a:sym typeface="Tahoma"/>
              </a:rPr>
              <a:t>Anderson, L. W., </a:t>
            </a:r>
            <a:r>
              <a:rPr lang="en-GB" sz="800" dirty="0" err="1">
                <a:solidFill>
                  <a:schemeClr val="dk1"/>
                </a:solidFill>
                <a:latin typeface="Tahoma"/>
                <a:ea typeface="Tahoma"/>
                <a:cs typeface="Tahoma"/>
                <a:sym typeface="Tahoma"/>
              </a:rPr>
              <a:t>Krathwohl</a:t>
            </a:r>
            <a:r>
              <a:rPr lang="en-GB" sz="800" dirty="0">
                <a:solidFill>
                  <a:schemeClr val="dk1"/>
                </a:solidFill>
                <a:latin typeface="Tahoma"/>
                <a:ea typeface="Tahoma"/>
                <a:cs typeface="Tahoma"/>
                <a:sym typeface="Tahoma"/>
              </a:rPr>
              <a:t>, D. R., </a:t>
            </a:r>
            <a:r>
              <a:rPr lang="en-GB" sz="800" dirty="0" err="1">
                <a:solidFill>
                  <a:schemeClr val="dk1"/>
                </a:solidFill>
                <a:latin typeface="Tahoma"/>
                <a:ea typeface="Tahoma"/>
                <a:cs typeface="Tahoma"/>
                <a:sym typeface="Tahoma"/>
              </a:rPr>
              <a:t>Airasian</a:t>
            </a:r>
            <a:r>
              <a:rPr lang="en-GB" sz="800" dirty="0">
                <a:solidFill>
                  <a:schemeClr val="dk1"/>
                </a:solidFill>
                <a:latin typeface="Tahoma"/>
                <a:ea typeface="Tahoma"/>
                <a:cs typeface="Tahoma"/>
                <a:sym typeface="Tahoma"/>
              </a:rPr>
              <a:t>, P. W., Cruikshank, K. A., Mayer, R. E., </a:t>
            </a:r>
            <a:r>
              <a:rPr lang="en-GB" sz="800" dirty="0" err="1">
                <a:solidFill>
                  <a:schemeClr val="dk1"/>
                </a:solidFill>
                <a:latin typeface="Tahoma"/>
                <a:ea typeface="Tahoma"/>
                <a:cs typeface="Tahoma"/>
                <a:sym typeface="Tahoma"/>
              </a:rPr>
              <a:t>Pintrich</a:t>
            </a:r>
            <a:r>
              <a:rPr lang="en-GB" sz="800" dirty="0">
                <a:solidFill>
                  <a:schemeClr val="dk1"/>
                </a:solidFill>
                <a:latin typeface="Tahoma"/>
                <a:ea typeface="Tahoma"/>
                <a:cs typeface="Tahoma"/>
                <a:sym typeface="Tahoma"/>
              </a:rPr>
              <a:t>, P. R., </a:t>
            </a:r>
            <a:r>
              <a:rPr lang="en-GB" sz="800" dirty="0" err="1">
                <a:solidFill>
                  <a:schemeClr val="dk1"/>
                </a:solidFill>
                <a:latin typeface="Tahoma"/>
                <a:ea typeface="Tahoma"/>
                <a:cs typeface="Tahoma"/>
                <a:sym typeface="Tahoma"/>
              </a:rPr>
              <a:t>Raths</a:t>
            </a:r>
            <a:r>
              <a:rPr lang="en-GB" sz="800" dirty="0">
                <a:solidFill>
                  <a:schemeClr val="dk1"/>
                </a:solidFill>
                <a:latin typeface="Tahoma"/>
                <a:ea typeface="Tahoma"/>
                <a:cs typeface="Tahoma"/>
                <a:sym typeface="Tahoma"/>
              </a:rPr>
              <a:t>, J., &amp; </a:t>
            </a:r>
            <a:r>
              <a:rPr lang="en-GB" sz="800" dirty="0" err="1">
                <a:solidFill>
                  <a:schemeClr val="dk1"/>
                </a:solidFill>
                <a:latin typeface="Tahoma"/>
                <a:ea typeface="Tahoma"/>
                <a:cs typeface="Tahoma"/>
                <a:sym typeface="Tahoma"/>
              </a:rPr>
              <a:t>Wittrock</a:t>
            </a:r>
            <a:r>
              <a:rPr lang="en-GB" sz="800" dirty="0">
                <a:solidFill>
                  <a:schemeClr val="dk1"/>
                </a:solidFill>
                <a:latin typeface="Tahoma"/>
                <a:ea typeface="Tahoma"/>
                <a:cs typeface="Tahoma"/>
                <a:sym typeface="Tahoma"/>
              </a:rPr>
              <a:t>, M. C. (2001). A taxonomy for learning, teaching, and assessing: A revision of Bloom's taxonomy of educational objectives. Longman. Retrieved from </a:t>
            </a:r>
            <a:r>
              <a:rPr lang="en-GB" sz="800" u="sng" dirty="0">
                <a:solidFill>
                  <a:schemeClr val="dk1"/>
                </a:solidFill>
                <a:latin typeface="Tahoma"/>
                <a:ea typeface="Tahoma"/>
                <a:cs typeface="Tahoma"/>
                <a:sym typeface="Tahoma"/>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https://www.researchgate.net/publication/235465787_A_Taxonomy_for_Learning_Teaching_and_Assessing_A_Revision_of_Bloom's_Taxonomy_of_Educational_Objectives.</a:t>
            </a:r>
            <a:endParaRPr/>
          </a:p>
          <a:p>
            <a:pPr marL="0" marR="0" lvl="0" indent="0" algn="l" rtl="0">
              <a:spcBef>
                <a:spcPts val="0"/>
              </a:spcBef>
              <a:spcAft>
                <a:spcPts val="0"/>
              </a:spcAft>
              <a:buClr>
                <a:schemeClr val="dk1"/>
              </a:buClr>
              <a:buSzPts val="800"/>
              <a:buFont typeface="Tahoma"/>
              <a:buNone/>
            </a:pPr>
            <a:r>
              <a:rPr lang="en-GB" sz="800" u="sng" dirty="0">
                <a:solidFill>
                  <a:schemeClr val="dk1"/>
                </a:solidFill>
                <a:latin typeface="Tahoma"/>
                <a:ea typeface="Tahoma"/>
                <a:cs typeface="Tahoma"/>
                <a:sym typeface="Tahoma"/>
                <a:hlinkClick r:id="rId7">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https://www.apu.edu/live_data/files/333/blooms_taxonomy_action_verbs.pdf </a:t>
            </a:r>
            <a:endParaRPr sz="800">
              <a:solidFill>
                <a:schemeClr val="dk1"/>
              </a:solidFill>
              <a:latin typeface="Tahoma"/>
              <a:ea typeface="Tahoma"/>
              <a:cs typeface="Tahoma"/>
              <a:sym typeface="Tahom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38000">
              <a:schemeClr val="lt1"/>
            </a:gs>
            <a:gs pos="67000">
              <a:schemeClr val="lt1"/>
            </a:gs>
            <a:gs pos="92000">
              <a:schemeClr val="lt1"/>
            </a:gs>
            <a:gs pos="100000">
              <a:srgbClr val="FF0000"/>
            </a:gs>
          </a:gsLst>
          <a:lin ang="5400000" scaled="0"/>
        </a:gradFill>
        <a:effectLst/>
      </p:bgPr>
    </p:bg>
    <p:spTree>
      <p:nvGrpSpPr>
        <p:cNvPr id="1" name="Shape 630"/>
        <p:cNvGrpSpPr/>
        <p:nvPr/>
      </p:nvGrpSpPr>
      <p:grpSpPr>
        <a:xfrm>
          <a:off x="0" y="0"/>
          <a:ext cx="0" cy="0"/>
          <a:chOff x="0" y="0"/>
          <a:chExt cx="0" cy="0"/>
        </a:xfrm>
      </p:grpSpPr>
      <p:sp>
        <p:nvSpPr>
          <p:cNvPr id="631" name="Google Shape;631;p31"/>
          <p:cNvSpPr txBox="1"/>
          <p:nvPr/>
        </p:nvSpPr>
        <p:spPr>
          <a:xfrm>
            <a:off x="304800" y="735547"/>
            <a:ext cx="8229600" cy="43204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600"/>
              <a:buFont typeface="Calibri"/>
              <a:buNone/>
            </a:pPr>
            <a:endParaRPr sz="3600">
              <a:solidFill>
                <a:schemeClr val="dk1"/>
              </a:solidFill>
              <a:latin typeface="Tahoma"/>
              <a:ea typeface="Tahoma"/>
              <a:cs typeface="Tahoma"/>
              <a:sym typeface="Tahoma"/>
            </a:endParaRPr>
          </a:p>
        </p:txBody>
      </p:sp>
      <p:sp>
        <p:nvSpPr>
          <p:cNvPr id="632" name="Google Shape;632;p31"/>
          <p:cNvSpPr txBox="1">
            <a:spLocks noGrp="1"/>
          </p:cNvSpPr>
          <p:nvPr>
            <p:ph type="ftr" idx="11"/>
          </p:nvPr>
        </p:nvSpPr>
        <p:spPr>
          <a:xfrm>
            <a:off x="971600" y="4836242"/>
            <a:ext cx="7632848"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1100" b="1">
                <a:solidFill>
                  <a:schemeClr val="lt1"/>
                </a:solidFill>
              </a:rPr>
              <a:t>Quality Assurance for Reform and Transformation of HEIs in Uzbekistan - QUARTZ</a:t>
            </a:r>
            <a:endParaRPr/>
          </a:p>
        </p:txBody>
      </p:sp>
      <p:pic>
        <p:nvPicPr>
          <p:cNvPr id="633" name="Google Shape;633;p31" descr="C:\Users\brani\Downloads\eu_funded_en.jpg"/>
          <p:cNvPicPr preferRelativeResize="0"/>
          <p:nvPr/>
        </p:nvPicPr>
        <p:blipFill rotWithShape="1">
          <a:blip r:embed="rId3">
            <a:alphaModFix/>
          </a:blip>
          <a:srcRect/>
          <a:stretch/>
        </p:blipFill>
        <p:spPr>
          <a:xfrm>
            <a:off x="539552" y="162534"/>
            <a:ext cx="1726406" cy="362938"/>
          </a:xfrm>
          <a:prstGeom prst="rect">
            <a:avLst/>
          </a:prstGeom>
          <a:noFill/>
          <a:ln>
            <a:noFill/>
          </a:ln>
        </p:spPr>
      </p:pic>
      <p:pic>
        <p:nvPicPr>
          <p:cNvPr id="634" name="Google Shape;634;p31" descr="Sustainable Development Goals SDGs Goal 4: Quality, 48% OFF"/>
          <p:cNvPicPr preferRelativeResize="0"/>
          <p:nvPr/>
        </p:nvPicPr>
        <p:blipFill rotWithShape="1">
          <a:blip r:embed="rId4">
            <a:alphaModFix/>
          </a:blip>
          <a:srcRect/>
          <a:stretch/>
        </p:blipFill>
        <p:spPr>
          <a:xfrm>
            <a:off x="8122745" y="162534"/>
            <a:ext cx="481703" cy="481703"/>
          </a:xfrm>
          <a:prstGeom prst="rect">
            <a:avLst/>
          </a:prstGeom>
          <a:noFill/>
          <a:ln>
            <a:noFill/>
          </a:ln>
        </p:spPr>
      </p:pic>
      <p:pic>
        <p:nvPicPr>
          <p:cNvPr id="635" name="Google Shape;635;p31"/>
          <p:cNvPicPr preferRelativeResize="0"/>
          <p:nvPr/>
        </p:nvPicPr>
        <p:blipFill rotWithShape="1">
          <a:blip r:embed="rId5">
            <a:alphaModFix/>
          </a:blip>
          <a:srcRect/>
          <a:stretch/>
        </p:blipFill>
        <p:spPr>
          <a:xfrm>
            <a:off x="3868104" y="117804"/>
            <a:ext cx="1407792" cy="407668"/>
          </a:xfrm>
          <a:prstGeom prst="rect">
            <a:avLst/>
          </a:prstGeom>
          <a:noFill/>
          <a:ln>
            <a:noFill/>
          </a:ln>
        </p:spPr>
      </p:pic>
      <p:sp>
        <p:nvSpPr>
          <p:cNvPr id="636" name="Google Shape;636;p31"/>
          <p:cNvSpPr txBox="1"/>
          <p:nvPr/>
        </p:nvSpPr>
        <p:spPr>
          <a:xfrm>
            <a:off x="730472" y="782932"/>
            <a:ext cx="7683055" cy="39747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Tahoma"/>
              <a:buNone/>
            </a:pPr>
            <a:r>
              <a:rPr lang="en-GB" sz="2400" dirty="0">
                <a:solidFill>
                  <a:schemeClr val="dk1"/>
                </a:solidFill>
                <a:latin typeface="Tahoma"/>
                <a:ea typeface="Tahoma"/>
                <a:cs typeface="Tahoma"/>
                <a:sym typeface="Tahoma"/>
              </a:rPr>
              <a:t>DEFINING LOs - Examples</a:t>
            </a:r>
            <a:endParaRPr/>
          </a:p>
        </p:txBody>
      </p:sp>
      <p:sp>
        <p:nvSpPr>
          <p:cNvPr id="637" name="Google Shape;637;p31"/>
          <p:cNvSpPr txBox="1"/>
          <p:nvPr/>
        </p:nvSpPr>
        <p:spPr>
          <a:xfrm>
            <a:off x="394864" y="1254204"/>
            <a:ext cx="8049472" cy="39747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Tahoma"/>
              <a:buNone/>
            </a:pPr>
            <a:r>
              <a:rPr lang="en-GB" sz="2400" dirty="0">
                <a:solidFill>
                  <a:schemeClr val="dk1"/>
                </a:solidFill>
                <a:latin typeface="Tahoma"/>
                <a:ea typeface="Tahoma"/>
                <a:cs typeface="Tahoma"/>
                <a:sym typeface="Tahoma"/>
              </a:rPr>
              <a:t>Programme LOs – </a:t>
            </a:r>
            <a:r>
              <a:rPr lang="en-GB" sz="2000" u="sng" dirty="0">
                <a:solidFill>
                  <a:schemeClr val="dk1"/>
                </a:solidFill>
                <a:latin typeface="Tahoma"/>
                <a:ea typeface="Tahoma"/>
                <a:cs typeface="Tahoma"/>
                <a:sym typeface="Tahoma"/>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BSc Information Systems and Technologies </a:t>
            </a:r>
            <a:r>
              <a:rPr lang="en-GB" sz="2000" dirty="0">
                <a:solidFill>
                  <a:schemeClr val="dk1"/>
                </a:solidFill>
                <a:latin typeface="Tahoma"/>
                <a:ea typeface="Tahoma"/>
                <a:cs typeface="Tahoma"/>
                <a:sym typeface="Tahoma"/>
              </a:rPr>
              <a:t>at VUM</a:t>
            </a:r>
            <a:endParaRPr/>
          </a:p>
        </p:txBody>
      </p:sp>
      <p:graphicFrame>
        <p:nvGraphicFramePr>
          <p:cNvPr id="638" name="Google Shape;638;p31"/>
          <p:cNvGraphicFramePr/>
          <p:nvPr/>
        </p:nvGraphicFramePr>
        <p:xfrm>
          <a:off x="249122" y="1738289"/>
          <a:ext cx="8645750" cy="2956580"/>
        </p:xfrm>
        <a:graphic>
          <a:graphicData uri="http://schemas.openxmlformats.org/drawingml/2006/table">
            <a:tbl>
              <a:tblPr firstRow="1" bandRow="1">
                <a:noFill/>
                <a:tableStyleId>{DC449E84-082E-44BE-B679-CD9526119341}</a:tableStyleId>
              </a:tblPr>
              <a:tblGrid>
                <a:gridCol w="4322875"/>
                <a:gridCol w="4322875"/>
              </a:tblGrid>
              <a:tr h="499425">
                <a:tc>
                  <a:txBody>
                    <a:bodyPr/>
                    <a:lstStyle/>
                    <a:p>
                      <a:pPr marL="0" marR="0" lvl="0" indent="0" algn="l" rtl="0">
                        <a:lnSpc>
                          <a:spcPct val="100000"/>
                        </a:lnSpc>
                        <a:spcBef>
                          <a:spcPts val="0"/>
                        </a:spcBef>
                        <a:spcAft>
                          <a:spcPts val="0"/>
                        </a:spcAft>
                        <a:buClr>
                          <a:schemeClr val="dk1"/>
                        </a:buClr>
                        <a:buSzPts val="1400"/>
                        <a:buFont typeface="Tahoma"/>
                        <a:buNone/>
                      </a:pPr>
                      <a:r>
                        <a:rPr lang="en-GB" sz="1400" dirty="0">
                          <a:latin typeface="Tahoma"/>
                          <a:ea typeface="Tahoma"/>
                          <a:cs typeface="Tahoma"/>
                          <a:sym typeface="Tahoma"/>
                        </a:rPr>
                        <a:t>Module LOs – Computational Intelligence L6</a:t>
                      </a:r>
                      <a:endParaRPr/>
                    </a:p>
                    <a:p>
                      <a:pPr marL="0" marR="0" lvl="0" indent="0" algn="l" rtl="0">
                        <a:spcBef>
                          <a:spcPts val="0"/>
                        </a:spcBef>
                        <a:spcAft>
                          <a:spcPts val="0"/>
                        </a:spcAft>
                        <a:buNone/>
                      </a:pPr>
                      <a:endParaRPr sz="1400"/>
                    </a:p>
                  </a:txBody>
                  <a:tcPr marL="91450" marR="91450" marT="45725" marB="45725"/>
                </a:tc>
                <a:tc>
                  <a:txBody>
                    <a:bodyPr/>
                    <a:lstStyle/>
                    <a:p>
                      <a:pPr marL="0" marR="0" lvl="0" indent="0" algn="l" rtl="0">
                        <a:lnSpc>
                          <a:spcPct val="100000"/>
                        </a:lnSpc>
                        <a:spcBef>
                          <a:spcPts val="0"/>
                        </a:spcBef>
                        <a:spcAft>
                          <a:spcPts val="0"/>
                        </a:spcAft>
                        <a:buClr>
                          <a:schemeClr val="dk1"/>
                        </a:buClr>
                        <a:buSzPts val="1400"/>
                        <a:buFont typeface="Tahoma"/>
                        <a:buNone/>
                      </a:pPr>
                      <a:r>
                        <a:rPr lang="en-GB" sz="1400">
                          <a:latin typeface="Tahoma"/>
                          <a:ea typeface="Tahoma"/>
                          <a:cs typeface="Tahoma"/>
                          <a:sym typeface="Tahoma"/>
                        </a:rPr>
                        <a:t>Module LOs – Principles of Programming L4</a:t>
                      </a:r>
                      <a:endParaRPr/>
                    </a:p>
                  </a:txBody>
                  <a:tcPr marL="91450" marR="91450" marT="45725" marB="45725"/>
                </a:tc>
              </a:tr>
              <a:tr h="2350250">
                <a:tc>
                  <a:txBody>
                    <a:bodyPr/>
                    <a:lstStyle/>
                    <a:p>
                      <a:pPr marL="0" marR="0" lvl="0" indent="0" algn="l" rtl="0">
                        <a:spcBef>
                          <a:spcPts val="0"/>
                        </a:spcBef>
                        <a:spcAft>
                          <a:spcPts val="0"/>
                        </a:spcAft>
                        <a:buNone/>
                      </a:pPr>
                      <a:r>
                        <a:rPr lang="en-GB" sz="1400" i="0" dirty="0">
                          <a:latin typeface="Tahoma"/>
                          <a:ea typeface="Tahoma"/>
                          <a:cs typeface="Tahoma"/>
                          <a:sym typeface="Tahoma"/>
                        </a:rPr>
                        <a:t>On successful completion of the module, students should be able to:</a:t>
                      </a:r>
                      <a:endParaRPr/>
                    </a:p>
                    <a:p>
                      <a:pPr marL="285750" marR="0" lvl="0" indent="-285750" algn="l" rtl="0">
                        <a:spcBef>
                          <a:spcPts val="0"/>
                        </a:spcBef>
                        <a:spcAft>
                          <a:spcPts val="0"/>
                        </a:spcAft>
                        <a:buClr>
                          <a:srgbClr val="FF0000"/>
                        </a:buClr>
                        <a:buSzPts val="1400"/>
                        <a:buFont typeface="Noto Sans Symbols"/>
                        <a:buChar char="▪"/>
                      </a:pPr>
                      <a:r>
                        <a:rPr lang="en-GB" sz="1400" i="0" dirty="0">
                          <a:solidFill>
                            <a:srgbClr val="FF0000"/>
                          </a:solidFill>
                          <a:latin typeface="Tahoma"/>
                          <a:ea typeface="Tahoma"/>
                          <a:cs typeface="Tahoma"/>
                          <a:sym typeface="Tahoma"/>
                        </a:rPr>
                        <a:t>Critically appraise </a:t>
                      </a:r>
                      <a:r>
                        <a:rPr lang="en-GB" sz="1400" i="0" dirty="0">
                          <a:latin typeface="Tahoma"/>
                          <a:ea typeface="Tahoma"/>
                          <a:cs typeface="Tahoma"/>
                          <a:sym typeface="Tahoma"/>
                        </a:rPr>
                        <a:t>a comprehensive/detailed understanding of the computational intelligence domain.</a:t>
                      </a:r>
                      <a:endParaRPr/>
                    </a:p>
                    <a:p>
                      <a:pPr marL="285750" marR="0" lvl="0" indent="-285750" algn="l" rtl="0">
                        <a:spcBef>
                          <a:spcPts val="0"/>
                        </a:spcBef>
                        <a:spcAft>
                          <a:spcPts val="0"/>
                        </a:spcAft>
                        <a:buClr>
                          <a:srgbClr val="FF0000"/>
                        </a:buClr>
                        <a:buSzPts val="1400"/>
                        <a:buFont typeface="Noto Sans Symbols"/>
                        <a:buChar char="▪"/>
                      </a:pPr>
                      <a:r>
                        <a:rPr lang="en-GB" sz="1400" i="0" dirty="0">
                          <a:solidFill>
                            <a:srgbClr val="FF0000"/>
                          </a:solidFill>
                          <a:latin typeface="Tahoma"/>
                          <a:ea typeface="Tahoma"/>
                          <a:cs typeface="Tahoma"/>
                          <a:sym typeface="Tahoma"/>
                        </a:rPr>
                        <a:t>Design and develop </a:t>
                      </a:r>
                      <a:r>
                        <a:rPr lang="en-GB" sz="1400" i="0" dirty="0">
                          <a:latin typeface="Tahoma"/>
                          <a:ea typeface="Tahoma"/>
                          <a:cs typeface="Tahoma"/>
                          <a:sym typeface="Tahoma"/>
                        </a:rPr>
                        <a:t>computational intelligence software artefacts.</a:t>
                      </a:r>
                      <a:endParaRPr/>
                    </a:p>
                    <a:p>
                      <a:pPr marL="285750" marR="0" lvl="0" indent="-285750" algn="l" rtl="0">
                        <a:spcBef>
                          <a:spcPts val="0"/>
                        </a:spcBef>
                        <a:spcAft>
                          <a:spcPts val="0"/>
                        </a:spcAft>
                        <a:buClr>
                          <a:srgbClr val="FF0000"/>
                        </a:buClr>
                        <a:buSzPts val="1400"/>
                        <a:buFont typeface="Noto Sans Symbols"/>
                        <a:buChar char="▪"/>
                      </a:pPr>
                      <a:r>
                        <a:rPr lang="en-GB" sz="1400" i="0" dirty="0">
                          <a:solidFill>
                            <a:srgbClr val="FF0000"/>
                          </a:solidFill>
                          <a:latin typeface="Tahoma"/>
                          <a:ea typeface="Tahoma"/>
                          <a:cs typeface="Tahoma"/>
                          <a:sym typeface="Tahoma"/>
                        </a:rPr>
                        <a:t>Critique and contextualise </a:t>
                      </a:r>
                      <a:r>
                        <a:rPr lang="en-GB" sz="1400" i="0" dirty="0">
                          <a:latin typeface="Tahoma"/>
                          <a:ea typeface="Tahoma"/>
                          <a:cs typeface="Tahoma"/>
                          <a:sym typeface="Tahoma"/>
                        </a:rPr>
                        <a:t>emerging research in the area of computational intelligence.</a:t>
                      </a:r>
                      <a:endParaRPr sz="1400" i="0"/>
                    </a:p>
                  </a:txBody>
                  <a:tcPr marL="91450" marR="91450" marT="45725" marB="45725">
                    <a:solidFill>
                      <a:srgbClr val="F2F2F2"/>
                    </a:solidFill>
                  </a:tcPr>
                </a:tc>
                <a:tc>
                  <a:txBody>
                    <a:bodyPr/>
                    <a:lstStyle/>
                    <a:p>
                      <a:pPr marL="285750" marR="0" lvl="0" indent="-285750" algn="l" rtl="0">
                        <a:spcBef>
                          <a:spcPts val="0"/>
                        </a:spcBef>
                        <a:spcAft>
                          <a:spcPts val="0"/>
                        </a:spcAft>
                        <a:buClr>
                          <a:schemeClr val="dk1"/>
                        </a:buClr>
                        <a:buSzPts val="1400"/>
                        <a:buFont typeface="Noto Sans Symbols"/>
                        <a:buChar char="▪"/>
                      </a:pPr>
                      <a:r>
                        <a:rPr lang="en-GB" sz="1400" i="0">
                          <a:latin typeface="Tahoma"/>
                          <a:ea typeface="Tahoma"/>
                          <a:cs typeface="Tahoma"/>
                          <a:sym typeface="Tahoma"/>
                        </a:rPr>
                        <a:t>On successful completion of this module, students should be able to:</a:t>
                      </a:r>
                      <a:endParaRPr/>
                    </a:p>
                    <a:p>
                      <a:pPr marL="285750" marR="0" lvl="0" indent="-285750" algn="l" rtl="0">
                        <a:spcBef>
                          <a:spcPts val="0"/>
                        </a:spcBef>
                        <a:spcAft>
                          <a:spcPts val="0"/>
                        </a:spcAft>
                        <a:buClr>
                          <a:srgbClr val="FF0000"/>
                        </a:buClr>
                        <a:buSzPts val="1400"/>
                        <a:buFont typeface="Noto Sans Symbols"/>
                        <a:buChar char="▪"/>
                      </a:pPr>
                      <a:r>
                        <a:rPr lang="en-GB" sz="1400" i="0">
                          <a:solidFill>
                            <a:srgbClr val="FF0000"/>
                          </a:solidFill>
                          <a:latin typeface="Tahoma"/>
                          <a:ea typeface="Tahoma"/>
                          <a:cs typeface="Tahoma"/>
                          <a:sym typeface="Tahoma"/>
                        </a:rPr>
                        <a:t>Interpret</a:t>
                      </a:r>
                      <a:r>
                        <a:rPr lang="en-GB" sz="1400" i="0">
                          <a:latin typeface="Tahoma"/>
                          <a:ea typeface="Tahoma"/>
                          <a:cs typeface="Tahoma"/>
                          <a:sym typeface="Tahoma"/>
                        </a:rPr>
                        <a:t> software requirements from given scenario.</a:t>
                      </a:r>
                      <a:endParaRPr/>
                    </a:p>
                    <a:p>
                      <a:pPr marL="285750" marR="0" lvl="0" indent="-285750" algn="l" rtl="0">
                        <a:spcBef>
                          <a:spcPts val="0"/>
                        </a:spcBef>
                        <a:spcAft>
                          <a:spcPts val="0"/>
                        </a:spcAft>
                        <a:buClr>
                          <a:schemeClr val="dk1"/>
                        </a:buClr>
                        <a:buSzPts val="1400"/>
                        <a:buFont typeface="Noto Sans Symbols"/>
                        <a:buChar char="▪"/>
                      </a:pPr>
                      <a:r>
                        <a:rPr lang="en-GB" sz="1400" i="0">
                          <a:latin typeface="Tahoma"/>
                          <a:ea typeface="Tahoma"/>
                          <a:cs typeface="Tahoma"/>
                          <a:sym typeface="Tahoma"/>
                        </a:rPr>
                        <a:t>Structure programs </a:t>
                      </a:r>
                      <a:r>
                        <a:rPr lang="en-GB" sz="1400" i="0">
                          <a:solidFill>
                            <a:srgbClr val="FF0000"/>
                          </a:solidFill>
                          <a:latin typeface="Tahoma"/>
                          <a:ea typeface="Tahoma"/>
                          <a:cs typeface="Tahoma"/>
                          <a:sym typeface="Tahoma"/>
                        </a:rPr>
                        <a:t>using key programming constructs</a:t>
                      </a:r>
                      <a:r>
                        <a:rPr lang="en-GB" sz="1400" i="0">
                          <a:latin typeface="Tahoma"/>
                          <a:ea typeface="Tahoma"/>
                          <a:cs typeface="Tahoma"/>
                          <a:sym typeface="Tahoma"/>
                        </a:rPr>
                        <a:t>.</a:t>
                      </a:r>
                      <a:endParaRPr/>
                    </a:p>
                    <a:p>
                      <a:pPr marL="285750" marR="0" lvl="0" indent="-285750" algn="l" rtl="0">
                        <a:spcBef>
                          <a:spcPts val="0"/>
                        </a:spcBef>
                        <a:spcAft>
                          <a:spcPts val="0"/>
                        </a:spcAft>
                        <a:buClr>
                          <a:srgbClr val="FF0000"/>
                        </a:buClr>
                        <a:buSzPts val="1400"/>
                        <a:buFont typeface="Noto Sans Symbols"/>
                        <a:buChar char="▪"/>
                      </a:pPr>
                      <a:r>
                        <a:rPr lang="en-GB" sz="1400" i="0">
                          <a:solidFill>
                            <a:srgbClr val="FF0000"/>
                          </a:solidFill>
                          <a:latin typeface="Tahoma"/>
                          <a:ea typeface="Tahoma"/>
                          <a:cs typeface="Tahoma"/>
                          <a:sym typeface="Tahoma"/>
                        </a:rPr>
                        <a:t>Identify and implement </a:t>
                      </a:r>
                      <a:r>
                        <a:rPr lang="en-GB" sz="1400" i="0">
                          <a:latin typeface="Tahoma"/>
                          <a:ea typeface="Tahoma"/>
                          <a:cs typeface="Tahoma"/>
                          <a:sym typeface="Tahoma"/>
                        </a:rPr>
                        <a:t>modular elements of programs.</a:t>
                      </a:r>
                      <a:endParaRPr/>
                    </a:p>
                    <a:p>
                      <a:pPr marL="285750" marR="0" lvl="0" indent="-285750" algn="l" rtl="0">
                        <a:spcBef>
                          <a:spcPts val="0"/>
                        </a:spcBef>
                        <a:spcAft>
                          <a:spcPts val="0"/>
                        </a:spcAft>
                        <a:buClr>
                          <a:srgbClr val="FF0000"/>
                        </a:buClr>
                        <a:buSzPts val="1400"/>
                        <a:buFont typeface="Noto Sans Symbols"/>
                        <a:buChar char="▪"/>
                      </a:pPr>
                      <a:r>
                        <a:rPr lang="en-GB" sz="1400" i="0">
                          <a:solidFill>
                            <a:srgbClr val="FF0000"/>
                          </a:solidFill>
                          <a:latin typeface="Tahoma"/>
                          <a:ea typeface="Tahoma"/>
                          <a:cs typeface="Tahoma"/>
                          <a:sym typeface="Tahoma"/>
                        </a:rPr>
                        <a:t>Demonstrate understanding </a:t>
                      </a:r>
                      <a:r>
                        <a:rPr lang="en-GB" sz="1400" i="0">
                          <a:latin typeface="Tahoma"/>
                          <a:ea typeface="Tahoma"/>
                          <a:cs typeface="Tahoma"/>
                          <a:sym typeface="Tahoma"/>
                        </a:rPr>
                        <a:t>of the key principles of user-centric design to design and develop appropriate user interfaces.</a:t>
                      </a:r>
                      <a:endParaRPr/>
                    </a:p>
                  </a:txBody>
                  <a:tcPr marL="91450" marR="91450" marT="45725" marB="45725">
                    <a:solidFill>
                      <a:srgbClr val="F2F2F2"/>
                    </a:solidFill>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38000">
              <a:schemeClr val="lt1"/>
            </a:gs>
            <a:gs pos="67000">
              <a:schemeClr val="lt1"/>
            </a:gs>
            <a:gs pos="92000">
              <a:schemeClr val="lt1"/>
            </a:gs>
            <a:gs pos="100000">
              <a:srgbClr val="FF0000"/>
            </a:gs>
          </a:gsLst>
          <a:lin ang="5400000" scaled="0"/>
        </a:gradFill>
        <a:effectLst/>
      </p:bgPr>
    </p:bg>
    <p:spTree>
      <p:nvGrpSpPr>
        <p:cNvPr id="1" name="Shape 643"/>
        <p:cNvGrpSpPr/>
        <p:nvPr/>
      </p:nvGrpSpPr>
      <p:grpSpPr>
        <a:xfrm>
          <a:off x="0" y="0"/>
          <a:ext cx="0" cy="0"/>
          <a:chOff x="0" y="0"/>
          <a:chExt cx="0" cy="0"/>
        </a:xfrm>
      </p:grpSpPr>
      <p:sp>
        <p:nvSpPr>
          <p:cNvPr id="644" name="Google Shape;644;p32"/>
          <p:cNvSpPr txBox="1"/>
          <p:nvPr/>
        </p:nvSpPr>
        <p:spPr>
          <a:xfrm>
            <a:off x="304800" y="735547"/>
            <a:ext cx="8229600" cy="43204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600"/>
              <a:buFont typeface="Calibri"/>
              <a:buNone/>
            </a:pPr>
            <a:endParaRPr sz="3600">
              <a:solidFill>
                <a:schemeClr val="dk1"/>
              </a:solidFill>
              <a:latin typeface="Tahoma"/>
              <a:ea typeface="Tahoma"/>
              <a:cs typeface="Tahoma"/>
              <a:sym typeface="Tahoma"/>
            </a:endParaRPr>
          </a:p>
        </p:txBody>
      </p:sp>
      <p:sp>
        <p:nvSpPr>
          <p:cNvPr id="645" name="Google Shape;645;p32"/>
          <p:cNvSpPr txBox="1">
            <a:spLocks noGrp="1"/>
          </p:cNvSpPr>
          <p:nvPr>
            <p:ph type="ftr" idx="11"/>
          </p:nvPr>
        </p:nvSpPr>
        <p:spPr>
          <a:xfrm>
            <a:off x="971600" y="4836242"/>
            <a:ext cx="7632848"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1100" b="1">
                <a:solidFill>
                  <a:schemeClr val="lt1"/>
                </a:solidFill>
              </a:rPr>
              <a:t>Quality Assurance for Reform and Transformation of HEIs in Uzbekistan - QUARTZ</a:t>
            </a:r>
            <a:endParaRPr/>
          </a:p>
        </p:txBody>
      </p:sp>
      <p:pic>
        <p:nvPicPr>
          <p:cNvPr id="646" name="Google Shape;646;p32" descr="C:\Users\brani\Downloads\eu_funded_en.jpg"/>
          <p:cNvPicPr preferRelativeResize="0"/>
          <p:nvPr/>
        </p:nvPicPr>
        <p:blipFill rotWithShape="1">
          <a:blip r:embed="rId3">
            <a:alphaModFix/>
          </a:blip>
          <a:srcRect/>
          <a:stretch/>
        </p:blipFill>
        <p:spPr>
          <a:xfrm>
            <a:off x="539552" y="162534"/>
            <a:ext cx="1726406" cy="362938"/>
          </a:xfrm>
          <a:prstGeom prst="rect">
            <a:avLst/>
          </a:prstGeom>
          <a:noFill/>
          <a:ln>
            <a:noFill/>
          </a:ln>
        </p:spPr>
      </p:pic>
      <p:pic>
        <p:nvPicPr>
          <p:cNvPr id="647" name="Google Shape;647;p32" descr="Sustainable Development Goals SDGs Goal 4: Quality, 48% OFF"/>
          <p:cNvPicPr preferRelativeResize="0"/>
          <p:nvPr/>
        </p:nvPicPr>
        <p:blipFill rotWithShape="1">
          <a:blip r:embed="rId4">
            <a:alphaModFix/>
          </a:blip>
          <a:srcRect/>
          <a:stretch/>
        </p:blipFill>
        <p:spPr>
          <a:xfrm>
            <a:off x="8122745" y="162534"/>
            <a:ext cx="481703" cy="481703"/>
          </a:xfrm>
          <a:prstGeom prst="rect">
            <a:avLst/>
          </a:prstGeom>
          <a:noFill/>
          <a:ln>
            <a:noFill/>
          </a:ln>
        </p:spPr>
      </p:pic>
      <p:pic>
        <p:nvPicPr>
          <p:cNvPr id="648" name="Google Shape;648;p32"/>
          <p:cNvPicPr preferRelativeResize="0"/>
          <p:nvPr/>
        </p:nvPicPr>
        <p:blipFill rotWithShape="1">
          <a:blip r:embed="rId5">
            <a:alphaModFix/>
          </a:blip>
          <a:srcRect/>
          <a:stretch/>
        </p:blipFill>
        <p:spPr>
          <a:xfrm>
            <a:off x="3868104" y="117804"/>
            <a:ext cx="1407792" cy="407668"/>
          </a:xfrm>
          <a:prstGeom prst="rect">
            <a:avLst/>
          </a:prstGeom>
          <a:noFill/>
          <a:ln>
            <a:noFill/>
          </a:ln>
        </p:spPr>
      </p:pic>
      <p:sp>
        <p:nvSpPr>
          <p:cNvPr id="649" name="Google Shape;649;p32"/>
          <p:cNvSpPr txBox="1"/>
          <p:nvPr/>
        </p:nvSpPr>
        <p:spPr>
          <a:xfrm>
            <a:off x="730472" y="782932"/>
            <a:ext cx="7683055" cy="39747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Tahoma"/>
              <a:buNone/>
            </a:pPr>
            <a:r>
              <a:rPr lang="en-GB" sz="2400">
                <a:solidFill>
                  <a:schemeClr val="dk1"/>
                </a:solidFill>
                <a:latin typeface="Tahoma"/>
                <a:ea typeface="Tahoma"/>
                <a:cs typeface="Tahoma"/>
                <a:sym typeface="Tahoma"/>
              </a:rPr>
              <a:t>Ensuring LOs Alignment: Module LOs and Level LOs</a:t>
            </a:r>
            <a:endParaRPr/>
          </a:p>
        </p:txBody>
      </p:sp>
      <p:sp>
        <p:nvSpPr>
          <p:cNvPr id="650" name="Google Shape;650;p32"/>
          <p:cNvSpPr txBox="1"/>
          <p:nvPr/>
        </p:nvSpPr>
        <p:spPr>
          <a:xfrm>
            <a:off x="394864" y="1254204"/>
            <a:ext cx="8049472" cy="39747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000"/>
              <a:buFont typeface="Calibri"/>
              <a:buNone/>
            </a:pPr>
            <a:endParaRPr sz="2000">
              <a:solidFill>
                <a:schemeClr val="dk1"/>
              </a:solidFill>
              <a:latin typeface="Tahoma"/>
              <a:ea typeface="Tahoma"/>
              <a:cs typeface="Tahoma"/>
              <a:sym typeface="Tahoma"/>
            </a:endParaRPr>
          </a:p>
        </p:txBody>
      </p:sp>
      <p:graphicFrame>
        <p:nvGraphicFramePr>
          <p:cNvPr id="651" name="Google Shape;651;p32"/>
          <p:cNvGraphicFramePr/>
          <p:nvPr/>
        </p:nvGraphicFramePr>
        <p:xfrm>
          <a:off x="539552" y="1377670"/>
          <a:ext cx="8064925" cy="2732250"/>
        </p:xfrm>
        <a:graphic>
          <a:graphicData uri="http://schemas.openxmlformats.org/drawingml/2006/table">
            <a:tbl>
              <a:tblPr firstRow="1" firstCol="1" bandRow="1">
                <a:noFill/>
                <a:tableStyleId>{DC449E84-082E-44BE-B679-CD9526119341}</a:tableStyleId>
              </a:tblPr>
              <a:tblGrid>
                <a:gridCol w="1443600"/>
                <a:gridCol w="1161775"/>
                <a:gridCol w="998850"/>
                <a:gridCol w="1056100"/>
                <a:gridCol w="1015000"/>
                <a:gridCol w="1145625"/>
                <a:gridCol w="1243975"/>
              </a:tblGrid>
              <a:tr h="729825">
                <a:tc>
                  <a:txBody>
                    <a:bodyPr/>
                    <a:lstStyle/>
                    <a:p>
                      <a:pPr marL="0" marR="0" lvl="0" indent="0" algn="ctr" rtl="0">
                        <a:spcBef>
                          <a:spcPts val="0"/>
                        </a:spcBef>
                        <a:spcAft>
                          <a:spcPts val="0"/>
                        </a:spcAft>
                        <a:buNone/>
                      </a:pPr>
                      <a:r>
                        <a:rPr lang="en-GB" sz="1000"/>
                        <a:t>Intended Programme Learning Outcomes to Core Level 4 Modules </a:t>
                      </a:r>
                      <a:endParaRPr sz="1100">
                        <a:latin typeface="Arial"/>
                        <a:ea typeface="Arial"/>
                        <a:cs typeface="Arial"/>
                        <a:sym typeface="Arial"/>
                      </a:endParaRPr>
                    </a:p>
                  </a:txBody>
                  <a:tcPr marL="68575" marR="68575" marT="0" marB="0"/>
                </a:tc>
                <a:tc>
                  <a:txBody>
                    <a:bodyPr/>
                    <a:lstStyle/>
                    <a:p>
                      <a:pPr marL="0" marR="0" lvl="0" indent="0" algn="ctr" rtl="0">
                        <a:spcBef>
                          <a:spcPts val="0"/>
                        </a:spcBef>
                        <a:spcAft>
                          <a:spcPts val="0"/>
                        </a:spcAft>
                        <a:buNone/>
                      </a:pPr>
                      <a:r>
                        <a:rPr lang="en-GB" sz="1000"/>
                        <a:t>Module A</a:t>
                      </a:r>
                      <a:endParaRPr sz="1100">
                        <a:latin typeface="Arial"/>
                        <a:ea typeface="Arial"/>
                        <a:cs typeface="Arial"/>
                        <a:sym typeface="Arial"/>
                      </a:endParaRPr>
                    </a:p>
                  </a:txBody>
                  <a:tcPr marL="68575" marR="68575" marT="0" marB="0"/>
                </a:tc>
                <a:tc>
                  <a:txBody>
                    <a:bodyPr/>
                    <a:lstStyle/>
                    <a:p>
                      <a:pPr marL="0" marR="0" lvl="0" indent="0" algn="ctr" rtl="0">
                        <a:lnSpc>
                          <a:spcPct val="100000"/>
                        </a:lnSpc>
                        <a:spcBef>
                          <a:spcPts val="0"/>
                        </a:spcBef>
                        <a:spcAft>
                          <a:spcPts val="0"/>
                        </a:spcAft>
                        <a:buClr>
                          <a:srgbClr val="FFFFFF"/>
                        </a:buClr>
                        <a:buSzPts val="1000"/>
                        <a:buFont typeface="Calibri"/>
                        <a:buNone/>
                      </a:pPr>
                      <a:r>
                        <a:rPr lang="en-GB" sz="1000" b="1" i="0" u="none" strike="noStrike" cap="none">
                          <a:solidFill>
                            <a:srgbClr val="FFFFFF"/>
                          </a:solidFill>
                          <a:latin typeface="Calibri"/>
                          <a:ea typeface="Calibri"/>
                          <a:cs typeface="Calibri"/>
                          <a:sym typeface="Calibri"/>
                        </a:rPr>
                        <a:t>Module B</a:t>
                      </a:r>
                      <a:endParaRPr sz="1100" b="1" i="0" u="none" strike="noStrike" cap="none">
                        <a:solidFill>
                          <a:srgbClr val="FFFFFF"/>
                        </a:solidFill>
                        <a:latin typeface="Arial"/>
                        <a:ea typeface="Arial"/>
                        <a:cs typeface="Arial"/>
                        <a:sym typeface="Arial"/>
                      </a:endParaRPr>
                    </a:p>
                  </a:txBody>
                  <a:tcPr marL="68575" marR="68575" marT="0" marB="0"/>
                </a:tc>
                <a:tc>
                  <a:txBody>
                    <a:bodyPr/>
                    <a:lstStyle/>
                    <a:p>
                      <a:pPr marL="0" marR="0" lvl="0" indent="0" algn="ctr" rtl="0">
                        <a:lnSpc>
                          <a:spcPct val="100000"/>
                        </a:lnSpc>
                        <a:spcBef>
                          <a:spcPts val="0"/>
                        </a:spcBef>
                        <a:spcAft>
                          <a:spcPts val="0"/>
                        </a:spcAft>
                        <a:buClr>
                          <a:srgbClr val="FFFFFF"/>
                        </a:buClr>
                        <a:buSzPts val="1000"/>
                        <a:buFont typeface="Calibri"/>
                        <a:buNone/>
                      </a:pPr>
                      <a:r>
                        <a:rPr lang="en-GB" sz="1000" b="1" i="0" u="none" strike="noStrike" cap="none">
                          <a:solidFill>
                            <a:srgbClr val="FFFFFF"/>
                          </a:solidFill>
                          <a:latin typeface="Calibri"/>
                          <a:ea typeface="Calibri"/>
                          <a:cs typeface="Calibri"/>
                          <a:sym typeface="Calibri"/>
                        </a:rPr>
                        <a:t>Module C</a:t>
                      </a:r>
                      <a:endParaRPr sz="1100" b="1" i="0" u="none" strike="noStrike" cap="none">
                        <a:solidFill>
                          <a:srgbClr val="FFFFFF"/>
                        </a:solidFill>
                        <a:latin typeface="Arial"/>
                        <a:ea typeface="Arial"/>
                        <a:cs typeface="Arial"/>
                        <a:sym typeface="Arial"/>
                      </a:endParaRPr>
                    </a:p>
                  </a:txBody>
                  <a:tcPr marL="68575" marR="68575" marT="0" marB="0"/>
                </a:tc>
                <a:tc>
                  <a:txBody>
                    <a:bodyPr/>
                    <a:lstStyle/>
                    <a:p>
                      <a:pPr marL="0" marR="0" lvl="0" indent="0" algn="ctr" rtl="0">
                        <a:lnSpc>
                          <a:spcPct val="100000"/>
                        </a:lnSpc>
                        <a:spcBef>
                          <a:spcPts val="0"/>
                        </a:spcBef>
                        <a:spcAft>
                          <a:spcPts val="0"/>
                        </a:spcAft>
                        <a:buClr>
                          <a:srgbClr val="FFFFFF"/>
                        </a:buClr>
                        <a:buSzPts val="1000"/>
                        <a:buFont typeface="Calibri"/>
                        <a:buNone/>
                      </a:pPr>
                      <a:r>
                        <a:rPr lang="en-GB" sz="1000" b="1" i="0" u="none" strike="noStrike" cap="none">
                          <a:solidFill>
                            <a:srgbClr val="FFFFFF"/>
                          </a:solidFill>
                          <a:latin typeface="Calibri"/>
                          <a:ea typeface="Calibri"/>
                          <a:cs typeface="Calibri"/>
                          <a:sym typeface="Calibri"/>
                        </a:rPr>
                        <a:t>Module D</a:t>
                      </a:r>
                      <a:endParaRPr sz="1100" b="1" i="0" u="none" strike="noStrike" cap="none">
                        <a:solidFill>
                          <a:srgbClr val="FFFFFF"/>
                        </a:solidFill>
                        <a:latin typeface="Arial"/>
                        <a:ea typeface="Arial"/>
                        <a:cs typeface="Arial"/>
                        <a:sym typeface="Arial"/>
                      </a:endParaRPr>
                    </a:p>
                  </a:txBody>
                  <a:tcPr marL="68575" marR="68575" marT="0" marB="0"/>
                </a:tc>
                <a:tc>
                  <a:txBody>
                    <a:bodyPr/>
                    <a:lstStyle/>
                    <a:p>
                      <a:pPr marL="0" marR="0" lvl="0" indent="0" algn="ctr" rtl="0">
                        <a:lnSpc>
                          <a:spcPct val="100000"/>
                        </a:lnSpc>
                        <a:spcBef>
                          <a:spcPts val="0"/>
                        </a:spcBef>
                        <a:spcAft>
                          <a:spcPts val="0"/>
                        </a:spcAft>
                        <a:buClr>
                          <a:srgbClr val="FFFFFF"/>
                        </a:buClr>
                        <a:buSzPts val="1000"/>
                        <a:buFont typeface="Calibri"/>
                        <a:buNone/>
                      </a:pPr>
                      <a:r>
                        <a:rPr lang="en-GB" sz="1000" b="1" i="0" u="none" strike="noStrike" cap="none">
                          <a:solidFill>
                            <a:srgbClr val="FFFFFF"/>
                          </a:solidFill>
                          <a:latin typeface="Calibri"/>
                          <a:ea typeface="Calibri"/>
                          <a:cs typeface="Calibri"/>
                          <a:sym typeface="Calibri"/>
                        </a:rPr>
                        <a:t>Module E</a:t>
                      </a:r>
                      <a:endParaRPr sz="1100" b="1" i="0" u="none" strike="noStrike" cap="none">
                        <a:solidFill>
                          <a:srgbClr val="FFFFFF"/>
                        </a:solidFill>
                        <a:latin typeface="Arial"/>
                        <a:ea typeface="Arial"/>
                        <a:cs typeface="Arial"/>
                        <a:sym typeface="Arial"/>
                      </a:endParaRPr>
                    </a:p>
                  </a:txBody>
                  <a:tcPr marL="68575" marR="68575" marT="0" marB="0"/>
                </a:tc>
                <a:tc>
                  <a:txBody>
                    <a:bodyPr/>
                    <a:lstStyle/>
                    <a:p>
                      <a:pPr marL="0" marR="0" lvl="0" indent="0" algn="ctr" rtl="0">
                        <a:lnSpc>
                          <a:spcPct val="100000"/>
                        </a:lnSpc>
                        <a:spcBef>
                          <a:spcPts val="0"/>
                        </a:spcBef>
                        <a:spcAft>
                          <a:spcPts val="0"/>
                        </a:spcAft>
                        <a:buClr>
                          <a:srgbClr val="FFFFFF"/>
                        </a:buClr>
                        <a:buSzPts val="1000"/>
                        <a:buFont typeface="Calibri"/>
                        <a:buNone/>
                      </a:pPr>
                      <a:r>
                        <a:rPr lang="en-GB" sz="1000" b="1" i="0" u="none" strike="noStrike" cap="none">
                          <a:solidFill>
                            <a:srgbClr val="FFFFFF"/>
                          </a:solidFill>
                          <a:latin typeface="Calibri"/>
                          <a:ea typeface="Calibri"/>
                          <a:cs typeface="Calibri"/>
                          <a:sym typeface="Calibri"/>
                        </a:rPr>
                        <a:t>Module F</a:t>
                      </a:r>
                      <a:endParaRPr sz="1100" b="1" i="0" u="none" strike="noStrike" cap="none">
                        <a:solidFill>
                          <a:srgbClr val="FFFFFF"/>
                        </a:solidFill>
                        <a:latin typeface="Arial"/>
                        <a:ea typeface="Arial"/>
                        <a:cs typeface="Arial"/>
                        <a:sym typeface="Arial"/>
                      </a:endParaRPr>
                    </a:p>
                  </a:txBody>
                  <a:tcPr marL="68575" marR="68575" marT="0" marB="0"/>
                </a:tc>
              </a:tr>
              <a:tr h="200700">
                <a:tc>
                  <a:txBody>
                    <a:bodyPr/>
                    <a:lstStyle/>
                    <a:p>
                      <a:pPr marL="0" marR="0" lvl="0" indent="0" algn="l" rtl="0">
                        <a:spcBef>
                          <a:spcPts val="0"/>
                        </a:spcBef>
                        <a:spcAft>
                          <a:spcPts val="0"/>
                        </a:spcAft>
                        <a:buNone/>
                      </a:pPr>
                      <a:r>
                        <a:rPr lang="en-GB" sz="1100"/>
                        <a:t>LO 1</a:t>
                      </a:r>
                      <a:endParaRPr sz="1100">
                        <a:latin typeface="Arial"/>
                        <a:ea typeface="Arial"/>
                        <a:cs typeface="Arial"/>
                        <a:sym typeface="Arial"/>
                      </a:endParaRPr>
                    </a:p>
                  </a:txBody>
                  <a:tcPr marL="68575" marR="68575" marT="0" marB="0"/>
                </a:tc>
                <a:tc>
                  <a:txBody>
                    <a:bodyPr/>
                    <a:lstStyle/>
                    <a:p>
                      <a:pPr marL="0" marR="0" lvl="0" indent="0" algn="l" rtl="0">
                        <a:spcBef>
                          <a:spcPts val="0"/>
                        </a:spcBef>
                        <a:spcAft>
                          <a:spcPts val="0"/>
                        </a:spcAft>
                        <a:buNone/>
                      </a:pPr>
                      <a:r>
                        <a:rPr lang="en-GB" sz="1000"/>
                        <a:t>Y</a:t>
                      </a:r>
                      <a:endParaRPr sz="1100">
                        <a:latin typeface="Arial"/>
                        <a:ea typeface="Arial"/>
                        <a:cs typeface="Arial"/>
                        <a:sym typeface="Arial"/>
                      </a:endParaRPr>
                    </a:p>
                  </a:txBody>
                  <a:tcPr marL="68575" marR="68575" marT="0" marB="0"/>
                </a:tc>
                <a:tc>
                  <a:txBody>
                    <a:bodyPr/>
                    <a:lstStyle/>
                    <a:p>
                      <a:pPr marL="0" marR="0" lvl="0" indent="0" algn="l" rtl="0">
                        <a:spcBef>
                          <a:spcPts val="0"/>
                        </a:spcBef>
                        <a:spcAft>
                          <a:spcPts val="0"/>
                        </a:spcAft>
                        <a:buNone/>
                      </a:pPr>
                      <a:r>
                        <a:rPr lang="en-GB" sz="1000"/>
                        <a:t> </a:t>
                      </a:r>
                      <a:endParaRPr sz="1100">
                        <a:latin typeface="Arial"/>
                        <a:ea typeface="Arial"/>
                        <a:cs typeface="Arial"/>
                        <a:sym typeface="Arial"/>
                      </a:endParaRPr>
                    </a:p>
                  </a:txBody>
                  <a:tcPr marL="68575" marR="68575" marT="0" marB="0"/>
                </a:tc>
                <a:tc>
                  <a:txBody>
                    <a:bodyPr/>
                    <a:lstStyle/>
                    <a:p>
                      <a:pPr marL="0" marR="0" lvl="0" indent="0" algn="l" rtl="0">
                        <a:spcBef>
                          <a:spcPts val="0"/>
                        </a:spcBef>
                        <a:spcAft>
                          <a:spcPts val="0"/>
                        </a:spcAft>
                        <a:buNone/>
                      </a:pPr>
                      <a:r>
                        <a:rPr lang="en-GB" sz="1000"/>
                        <a:t>Y</a:t>
                      </a:r>
                      <a:endParaRPr sz="1100">
                        <a:latin typeface="Arial"/>
                        <a:ea typeface="Arial"/>
                        <a:cs typeface="Arial"/>
                        <a:sym typeface="Arial"/>
                      </a:endParaRPr>
                    </a:p>
                  </a:txBody>
                  <a:tcPr marL="68575" marR="68575" marT="0" marB="0"/>
                </a:tc>
                <a:tc>
                  <a:txBody>
                    <a:bodyPr/>
                    <a:lstStyle/>
                    <a:p>
                      <a:pPr marL="0" marR="0" lvl="0" indent="0" algn="l" rtl="0">
                        <a:spcBef>
                          <a:spcPts val="0"/>
                        </a:spcBef>
                        <a:spcAft>
                          <a:spcPts val="0"/>
                        </a:spcAft>
                        <a:buNone/>
                      </a:pPr>
                      <a:r>
                        <a:rPr lang="en-GB" sz="1000"/>
                        <a:t> </a:t>
                      </a:r>
                      <a:endParaRPr sz="1100">
                        <a:latin typeface="Arial"/>
                        <a:ea typeface="Arial"/>
                        <a:cs typeface="Arial"/>
                        <a:sym typeface="Arial"/>
                      </a:endParaRPr>
                    </a:p>
                  </a:txBody>
                  <a:tcPr marL="68575" marR="68575" marT="0" marB="0"/>
                </a:tc>
                <a:tc>
                  <a:txBody>
                    <a:bodyPr/>
                    <a:lstStyle/>
                    <a:p>
                      <a:pPr marL="0" marR="0" lvl="0" indent="0" algn="l" rtl="0">
                        <a:spcBef>
                          <a:spcPts val="0"/>
                        </a:spcBef>
                        <a:spcAft>
                          <a:spcPts val="0"/>
                        </a:spcAft>
                        <a:buNone/>
                      </a:pPr>
                      <a:r>
                        <a:rPr lang="en-GB" sz="1000"/>
                        <a:t> </a:t>
                      </a:r>
                      <a:endParaRPr sz="1100">
                        <a:latin typeface="Arial"/>
                        <a:ea typeface="Arial"/>
                        <a:cs typeface="Arial"/>
                        <a:sym typeface="Arial"/>
                      </a:endParaRPr>
                    </a:p>
                  </a:txBody>
                  <a:tcPr marL="68575" marR="68575" marT="0" marB="0"/>
                </a:tc>
                <a:tc>
                  <a:txBody>
                    <a:bodyPr/>
                    <a:lstStyle/>
                    <a:p>
                      <a:pPr marL="0" marR="0" lvl="0" indent="0" algn="l" rtl="0">
                        <a:spcBef>
                          <a:spcPts val="0"/>
                        </a:spcBef>
                        <a:spcAft>
                          <a:spcPts val="0"/>
                        </a:spcAft>
                        <a:buNone/>
                      </a:pPr>
                      <a:r>
                        <a:rPr lang="en-GB" sz="1000"/>
                        <a:t>Y</a:t>
                      </a:r>
                      <a:endParaRPr sz="1100">
                        <a:latin typeface="Arial"/>
                        <a:ea typeface="Arial"/>
                        <a:cs typeface="Arial"/>
                        <a:sym typeface="Arial"/>
                      </a:endParaRPr>
                    </a:p>
                  </a:txBody>
                  <a:tcPr marL="68575" marR="68575" marT="0" marB="0"/>
                </a:tc>
              </a:tr>
              <a:tr h="200700">
                <a:tc>
                  <a:txBody>
                    <a:bodyPr/>
                    <a:lstStyle/>
                    <a:p>
                      <a:pPr marL="0" marR="0" lvl="0" indent="0" algn="l" rtl="0">
                        <a:spcBef>
                          <a:spcPts val="0"/>
                        </a:spcBef>
                        <a:spcAft>
                          <a:spcPts val="0"/>
                        </a:spcAft>
                        <a:buNone/>
                      </a:pPr>
                      <a:r>
                        <a:rPr lang="en-GB" sz="1100"/>
                        <a:t>LO 2</a:t>
                      </a:r>
                      <a:endParaRPr sz="1100">
                        <a:latin typeface="Arial"/>
                        <a:ea typeface="Arial"/>
                        <a:cs typeface="Arial"/>
                        <a:sym typeface="Arial"/>
                      </a:endParaRPr>
                    </a:p>
                  </a:txBody>
                  <a:tcPr marL="68575" marR="68575" marT="0" marB="0"/>
                </a:tc>
                <a:tc>
                  <a:txBody>
                    <a:bodyPr/>
                    <a:lstStyle/>
                    <a:p>
                      <a:pPr marL="0" marR="0" lvl="0" indent="0" algn="l" rtl="0">
                        <a:spcBef>
                          <a:spcPts val="0"/>
                        </a:spcBef>
                        <a:spcAft>
                          <a:spcPts val="0"/>
                        </a:spcAft>
                        <a:buNone/>
                      </a:pPr>
                      <a:r>
                        <a:rPr lang="en-GB" sz="1000"/>
                        <a:t>Y</a:t>
                      </a:r>
                      <a:endParaRPr sz="1100">
                        <a:latin typeface="Arial"/>
                        <a:ea typeface="Arial"/>
                        <a:cs typeface="Arial"/>
                        <a:sym typeface="Arial"/>
                      </a:endParaRPr>
                    </a:p>
                  </a:txBody>
                  <a:tcPr marL="68575" marR="68575" marT="0" marB="0"/>
                </a:tc>
                <a:tc>
                  <a:txBody>
                    <a:bodyPr/>
                    <a:lstStyle/>
                    <a:p>
                      <a:pPr marL="0" marR="0" lvl="0" indent="0" algn="l" rtl="0">
                        <a:spcBef>
                          <a:spcPts val="0"/>
                        </a:spcBef>
                        <a:spcAft>
                          <a:spcPts val="0"/>
                        </a:spcAft>
                        <a:buNone/>
                      </a:pPr>
                      <a:r>
                        <a:rPr lang="en-GB" sz="1000"/>
                        <a:t> </a:t>
                      </a:r>
                      <a:endParaRPr sz="1100">
                        <a:latin typeface="Arial"/>
                        <a:ea typeface="Arial"/>
                        <a:cs typeface="Arial"/>
                        <a:sym typeface="Arial"/>
                      </a:endParaRPr>
                    </a:p>
                  </a:txBody>
                  <a:tcPr marL="68575" marR="68575" marT="0" marB="0"/>
                </a:tc>
                <a:tc>
                  <a:txBody>
                    <a:bodyPr/>
                    <a:lstStyle/>
                    <a:p>
                      <a:pPr marL="0" marR="0" lvl="0" indent="0" algn="l" rtl="0">
                        <a:spcBef>
                          <a:spcPts val="0"/>
                        </a:spcBef>
                        <a:spcAft>
                          <a:spcPts val="0"/>
                        </a:spcAft>
                        <a:buNone/>
                      </a:pPr>
                      <a:r>
                        <a:rPr lang="en-GB" sz="1000"/>
                        <a:t>Y</a:t>
                      </a:r>
                      <a:endParaRPr sz="1100">
                        <a:latin typeface="Arial"/>
                        <a:ea typeface="Arial"/>
                        <a:cs typeface="Arial"/>
                        <a:sym typeface="Arial"/>
                      </a:endParaRPr>
                    </a:p>
                  </a:txBody>
                  <a:tcPr marL="68575" marR="68575" marT="0" marB="0"/>
                </a:tc>
                <a:tc>
                  <a:txBody>
                    <a:bodyPr/>
                    <a:lstStyle/>
                    <a:p>
                      <a:pPr marL="0" marR="0" lvl="0" indent="0" algn="l" rtl="0">
                        <a:spcBef>
                          <a:spcPts val="0"/>
                        </a:spcBef>
                        <a:spcAft>
                          <a:spcPts val="0"/>
                        </a:spcAft>
                        <a:buNone/>
                      </a:pPr>
                      <a:r>
                        <a:rPr lang="en-GB" sz="1000"/>
                        <a:t>Y</a:t>
                      </a:r>
                      <a:endParaRPr sz="1100">
                        <a:latin typeface="Arial"/>
                        <a:ea typeface="Arial"/>
                        <a:cs typeface="Arial"/>
                        <a:sym typeface="Arial"/>
                      </a:endParaRPr>
                    </a:p>
                  </a:txBody>
                  <a:tcPr marL="68575" marR="68575" marT="0" marB="0"/>
                </a:tc>
                <a:tc>
                  <a:txBody>
                    <a:bodyPr/>
                    <a:lstStyle/>
                    <a:p>
                      <a:pPr marL="0" marR="0" lvl="0" indent="0" algn="l" rtl="0">
                        <a:spcBef>
                          <a:spcPts val="0"/>
                        </a:spcBef>
                        <a:spcAft>
                          <a:spcPts val="0"/>
                        </a:spcAft>
                        <a:buNone/>
                      </a:pPr>
                      <a:r>
                        <a:rPr lang="en-GB" sz="1000"/>
                        <a:t> </a:t>
                      </a:r>
                      <a:endParaRPr sz="1100">
                        <a:latin typeface="Arial"/>
                        <a:ea typeface="Arial"/>
                        <a:cs typeface="Arial"/>
                        <a:sym typeface="Arial"/>
                      </a:endParaRPr>
                    </a:p>
                  </a:txBody>
                  <a:tcPr marL="68575" marR="68575" marT="0" marB="0"/>
                </a:tc>
                <a:tc>
                  <a:txBody>
                    <a:bodyPr/>
                    <a:lstStyle/>
                    <a:p>
                      <a:pPr marL="0" marR="0" lvl="0" indent="0" algn="l" rtl="0">
                        <a:spcBef>
                          <a:spcPts val="0"/>
                        </a:spcBef>
                        <a:spcAft>
                          <a:spcPts val="0"/>
                        </a:spcAft>
                        <a:buNone/>
                      </a:pPr>
                      <a:r>
                        <a:rPr lang="en-GB" sz="1000"/>
                        <a:t>Y</a:t>
                      </a:r>
                      <a:endParaRPr sz="1100">
                        <a:latin typeface="Arial"/>
                        <a:ea typeface="Arial"/>
                        <a:cs typeface="Arial"/>
                        <a:sym typeface="Arial"/>
                      </a:endParaRPr>
                    </a:p>
                  </a:txBody>
                  <a:tcPr marL="68575" marR="68575" marT="0" marB="0"/>
                </a:tc>
              </a:tr>
              <a:tr h="200700">
                <a:tc>
                  <a:txBody>
                    <a:bodyPr/>
                    <a:lstStyle/>
                    <a:p>
                      <a:pPr marL="0" marR="0" lvl="0" indent="0" algn="l" rtl="0">
                        <a:spcBef>
                          <a:spcPts val="0"/>
                        </a:spcBef>
                        <a:spcAft>
                          <a:spcPts val="0"/>
                        </a:spcAft>
                        <a:buNone/>
                      </a:pPr>
                      <a:r>
                        <a:rPr lang="en-GB" sz="1100"/>
                        <a:t>LO 3</a:t>
                      </a:r>
                      <a:endParaRPr sz="1100">
                        <a:latin typeface="Arial"/>
                        <a:ea typeface="Arial"/>
                        <a:cs typeface="Arial"/>
                        <a:sym typeface="Arial"/>
                      </a:endParaRPr>
                    </a:p>
                  </a:txBody>
                  <a:tcPr marL="68575" marR="68575" marT="0" marB="0"/>
                </a:tc>
                <a:tc>
                  <a:txBody>
                    <a:bodyPr/>
                    <a:lstStyle/>
                    <a:p>
                      <a:pPr marL="0" marR="0" lvl="0" indent="0" algn="l" rtl="0">
                        <a:spcBef>
                          <a:spcPts val="0"/>
                        </a:spcBef>
                        <a:spcAft>
                          <a:spcPts val="0"/>
                        </a:spcAft>
                        <a:buNone/>
                      </a:pPr>
                      <a:r>
                        <a:rPr lang="en-GB" sz="1000"/>
                        <a:t>Y</a:t>
                      </a:r>
                      <a:endParaRPr sz="1100">
                        <a:latin typeface="Arial"/>
                        <a:ea typeface="Arial"/>
                        <a:cs typeface="Arial"/>
                        <a:sym typeface="Arial"/>
                      </a:endParaRPr>
                    </a:p>
                  </a:txBody>
                  <a:tcPr marL="68575" marR="68575" marT="0" marB="0"/>
                </a:tc>
                <a:tc>
                  <a:txBody>
                    <a:bodyPr/>
                    <a:lstStyle/>
                    <a:p>
                      <a:pPr marL="0" marR="0" lvl="0" indent="0" algn="l" rtl="0">
                        <a:spcBef>
                          <a:spcPts val="0"/>
                        </a:spcBef>
                        <a:spcAft>
                          <a:spcPts val="0"/>
                        </a:spcAft>
                        <a:buNone/>
                      </a:pPr>
                      <a:r>
                        <a:rPr lang="en-GB" sz="1000"/>
                        <a:t>Y</a:t>
                      </a:r>
                      <a:endParaRPr sz="1100">
                        <a:latin typeface="Arial"/>
                        <a:ea typeface="Arial"/>
                        <a:cs typeface="Arial"/>
                        <a:sym typeface="Arial"/>
                      </a:endParaRPr>
                    </a:p>
                  </a:txBody>
                  <a:tcPr marL="68575" marR="68575" marT="0" marB="0"/>
                </a:tc>
                <a:tc>
                  <a:txBody>
                    <a:bodyPr/>
                    <a:lstStyle/>
                    <a:p>
                      <a:pPr marL="0" marR="0" lvl="0" indent="0" algn="l" rtl="0">
                        <a:spcBef>
                          <a:spcPts val="0"/>
                        </a:spcBef>
                        <a:spcAft>
                          <a:spcPts val="0"/>
                        </a:spcAft>
                        <a:buNone/>
                      </a:pPr>
                      <a:r>
                        <a:rPr lang="en-GB" sz="1000"/>
                        <a:t>Y</a:t>
                      </a:r>
                      <a:endParaRPr sz="1100">
                        <a:latin typeface="Arial"/>
                        <a:ea typeface="Arial"/>
                        <a:cs typeface="Arial"/>
                        <a:sym typeface="Arial"/>
                      </a:endParaRPr>
                    </a:p>
                  </a:txBody>
                  <a:tcPr marL="68575" marR="68575" marT="0" marB="0"/>
                </a:tc>
                <a:tc>
                  <a:txBody>
                    <a:bodyPr/>
                    <a:lstStyle/>
                    <a:p>
                      <a:pPr marL="0" marR="0" lvl="0" indent="0" algn="l" rtl="0">
                        <a:spcBef>
                          <a:spcPts val="0"/>
                        </a:spcBef>
                        <a:spcAft>
                          <a:spcPts val="0"/>
                        </a:spcAft>
                        <a:buNone/>
                      </a:pPr>
                      <a:r>
                        <a:rPr lang="en-GB" sz="1000"/>
                        <a:t>Y</a:t>
                      </a:r>
                      <a:endParaRPr sz="1100">
                        <a:latin typeface="Arial"/>
                        <a:ea typeface="Arial"/>
                        <a:cs typeface="Arial"/>
                        <a:sym typeface="Arial"/>
                      </a:endParaRPr>
                    </a:p>
                  </a:txBody>
                  <a:tcPr marL="68575" marR="68575" marT="0" marB="0"/>
                </a:tc>
                <a:tc>
                  <a:txBody>
                    <a:bodyPr/>
                    <a:lstStyle/>
                    <a:p>
                      <a:pPr marL="0" marR="0" lvl="0" indent="0" algn="l" rtl="0">
                        <a:spcBef>
                          <a:spcPts val="0"/>
                        </a:spcBef>
                        <a:spcAft>
                          <a:spcPts val="0"/>
                        </a:spcAft>
                        <a:buNone/>
                      </a:pPr>
                      <a:r>
                        <a:rPr lang="en-GB" sz="1000"/>
                        <a:t>Y</a:t>
                      </a:r>
                      <a:endParaRPr sz="1100">
                        <a:latin typeface="Arial"/>
                        <a:ea typeface="Arial"/>
                        <a:cs typeface="Arial"/>
                        <a:sym typeface="Arial"/>
                      </a:endParaRPr>
                    </a:p>
                  </a:txBody>
                  <a:tcPr marL="68575" marR="68575" marT="0" marB="0"/>
                </a:tc>
                <a:tc>
                  <a:txBody>
                    <a:bodyPr/>
                    <a:lstStyle/>
                    <a:p>
                      <a:pPr marL="0" marR="0" lvl="0" indent="0" algn="l" rtl="0">
                        <a:spcBef>
                          <a:spcPts val="0"/>
                        </a:spcBef>
                        <a:spcAft>
                          <a:spcPts val="0"/>
                        </a:spcAft>
                        <a:buNone/>
                      </a:pPr>
                      <a:r>
                        <a:rPr lang="en-GB" sz="1000"/>
                        <a:t>Y</a:t>
                      </a:r>
                      <a:endParaRPr sz="1100">
                        <a:latin typeface="Arial"/>
                        <a:ea typeface="Arial"/>
                        <a:cs typeface="Arial"/>
                        <a:sym typeface="Arial"/>
                      </a:endParaRPr>
                    </a:p>
                  </a:txBody>
                  <a:tcPr marL="68575" marR="68575" marT="0" marB="0"/>
                </a:tc>
              </a:tr>
              <a:tr h="200700">
                <a:tc>
                  <a:txBody>
                    <a:bodyPr/>
                    <a:lstStyle/>
                    <a:p>
                      <a:pPr marL="0" marR="0" lvl="0" indent="0" algn="l" rtl="0">
                        <a:spcBef>
                          <a:spcPts val="0"/>
                        </a:spcBef>
                        <a:spcAft>
                          <a:spcPts val="0"/>
                        </a:spcAft>
                        <a:buNone/>
                      </a:pPr>
                      <a:r>
                        <a:rPr lang="en-GB" sz="1100"/>
                        <a:t>LO 4</a:t>
                      </a:r>
                      <a:endParaRPr sz="1100">
                        <a:latin typeface="Arial"/>
                        <a:ea typeface="Arial"/>
                        <a:cs typeface="Arial"/>
                        <a:sym typeface="Arial"/>
                      </a:endParaRPr>
                    </a:p>
                  </a:txBody>
                  <a:tcPr marL="68575" marR="68575" marT="0" marB="0"/>
                </a:tc>
                <a:tc>
                  <a:txBody>
                    <a:bodyPr/>
                    <a:lstStyle/>
                    <a:p>
                      <a:pPr marL="0" marR="0" lvl="0" indent="0" algn="l" rtl="0">
                        <a:spcBef>
                          <a:spcPts val="0"/>
                        </a:spcBef>
                        <a:spcAft>
                          <a:spcPts val="0"/>
                        </a:spcAft>
                        <a:buNone/>
                      </a:pPr>
                      <a:r>
                        <a:rPr lang="en-GB" sz="1000"/>
                        <a:t>Y</a:t>
                      </a:r>
                      <a:endParaRPr sz="1100">
                        <a:latin typeface="Arial"/>
                        <a:ea typeface="Arial"/>
                        <a:cs typeface="Arial"/>
                        <a:sym typeface="Arial"/>
                      </a:endParaRPr>
                    </a:p>
                  </a:txBody>
                  <a:tcPr marL="68575" marR="68575" marT="0" marB="0"/>
                </a:tc>
                <a:tc>
                  <a:txBody>
                    <a:bodyPr/>
                    <a:lstStyle/>
                    <a:p>
                      <a:pPr marL="0" marR="0" lvl="0" indent="0" algn="l" rtl="0">
                        <a:spcBef>
                          <a:spcPts val="0"/>
                        </a:spcBef>
                        <a:spcAft>
                          <a:spcPts val="0"/>
                        </a:spcAft>
                        <a:buNone/>
                      </a:pPr>
                      <a:r>
                        <a:rPr lang="en-GB" sz="1000"/>
                        <a:t>Y</a:t>
                      </a:r>
                      <a:endParaRPr sz="1100">
                        <a:latin typeface="Arial"/>
                        <a:ea typeface="Arial"/>
                        <a:cs typeface="Arial"/>
                        <a:sym typeface="Arial"/>
                      </a:endParaRPr>
                    </a:p>
                  </a:txBody>
                  <a:tcPr marL="68575" marR="68575" marT="0" marB="0"/>
                </a:tc>
                <a:tc>
                  <a:txBody>
                    <a:bodyPr/>
                    <a:lstStyle/>
                    <a:p>
                      <a:pPr marL="0" marR="0" lvl="0" indent="0" algn="l" rtl="0">
                        <a:spcBef>
                          <a:spcPts val="0"/>
                        </a:spcBef>
                        <a:spcAft>
                          <a:spcPts val="0"/>
                        </a:spcAft>
                        <a:buNone/>
                      </a:pPr>
                      <a:r>
                        <a:rPr lang="en-GB" sz="1000"/>
                        <a:t> </a:t>
                      </a:r>
                      <a:endParaRPr sz="1100">
                        <a:latin typeface="Arial"/>
                        <a:ea typeface="Arial"/>
                        <a:cs typeface="Arial"/>
                        <a:sym typeface="Arial"/>
                      </a:endParaRPr>
                    </a:p>
                  </a:txBody>
                  <a:tcPr marL="68575" marR="68575" marT="0" marB="0"/>
                </a:tc>
                <a:tc>
                  <a:txBody>
                    <a:bodyPr/>
                    <a:lstStyle/>
                    <a:p>
                      <a:pPr marL="0" marR="0" lvl="0" indent="0" algn="l" rtl="0">
                        <a:spcBef>
                          <a:spcPts val="0"/>
                        </a:spcBef>
                        <a:spcAft>
                          <a:spcPts val="0"/>
                        </a:spcAft>
                        <a:buNone/>
                      </a:pPr>
                      <a:r>
                        <a:rPr lang="en-GB" sz="1000"/>
                        <a:t>Y</a:t>
                      </a:r>
                      <a:endParaRPr sz="1100">
                        <a:latin typeface="Arial"/>
                        <a:ea typeface="Arial"/>
                        <a:cs typeface="Arial"/>
                        <a:sym typeface="Arial"/>
                      </a:endParaRPr>
                    </a:p>
                  </a:txBody>
                  <a:tcPr marL="68575" marR="68575" marT="0" marB="0"/>
                </a:tc>
                <a:tc>
                  <a:txBody>
                    <a:bodyPr/>
                    <a:lstStyle/>
                    <a:p>
                      <a:pPr marL="0" marR="0" lvl="0" indent="0" algn="l" rtl="0">
                        <a:spcBef>
                          <a:spcPts val="0"/>
                        </a:spcBef>
                        <a:spcAft>
                          <a:spcPts val="0"/>
                        </a:spcAft>
                        <a:buNone/>
                      </a:pPr>
                      <a:r>
                        <a:rPr lang="en-GB" sz="1000"/>
                        <a:t>Y</a:t>
                      </a:r>
                      <a:endParaRPr sz="1100">
                        <a:latin typeface="Arial"/>
                        <a:ea typeface="Arial"/>
                        <a:cs typeface="Arial"/>
                        <a:sym typeface="Arial"/>
                      </a:endParaRPr>
                    </a:p>
                  </a:txBody>
                  <a:tcPr marL="68575" marR="68575" marT="0" marB="0"/>
                </a:tc>
                <a:tc>
                  <a:txBody>
                    <a:bodyPr/>
                    <a:lstStyle/>
                    <a:p>
                      <a:pPr marL="0" marR="0" lvl="0" indent="0" algn="l" rtl="0">
                        <a:spcBef>
                          <a:spcPts val="0"/>
                        </a:spcBef>
                        <a:spcAft>
                          <a:spcPts val="0"/>
                        </a:spcAft>
                        <a:buNone/>
                      </a:pPr>
                      <a:r>
                        <a:rPr lang="en-GB" sz="1000"/>
                        <a:t> </a:t>
                      </a:r>
                      <a:endParaRPr sz="1100">
                        <a:latin typeface="Arial"/>
                        <a:ea typeface="Arial"/>
                        <a:cs typeface="Arial"/>
                        <a:sym typeface="Arial"/>
                      </a:endParaRPr>
                    </a:p>
                  </a:txBody>
                  <a:tcPr marL="68575" marR="68575" marT="0" marB="0"/>
                </a:tc>
              </a:tr>
              <a:tr h="200700">
                <a:tc>
                  <a:txBody>
                    <a:bodyPr/>
                    <a:lstStyle/>
                    <a:p>
                      <a:pPr marL="0" marR="0" lvl="0" indent="0" algn="l" rtl="0">
                        <a:spcBef>
                          <a:spcPts val="0"/>
                        </a:spcBef>
                        <a:spcAft>
                          <a:spcPts val="0"/>
                        </a:spcAft>
                        <a:buNone/>
                      </a:pPr>
                      <a:r>
                        <a:rPr lang="en-GB" sz="1100"/>
                        <a:t>LO 5</a:t>
                      </a:r>
                      <a:endParaRPr sz="1100">
                        <a:latin typeface="Arial"/>
                        <a:ea typeface="Arial"/>
                        <a:cs typeface="Arial"/>
                        <a:sym typeface="Arial"/>
                      </a:endParaRPr>
                    </a:p>
                  </a:txBody>
                  <a:tcPr marL="68575" marR="68575" marT="0" marB="0"/>
                </a:tc>
                <a:tc>
                  <a:txBody>
                    <a:bodyPr/>
                    <a:lstStyle/>
                    <a:p>
                      <a:pPr marL="0" marR="0" lvl="0" indent="0" algn="l" rtl="0">
                        <a:spcBef>
                          <a:spcPts val="0"/>
                        </a:spcBef>
                        <a:spcAft>
                          <a:spcPts val="0"/>
                        </a:spcAft>
                        <a:buNone/>
                      </a:pPr>
                      <a:r>
                        <a:rPr lang="en-GB" sz="1000"/>
                        <a:t> </a:t>
                      </a:r>
                      <a:endParaRPr sz="1100">
                        <a:latin typeface="Arial"/>
                        <a:ea typeface="Arial"/>
                        <a:cs typeface="Arial"/>
                        <a:sym typeface="Arial"/>
                      </a:endParaRPr>
                    </a:p>
                  </a:txBody>
                  <a:tcPr marL="68575" marR="68575" marT="0" marB="0"/>
                </a:tc>
                <a:tc>
                  <a:txBody>
                    <a:bodyPr/>
                    <a:lstStyle/>
                    <a:p>
                      <a:pPr marL="0" marR="0" lvl="0" indent="0" algn="l" rtl="0">
                        <a:spcBef>
                          <a:spcPts val="0"/>
                        </a:spcBef>
                        <a:spcAft>
                          <a:spcPts val="0"/>
                        </a:spcAft>
                        <a:buNone/>
                      </a:pPr>
                      <a:r>
                        <a:rPr lang="en-GB" sz="1000"/>
                        <a:t>Y</a:t>
                      </a:r>
                      <a:endParaRPr sz="1100">
                        <a:latin typeface="Arial"/>
                        <a:ea typeface="Arial"/>
                        <a:cs typeface="Arial"/>
                        <a:sym typeface="Arial"/>
                      </a:endParaRPr>
                    </a:p>
                  </a:txBody>
                  <a:tcPr marL="68575" marR="68575" marT="0" marB="0"/>
                </a:tc>
                <a:tc>
                  <a:txBody>
                    <a:bodyPr/>
                    <a:lstStyle/>
                    <a:p>
                      <a:pPr marL="0" marR="0" lvl="0" indent="0" algn="l" rtl="0">
                        <a:spcBef>
                          <a:spcPts val="0"/>
                        </a:spcBef>
                        <a:spcAft>
                          <a:spcPts val="0"/>
                        </a:spcAft>
                        <a:buNone/>
                      </a:pPr>
                      <a:r>
                        <a:rPr lang="en-GB" sz="1000"/>
                        <a:t>Y</a:t>
                      </a:r>
                      <a:endParaRPr sz="1100">
                        <a:latin typeface="Arial"/>
                        <a:ea typeface="Arial"/>
                        <a:cs typeface="Arial"/>
                        <a:sym typeface="Arial"/>
                      </a:endParaRPr>
                    </a:p>
                  </a:txBody>
                  <a:tcPr marL="68575" marR="68575" marT="0" marB="0"/>
                </a:tc>
                <a:tc>
                  <a:txBody>
                    <a:bodyPr/>
                    <a:lstStyle/>
                    <a:p>
                      <a:pPr marL="0" marR="0" lvl="0" indent="0" algn="l" rtl="0">
                        <a:spcBef>
                          <a:spcPts val="0"/>
                        </a:spcBef>
                        <a:spcAft>
                          <a:spcPts val="0"/>
                        </a:spcAft>
                        <a:buNone/>
                      </a:pPr>
                      <a:r>
                        <a:rPr lang="en-GB" sz="1000"/>
                        <a:t>Y</a:t>
                      </a:r>
                      <a:endParaRPr sz="1100">
                        <a:latin typeface="Arial"/>
                        <a:ea typeface="Arial"/>
                        <a:cs typeface="Arial"/>
                        <a:sym typeface="Arial"/>
                      </a:endParaRPr>
                    </a:p>
                  </a:txBody>
                  <a:tcPr marL="68575" marR="68575" marT="0" marB="0"/>
                </a:tc>
                <a:tc>
                  <a:txBody>
                    <a:bodyPr/>
                    <a:lstStyle/>
                    <a:p>
                      <a:pPr marL="0" marR="0" lvl="0" indent="0" algn="l" rtl="0">
                        <a:spcBef>
                          <a:spcPts val="0"/>
                        </a:spcBef>
                        <a:spcAft>
                          <a:spcPts val="0"/>
                        </a:spcAft>
                        <a:buNone/>
                      </a:pPr>
                      <a:r>
                        <a:rPr lang="en-GB" sz="1000"/>
                        <a:t> </a:t>
                      </a:r>
                      <a:endParaRPr sz="1100">
                        <a:latin typeface="Arial"/>
                        <a:ea typeface="Arial"/>
                        <a:cs typeface="Arial"/>
                        <a:sym typeface="Arial"/>
                      </a:endParaRPr>
                    </a:p>
                  </a:txBody>
                  <a:tcPr marL="68575" marR="68575" marT="0" marB="0"/>
                </a:tc>
                <a:tc>
                  <a:txBody>
                    <a:bodyPr/>
                    <a:lstStyle/>
                    <a:p>
                      <a:pPr marL="0" marR="0" lvl="0" indent="0" algn="l" rtl="0">
                        <a:spcBef>
                          <a:spcPts val="0"/>
                        </a:spcBef>
                        <a:spcAft>
                          <a:spcPts val="0"/>
                        </a:spcAft>
                        <a:buNone/>
                      </a:pPr>
                      <a:r>
                        <a:rPr lang="en-GB" sz="1000"/>
                        <a:t> </a:t>
                      </a:r>
                      <a:endParaRPr sz="1100">
                        <a:latin typeface="Arial"/>
                        <a:ea typeface="Arial"/>
                        <a:cs typeface="Arial"/>
                        <a:sym typeface="Arial"/>
                      </a:endParaRPr>
                    </a:p>
                  </a:txBody>
                  <a:tcPr marL="68575" marR="68575" marT="0" marB="0"/>
                </a:tc>
              </a:tr>
              <a:tr h="200700">
                <a:tc>
                  <a:txBody>
                    <a:bodyPr/>
                    <a:lstStyle/>
                    <a:p>
                      <a:pPr marL="0" marR="0" lvl="0" indent="0" algn="l" rtl="0">
                        <a:spcBef>
                          <a:spcPts val="0"/>
                        </a:spcBef>
                        <a:spcAft>
                          <a:spcPts val="0"/>
                        </a:spcAft>
                        <a:buNone/>
                      </a:pPr>
                      <a:r>
                        <a:rPr lang="en-GB" sz="1100"/>
                        <a:t>LO 6</a:t>
                      </a:r>
                      <a:endParaRPr sz="1100">
                        <a:latin typeface="Arial"/>
                        <a:ea typeface="Arial"/>
                        <a:cs typeface="Arial"/>
                        <a:sym typeface="Arial"/>
                      </a:endParaRPr>
                    </a:p>
                  </a:txBody>
                  <a:tcPr marL="68575" marR="68575" marT="0" marB="0"/>
                </a:tc>
                <a:tc>
                  <a:txBody>
                    <a:bodyPr/>
                    <a:lstStyle/>
                    <a:p>
                      <a:pPr marL="0" marR="0" lvl="0" indent="0" algn="l" rtl="0">
                        <a:spcBef>
                          <a:spcPts val="0"/>
                        </a:spcBef>
                        <a:spcAft>
                          <a:spcPts val="0"/>
                        </a:spcAft>
                        <a:buNone/>
                      </a:pPr>
                      <a:r>
                        <a:rPr lang="en-GB" sz="1000"/>
                        <a:t>Y</a:t>
                      </a:r>
                      <a:endParaRPr sz="1100">
                        <a:latin typeface="Arial"/>
                        <a:ea typeface="Arial"/>
                        <a:cs typeface="Arial"/>
                        <a:sym typeface="Arial"/>
                      </a:endParaRPr>
                    </a:p>
                  </a:txBody>
                  <a:tcPr marL="68575" marR="68575" marT="0" marB="0"/>
                </a:tc>
                <a:tc>
                  <a:txBody>
                    <a:bodyPr/>
                    <a:lstStyle/>
                    <a:p>
                      <a:pPr marL="0" marR="0" lvl="0" indent="0" algn="l" rtl="0">
                        <a:spcBef>
                          <a:spcPts val="0"/>
                        </a:spcBef>
                        <a:spcAft>
                          <a:spcPts val="0"/>
                        </a:spcAft>
                        <a:buNone/>
                      </a:pPr>
                      <a:r>
                        <a:rPr lang="en-GB" sz="1000"/>
                        <a:t> </a:t>
                      </a:r>
                      <a:endParaRPr sz="1100">
                        <a:latin typeface="Arial"/>
                        <a:ea typeface="Arial"/>
                        <a:cs typeface="Arial"/>
                        <a:sym typeface="Arial"/>
                      </a:endParaRPr>
                    </a:p>
                  </a:txBody>
                  <a:tcPr marL="68575" marR="68575" marT="0" marB="0"/>
                </a:tc>
                <a:tc>
                  <a:txBody>
                    <a:bodyPr/>
                    <a:lstStyle/>
                    <a:p>
                      <a:pPr marL="0" marR="0" lvl="0" indent="0" algn="l" rtl="0">
                        <a:spcBef>
                          <a:spcPts val="0"/>
                        </a:spcBef>
                        <a:spcAft>
                          <a:spcPts val="0"/>
                        </a:spcAft>
                        <a:buNone/>
                      </a:pPr>
                      <a:r>
                        <a:rPr lang="en-GB" sz="1000"/>
                        <a:t>Y</a:t>
                      </a:r>
                      <a:endParaRPr sz="1100">
                        <a:latin typeface="Arial"/>
                        <a:ea typeface="Arial"/>
                        <a:cs typeface="Arial"/>
                        <a:sym typeface="Arial"/>
                      </a:endParaRPr>
                    </a:p>
                  </a:txBody>
                  <a:tcPr marL="68575" marR="68575" marT="0" marB="0"/>
                </a:tc>
                <a:tc>
                  <a:txBody>
                    <a:bodyPr/>
                    <a:lstStyle/>
                    <a:p>
                      <a:pPr marL="0" marR="0" lvl="0" indent="0" algn="l" rtl="0">
                        <a:spcBef>
                          <a:spcPts val="0"/>
                        </a:spcBef>
                        <a:spcAft>
                          <a:spcPts val="0"/>
                        </a:spcAft>
                        <a:buNone/>
                      </a:pPr>
                      <a:r>
                        <a:rPr lang="en-GB" sz="1000"/>
                        <a:t>Y</a:t>
                      </a:r>
                      <a:endParaRPr sz="1100">
                        <a:latin typeface="Arial"/>
                        <a:ea typeface="Arial"/>
                        <a:cs typeface="Arial"/>
                        <a:sym typeface="Arial"/>
                      </a:endParaRPr>
                    </a:p>
                  </a:txBody>
                  <a:tcPr marL="68575" marR="68575" marT="0" marB="0"/>
                </a:tc>
                <a:tc>
                  <a:txBody>
                    <a:bodyPr/>
                    <a:lstStyle/>
                    <a:p>
                      <a:pPr marL="0" marR="0" lvl="0" indent="0" algn="l" rtl="0">
                        <a:spcBef>
                          <a:spcPts val="0"/>
                        </a:spcBef>
                        <a:spcAft>
                          <a:spcPts val="0"/>
                        </a:spcAft>
                        <a:buNone/>
                      </a:pPr>
                      <a:r>
                        <a:rPr lang="en-GB" sz="1000"/>
                        <a:t>Y</a:t>
                      </a:r>
                      <a:endParaRPr sz="1100">
                        <a:latin typeface="Arial"/>
                        <a:ea typeface="Arial"/>
                        <a:cs typeface="Arial"/>
                        <a:sym typeface="Arial"/>
                      </a:endParaRPr>
                    </a:p>
                  </a:txBody>
                  <a:tcPr marL="68575" marR="68575" marT="0" marB="0"/>
                </a:tc>
                <a:tc>
                  <a:txBody>
                    <a:bodyPr/>
                    <a:lstStyle/>
                    <a:p>
                      <a:pPr marL="0" marR="0" lvl="0" indent="0" algn="l" rtl="0">
                        <a:spcBef>
                          <a:spcPts val="0"/>
                        </a:spcBef>
                        <a:spcAft>
                          <a:spcPts val="0"/>
                        </a:spcAft>
                        <a:buNone/>
                      </a:pPr>
                      <a:r>
                        <a:rPr lang="en-GB" sz="1000"/>
                        <a:t>Y</a:t>
                      </a:r>
                      <a:endParaRPr sz="1100">
                        <a:latin typeface="Arial"/>
                        <a:ea typeface="Arial"/>
                        <a:cs typeface="Arial"/>
                        <a:sym typeface="Arial"/>
                      </a:endParaRPr>
                    </a:p>
                  </a:txBody>
                  <a:tcPr marL="68575" marR="68575" marT="0" marB="0"/>
                </a:tc>
              </a:tr>
              <a:tr h="196125">
                <a:tc>
                  <a:txBody>
                    <a:bodyPr/>
                    <a:lstStyle/>
                    <a:p>
                      <a:pPr marL="0" marR="0" lvl="0" indent="0" algn="l" rtl="0">
                        <a:spcBef>
                          <a:spcPts val="0"/>
                        </a:spcBef>
                        <a:spcAft>
                          <a:spcPts val="0"/>
                        </a:spcAft>
                        <a:buNone/>
                      </a:pPr>
                      <a:r>
                        <a:rPr lang="en-GB" sz="1100"/>
                        <a:t>LO 7</a:t>
                      </a:r>
                      <a:endParaRPr sz="1100">
                        <a:latin typeface="Arial"/>
                        <a:ea typeface="Arial"/>
                        <a:cs typeface="Arial"/>
                        <a:sym typeface="Arial"/>
                      </a:endParaRPr>
                    </a:p>
                  </a:txBody>
                  <a:tcPr marL="68575" marR="68575" marT="0" marB="0"/>
                </a:tc>
                <a:tc>
                  <a:txBody>
                    <a:bodyPr/>
                    <a:lstStyle/>
                    <a:p>
                      <a:pPr marL="0" marR="0" lvl="0" indent="0" algn="l" rtl="0">
                        <a:spcBef>
                          <a:spcPts val="0"/>
                        </a:spcBef>
                        <a:spcAft>
                          <a:spcPts val="0"/>
                        </a:spcAft>
                        <a:buNone/>
                      </a:pPr>
                      <a:r>
                        <a:rPr lang="en-GB" sz="1000"/>
                        <a:t>Y</a:t>
                      </a:r>
                      <a:endParaRPr sz="1100">
                        <a:latin typeface="Arial"/>
                        <a:ea typeface="Arial"/>
                        <a:cs typeface="Arial"/>
                        <a:sym typeface="Arial"/>
                      </a:endParaRPr>
                    </a:p>
                  </a:txBody>
                  <a:tcPr marL="68575" marR="68575" marT="0" marB="0"/>
                </a:tc>
                <a:tc>
                  <a:txBody>
                    <a:bodyPr/>
                    <a:lstStyle/>
                    <a:p>
                      <a:pPr marL="0" marR="0" lvl="0" indent="0" algn="l" rtl="0">
                        <a:spcBef>
                          <a:spcPts val="0"/>
                        </a:spcBef>
                        <a:spcAft>
                          <a:spcPts val="0"/>
                        </a:spcAft>
                        <a:buNone/>
                      </a:pPr>
                      <a:r>
                        <a:rPr lang="en-GB" sz="1000"/>
                        <a:t>Y</a:t>
                      </a:r>
                      <a:endParaRPr sz="1100">
                        <a:latin typeface="Arial"/>
                        <a:ea typeface="Arial"/>
                        <a:cs typeface="Arial"/>
                        <a:sym typeface="Arial"/>
                      </a:endParaRPr>
                    </a:p>
                  </a:txBody>
                  <a:tcPr marL="68575" marR="68575" marT="0" marB="0"/>
                </a:tc>
                <a:tc>
                  <a:txBody>
                    <a:bodyPr/>
                    <a:lstStyle/>
                    <a:p>
                      <a:pPr marL="0" marR="0" lvl="0" indent="0" algn="l" rtl="0">
                        <a:spcBef>
                          <a:spcPts val="0"/>
                        </a:spcBef>
                        <a:spcAft>
                          <a:spcPts val="0"/>
                        </a:spcAft>
                        <a:buNone/>
                      </a:pPr>
                      <a:r>
                        <a:rPr lang="en-GB" sz="1000"/>
                        <a:t> </a:t>
                      </a:r>
                      <a:endParaRPr sz="1100">
                        <a:latin typeface="Arial"/>
                        <a:ea typeface="Arial"/>
                        <a:cs typeface="Arial"/>
                        <a:sym typeface="Arial"/>
                      </a:endParaRPr>
                    </a:p>
                  </a:txBody>
                  <a:tcPr marL="68575" marR="68575" marT="0" marB="0"/>
                </a:tc>
                <a:tc>
                  <a:txBody>
                    <a:bodyPr/>
                    <a:lstStyle/>
                    <a:p>
                      <a:pPr marL="0" marR="0" lvl="0" indent="0" algn="l" rtl="0">
                        <a:spcBef>
                          <a:spcPts val="0"/>
                        </a:spcBef>
                        <a:spcAft>
                          <a:spcPts val="0"/>
                        </a:spcAft>
                        <a:buNone/>
                      </a:pPr>
                      <a:r>
                        <a:rPr lang="en-GB" sz="1000"/>
                        <a:t>Y</a:t>
                      </a:r>
                      <a:endParaRPr sz="1100">
                        <a:latin typeface="Arial"/>
                        <a:ea typeface="Arial"/>
                        <a:cs typeface="Arial"/>
                        <a:sym typeface="Arial"/>
                      </a:endParaRPr>
                    </a:p>
                  </a:txBody>
                  <a:tcPr marL="68575" marR="68575" marT="0" marB="0"/>
                </a:tc>
                <a:tc>
                  <a:txBody>
                    <a:bodyPr/>
                    <a:lstStyle/>
                    <a:p>
                      <a:pPr marL="0" marR="0" lvl="0" indent="0" algn="l" rtl="0">
                        <a:spcBef>
                          <a:spcPts val="0"/>
                        </a:spcBef>
                        <a:spcAft>
                          <a:spcPts val="0"/>
                        </a:spcAft>
                        <a:buNone/>
                      </a:pPr>
                      <a:r>
                        <a:rPr lang="en-GB" sz="1000"/>
                        <a:t> </a:t>
                      </a:r>
                      <a:endParaRPr sz="1100">
                        <a:latin typeface="Arial"/>
                        <a:ea typeface="Arial"/>
                        <a:cs typeface="Arial"/>
                        <a:sym typeface="Arial"/>
                      </a:endParaRPr>
                    </a:p>
                  </a:txBody>
                  <a:tcPr marL="68575" marR="68575" marT="0" marB="0"/>
                </a:tc>
                <a:tc>
                  <a:txBody>
                    <a:bodyPr/>
                    <a:lstStyle/>
                    <a:p>
                      <a:pPr marL="0" marR="0" lvl="0" indent="0" algn="l" rtl="0">
                        <a:spcBef>
                          <a:spcPts val="0"/>
                        </a:spcBef>
                        <a:spcAft>
                          <a:spcPts val="0"/>
                        </a:spcAft>
                        <a:buNone/>
                      </a:pPr>
                      <a:r>
                        <a:rPr lang="en-GB" sz="1000"/>
                        <a:t> </a:t>
                      </a:r>
                      <a:endParaRPr sz="1100">
                        <a:latin typeface="Arial"/>
                        <a:ea typeface="Arial"/>
                        <a:cs typeface="Arial"/>
                        <a:sym typeface="Arial"/>
                      </a:endParaRPr>
                    </a:p>
                  </a:txBody>
                  <a:tcPr marL="68575" marR="68575" marT="0" marB="0"/>
                </a:tc>
              </a:tr>
              <a:tr h="200700">
                <a:tc>
                  <a:txBody>
                    <a:bodyPr/>
                    <a:lstStyle/>
                    <a:p>
                      <a:pPr marL="0" marR="0" lvl="0" indent="0" algn="l" rtl="0">
                        <a:spcBef>
                          <a:spcPts val="0"/>
                        </a:spcBef>
                        <a:spcAft>
                          <a:spcPts val="0"/>
                        </a:spcAft>
                        <a:buNone/>
                      </a:pPr>
                      <a:r>
                        <a:rPr lang="en-GB" sz="1100"/>
                        <a:t>LO 8</a:t>
                      </a:r>
                      <a:endParaRPr sz="1100">
                        <a:latin typeface="Arial"/>
                        <a:ea typeface="Arial"/>
                        <a:cs typeface="Arial"/>
                        <a:sym typeface="Arial"/>
                      </a:endParaRPr>
                    </a:p>
                  </a:txBody>
                  <a:tcPr marL="68575" marR="68575" marT="0" marB="0"/>
                </a:tc>
                <a:tc>
                  <a:txBody>
                    <a:bodyPr/>
                    <a:lstStyle/>
                    <a:p>
                      <a:pPr marL="0" marR="0" lvl="0" indent="0" algn="l" rtl="0">
                        <a:spcBef>
                          <a:spcPts val="0"/>
                        </a:spcBef>
                        <a:spcAft>
                          <a:spcPts val="0"/>
                        </a:spcAft>
                        <a:buNone/>
                      </a:pPr>
                      <a:r>
                        <a:rPr lang="en-GB" sz="1000"/>
                        <a:t> </a:t>
                      </a:r>
                      <a:endParaRPr sz="1100">
                        <a:latin typeface="Arial"/>
                        <a:ea typeface="Arial"/>
                        <a:cs typeface="Arial"/>
                        <a:sym typeface="Arial"/>
                      </a:endParaRPr>
                    </a:p>
                  </a:txBody>
                  <a:tcPr marL="68575" marR="68575" marT="0" marB="0"/>
                </a:tc>
                <a:tc>
                  <a:txBody>
                    <a:bodyPr/>
                    <a:lstStyle/>
                    <a:p>
                      <a:pPr marL="0" marR="0" lvl="0" indent="0" algn="l" rtl="0">
                        <a:spcBef>
                          <a:spcPts val="0"/>
                        </a:spcBef>
                        <a:spcAft>
                          <a:spcPts val="0"/>
                        </a:spcAft>
                        <a:buNone/>
                      </a:pPr>
                      <a:r>
                        <a:rPr lang="en-GB" sz="1000"/>
                        <a:t>Y</a:t>
                      </a:r>
                      <a:endParaRPr sz="1100">
                        <a:latin typeface="Arial"/>
                        <a:ea typeface="Arial"/>
                        <a:cs typeface="Arial"/>
                        <a:sym typeface="Arial"/>
                      </a:endParaRPr>
                    </a:p>
                  </a:txBody>
                  <a:tcPr marL="68575" marR="68575" marT="0" marB="0"/>
                </a:tc>
                <a:tc>
                  <a:txBody>
                    <a:bodyPr/>
                    <a:lstStyle/>
                    <a:p>
                      <a:pPr marL="0" marR="0" lvl="0" indent="0" algn="l" rtl="0">
                        <a:spcBef>
                          <a:spcPts val="0"/>
                        </a:spcBef>
                        <a:spcAft>
                          <a:spcPts val="0"/>
                        </a:spcAft>
                        <a:buNone/>
                      </a:pPr>
                      <a:r>
                        <a:rPr lang="en-GB" sz="1000"/>
                        <a:t>Y</a:t>
                      </a:r>
                      <a:endParaRPr sz="1100">
                        <a:latin typeface="Arial"/>
                        <a:ea typeface="Arial"/>
                        <a:cs typeface="Arial"/>
                        <a:sym typeface="Arial"/>
                      </a:endParaRPr>
                    </a:p>
                  </a:txBody>
                  <a:tcPr marL="68575" marR="68575" marT="0" marB="0"/>
                </a:tc>
                <a:tc>
                  <a:txBody>
                    <a:bodyPr/>
                    <a:lstStyle/>
                    <a:p>
                      <a:pPr marL="0" marR="0" lvl="0" indent="0" algn="l" rtl="0">
                        <a:spcBef>
                          <a:spcPts val="0"/>
                        </a:spcBef>
                        <a:spcAft>
                          <a:spcPts val="0"/>
                        </a:spcAft>
                        <a:buNone/>
                      </a:pPr>
                      <a:r>
                        <a:rPr lang="en-GB" sz="1000"/>
                        <a:t>Y</a:t>
                      </a:r>
                      <a:endParaRPr sz="1100">
                        <a:latin typeface="Arial"/>
                        <a:ea typeface="Arial"/>
                        <a:cs typeface="Arial"/>
                        <a:sym typeface="Arial"/>
                      </a:endParaRPr>
                    </a:p>
                  </a:txBody>
                  <a:tcPr marL="68575" marR="68575" marT="0" marB="0"/>
                </a:tc>
                <a:tc>
                  <a:txBody>
                    <a:bodyPr/>
                    <a:lstStyle/>
                    <a:p>
                      <a:pPr marL="0" marR="0" lvl="0" indent="0" algn="l" rtl="0">
                        <a:spcBef>
                          <a:spcPts val="0"/>
                        </a:spcBef>
                        <a:spcAft>
                          <a:spcPts val="0"/>
                        </a:spcAft>
                        <a:buNone/>
                      </a:pPr>
                      <a:r>
                        <a:rPr lang="en-GB" sz="1000"/>
                        <a:t> </a:t>
                      </a:r>
                      <a:endParaRPr sz="1100">
                        <a:latin typeface="Arial"/>
                        <a:ea typeface="Arial"/>
                        <a:cs typeface="Arial"/>
                        <a:sym typeface="Arial"/>
                      </a:endParaRPr>
                    </a:p>
                  </a:txBody>
                  <a:tcPr marL="68575" marR="68575" marT="0" marB="0"/>
                </a:tc>
                <a:tc>
                  <a:txBody>
                    <a:bodyPr/>
                    <a:lstStyle/>
                    <a:p>
                      <a:pPr marL="0" marR="0" lvl="0" indent="0" algn="l" rtl="0">
                        <a:spcBef>
                          <a:spcPts val="0"/>
                        </a:spcBef>
                        <a:spcAft>
                          <a:spcPts val="0"/>
                        </a:spcAft>
                        <a:buNone/>
                      </a:pPr>
                      <a:r>
                        <a:rPr lang="en-GB" sz="1000"/>
                        <a:t>Y</a:t>
                      </a:r>
                      <a:endParaRPr sz="1100">
                        <a:latin typeface="Arial"/>
                        <a:ea typeface="Arial"/>
                        <a:cs typeface="Arial"/>
                        <a:sym typeface="Arial"/>
                      </a:endParaRPr>
                    </a:p>
                  </a:txBody>
                  <a:tcPr marL="68575" marR="68575" marT="0" marB="0"/>
                </a:tc>
              </a:tr>
              <a:tr h="200700">
                <a:tc>
                  <a:txBody>
                    <a:bodyPr/>
                    <a:lstStyle/>
                    <a:p>
                      <a:pPr marL="0" marR="0" lvl="0" indent="0" algn="l" rtl="0">
                        <a:spcBef>
                          <a:spcPts val="0"/>
                        </a:spcBef>
                        <a:spcAft>
                          <a:spcPts val="0"/>
                        </a:spcAft>
                        <a:buNone/>
                      </a:pPr>
                      <a:r>
                        <a:rPr lang="en-GB" sz="1100"/>
                        <a:t>LO 9</a:t>
                      </a:r>
                      <a:endParaRPr sz="1100">
                        <a:latin typeface="Arial"/>
                        <a:ea typeface="Arial"/>
                        <a:cs typeface="Arial"/>
                        <a:sym typeface="Arial"/>
                      </a:endParaRPr>
                    </a:p>
                  </a:txBody>
                  <a:tcPr marL="68575" marR="68575" marT="0" marB="0"/>
                </a:tc>
                <a:tc>
                  <a:txBody>
                    <a:bodyPr/>
                    <a:lstStyle/>
                    <a:p>
                      <a:pPr marL="0" marR="0" lvl="0" indent="0" algn="l" rtl="0">
                        <a:spcBef>
                          <a:spcPts val="0"/>
                        </a:spcBef>
                        <a:spcAft>
                          <a:spcPts val="0"/>
                        </a:spcAft>
                        <a:buNone/>
                      </a:pPr>
                      <a:r>
                        <a:rPr lang="en-GB" sz="1000"/>
                        <a:t> </a:t>
                      </a:r>
                      <a:endParaRPr sz="1100">
                        <a:latin typeface="Arial"/>
                        <a:ea typeface="Arial"/>
                        <a:cs typeface="Arial"/>
                        <a:sym typeface="Arial"/>
                      </a:endParaRPr>
                    </a:p>
                  </a:txBody>
                  <a:tcPr marL="68575" marR="68575" marT="0" marB="0"/>
                </a:tc>
                <a:tc>
                  <a:txBody>
                    <a:bodyPr/>
                    <a:lstStyle/>
                    <a:p>
                      <a:pPr marL="0" marR="0" lvl="0" indent="0" algn="l" rtl="0">
                        <a:spcBef>
                          <a:spcPts val="0"/>
                        </a:spcBef>
                        <a:spcAft>
                          <a:spcPts val="0"/>
                        </a:spcAft>
                        <a:buNone/>
                      </a:pPr>
                      <a:r>
                        <a:rPr lang="en-GB" sz="1000"/>
                        <a:t>Y</a:t>
                      </a:r>
                      <a:endParaRPr sz="1100">
                        <a:latin typeface="Arial"/>
                        <a:ea typeface="Arial"/>
                        <a:cs typeface="Arial"/>
                        <a:sym typeface="Arial"/>
                      </a:endParaRPr>
                    </a:p>
                  </a:txBody>
                  <a:tcPr marL="68575" marR="68575" marT="0" marB="0"/>
                </a:tc>
                <a:tc>
                  <a:txBody>
                    <a:bodyPr/>
                    <a:lstStyle/>
                    <a:p>
                      <a:pPr marL="0" marR="0" lvl="0" indent="0" algn="l" rtl="0">
                        <a:spcBef>
                          <a:spcPts val="0"/>
                        </a:spcBef>
                        <a:spcAft>
                          <a:spcPts val="0"/>
                        </a:spcAft>
                        <a:buNone/>
                      </a:pPr>
                      <a:r>
                        <a:rPr lang="en-GB" sz="1000"/>
                        <a:t>Y</a:t>
                      </a:r>
                      <a:endParaRPr sz="1100">
                        <a:latin typeface="Arial"/>
                        <a:ea typeface="Arial"/>
                        <a:cs typeface="Arial"/>
                        <a:sym typeface="Arial"/>
                      </a:endParaRPr>
                    </a:p>
                  </a:txBody>
                  <a:tcPr marL="68575" marR="68575" marT="0" marB="0"/>
                </a:tc>
                <a:tc>
                  <a:txBody>
                    <a:bodyPr/>
                    <a:lstStyle/>
                    <a:p>
                      <a:pPr marL="0" marR="0" lvl="0" indent="0" algn="l" rtl="0">
                        <a:spcBef>
                          <a:spcPts val="0"/>
                        </a:spcBef>
                        <a:spcAft>
                          <a:spcPts val="0"/>
                        </a:spcAft>
                        <a:buNone/>
                      </a:pPr>
                      <a:r>
                        <a:rPr lang="en-GB" sz="1000"/>
                        <a:t> </a:t>
                      </a:r>
                      <a:endParaRPr sz="1100">
                        <a:latin typeface="Arial"/>
                        <a:ea typeface="Arial"/>
                        <a:cs typeface="Arial"/>
                        <a:sym typeface="Arial"/>
                      </a:endParaRPr>
                    </a:p>
                  </a:txBody>
                  <a:tcPr marL="68575" marR="68575" marT="0" marB="0"/>
                </a:tc>
                <a:tc>
                  <a:txBody>
                    <a:bodyPr/>
                    <a:lstStyle/>
                    <a:p>
                      <a:pPr marL="0" marR="0" lvl="0" indent="0" algn="l" rtl="0">
                        <a:spcBef>
                          <a:spcPts val="0"/>
                        </a:spcBef>
                        <a:spcAft>
                          <a:spcPts val="0"/>
                        </a:spcAft>
                        <a:buNone/>
                      </a:pPr>
                      <a:r>
                        <a:rPr lang="en-GB" sz="1000"/>
                        <a:t> </a:t>
                      </a:r>
                      <a:endParaRPr sz="1100">
                        <a:latin typeface="Arial"/>
                        <a:ea typeface="Arial"/>
                        <a:cs typeface="Arial"/>
                        <a:sym typeface="Arial"/>
                      </a:endParaRPr>
                    </a:p>
                  </a:txBody>
                  <a:tcPr marL="68575" marR="68575" marT="0" marB="0"/>
                </a:tc>
                <a:tc>
                  <a:txBody>
                    <a:bodyPr/>
                    <a:lstStyle/>
                    <a:p>
                      <a:pPr marL="0" marR="0" lvl="0" indent="0" algn="l" rtl="0">
                        <a:spcBef>
                          <a:spcPts val="0"/>
                        </a:spcBef>
                        <a:spcAft>
                          <a:spcPts val="0"/>
                        </a:spcAft>
                        <a:buNone/>
                      </a:pPr>
                      <a:r>
                        <a:rPr lang="en-GB" sz="1000"/>
                        <a:t>Y</a:t>
                      </a:r>
                      <a:endParaRPr sz="1100">
                        <a:latin typeface="Arial"/>
                        <a:ea typeface="Arial"/>
                        <a:cs typeface="Arial"/>
                        <a:sym typeface="Arial"/>
                      </a:endParaRPr>
                    </a:p>
                  </a:txBody>
                  <a:tcPr marL="68575" marR="68575" marT="0" marB="0"/>
                </a:tc>
              </a:tr>
              <a:tr h="200700">
                <a:tc>
                  <a:txBody>
                    <a:bodyPr/>
                    <a:lstStyle/>
                    <a:p>
                      <a:pPr marL="0" marR="0" lvl="0" indent="0" algn="l" rtl="0">
                        <a:spcBef>
                          <a:spcPts val="0"/>
                        </a:spcBef>
                        <a:spcAft>
                          <a:spcPts val="0"/>
                        </a:spcAft>
                        <a:buNone/>
                      </a:pPr>
                      <a:r>
                        <a:rPr lang="en-GB" sz="1100"/>
                        <a:t>LO 10</a:t>
                      </a:r>
                      <a:endParaRPr sz="1100">
                        <a:latin typeface="Arial"/>
                        <a:ea typeface="Arial"/>
                        <a:cs typeface="Arial"/>
                        <a:sym typeface="Arial"/>
                      </a:endParaRPr>
                    </a:p>
                  </a:txBody>
                  <a:tcPr marL="68575" marR="68575" marT="0" marB="0"/>
                </a:tc>
                <a:tc>
                  <a:txBody>
                    <a:bodyPr/>
                    <a:lstStyle/>
                    <a:p>
                      <a:pPr marL="0" marR="0" lvl="0" indent="0" algn="l" rtl="0">
                        <a:spcBef>
                          <a:spcPts val="0"/>
                        </a:spcBef>
                        <a:spcAft>
                          <a:spcPts val="0"/>
                        </a:spcAft>
                        <a:buNone/>
                      </a:pPr>
                      <a:r>
                        <a:rPr lang="en-GB" sz="1000"/>
                        <a:t> </a:t>
                      </a:r>
                      <a:endParaRPr sz="1100">
                        <a:latin typeface="Arial"/>
                        <a:ea typeface="Arial"/>
                        <a:cs typeface="Arial"/>
                        <a:sym typeface="Arial"/>
                      </a:endParaRPr>
                    </a:p>
                  </a:txBody>
                  <a:tcPr marL="68575" marR="68575" marT="0" marB="0"/>
                </a:tc>
                <a:tc>
                  <a:txBody>
                    <a:bodyPr/>
                    <a:lstStyle/>
                    <a:p>
                      <a:pPr marL="0" marR="0" lvl="0" indent="0" algn="l" rtl="0">
                        <a:spcBef>
                          <a:spcPts val="0"/>
                        </a:spcBef>
                        <a:spcAft>
                          <a:spcPts val="0"/>
                        </a:spcAft>
                        <a:buNone/>
                      </a:pPr>
                      <a:r>
                        <a:rPr lang="en-GB" sz="1000"/>
                        <a:t>Y</a:t>
                      </a:r>
                      <a:endParaRPr sz="1100">
                        <a:latin typeface="Arial"/>
                        <a:ea typeface="Arial"/>
                        <a:cs typeface="Arial"/>
                        <a:sym typeface="Arial"/>
                      </a:endParaRPr>
                    </a:p>
                  </a:txBody>
                  <a:tcPr marL="68575" marR="68575" marT="0" marB="0"/>
                </a:tc>
                <a:tc>
                  <a:txBody>
                    <a:bodyPr/>
                    <a:lstStyle/>
                    <a:p>
                      <a:pPr marL="0" marR="0" lvl="0" indent="0" algn="l" rtl="0">
                        <a:spcBef>
                          <a:spcPts val="0"/>
                        </a:spcBef>
                        <a:spcAft>
                          <a:spcPts val="0"/>
                        </a:spcAft>
                        <a:buNone/>
                      </a:pPr>
                      <a:r>
                        <a:rPr lang="en-GB" sz="1000"/>
                        <a:t>Y</a:t>
                      </a:r>
                      <a:endParaRPr sz="1100">
                        <a:latin typeface="Arial"/>
                        <a:ea typeface="Arial"/>
                        <a:cs typeface="Arial"/>
                        <a:sym typeface="Arial"/>
                      </a:endParaRPr>
                    </a:p>
                  </a:txBody>
                  <a:tcPr marL="68575" marR="68575" marT="0" marB="0"/>
                </a:tc>
                <a:tc>
                  <a:txBody>
                    <a:bodyPr/>
                    <a:lstStyle/>
                    <a:p>
                      <a:pPr marL="0" marR="0" lvl="0" indent="0" algn="l" rtl="0">
                        <a:spcBef>
                          <a:spcPts val="0"/>
                        </a:spcBef>
                        <a:spcAft>
                          <a:spcPts val="0"/>
                        </a:spcAft>
                        <a:buNone/>
                      </a:pPr>
                      <a:r>
                        <a:rPr lang="en-GB" sz="1000"/>
                        <a:t> </a:t>
                      </a:r>
                      <a:endParaRPr sz="1100">
                        <a:latin typeface="Arial"/>
                        <a:ea typeface="Arial"/>
                        <a:cs typeface="Arial"/>
                        <a:sym typeface="Arial"/>
                      </a:endParaRPr>
                    </a:p>
                  </a:txBody>
                  <a:tcPr marL="68575" marR="68575" marT="0" marB="0"/>
                </a:tc>
                <a:tc>
                  <a:txBody>
                    <a:bodyPr/>
                    <a:lstStyle/>
                    <a:p>
                      <a:pPr marL="0" marR="0" lvl="0" indent="0" algn="l" rtl="0">
                        <a:spcBef>
                          <a:spcPts val="0"/>
                        </a:spcBef>
                        <a:spcAft>
                          <a:spcPts val="0"/>
                        </a:spcAft>
                        <a:buNone/>
                      </a:pPr>
                      <a:r>
                        <a:rPr lang="en-GB" sz="1000"/>
                        <a:t>Y</a:t>
                      </a:r>
                      <a:endParaRPr sz="1100">
                        <a:latin typeface="Arial"/>
                        <a:ea typeface="Arial"/>
                        <a:cs typeface="Arial"/>
                        <a:sym typeface="Arial"/>
                      </a:endParaRPr>
                    </a:p>
                  </a:txBody>
                  <a:tcPr marL="68575" marR="68575" marT="0" marB="0"/>
                </a:tc>
                <a:tc>
                  <a:txBody>
                    <a:bodyPr/>
                    <a:lstStyle/>
                    <a:p>
                      <a:pPr marL="0" marR="0" lvl="0" indent="0" algn="l" rtl="0">
                        <a:spcBef>
                          <a:spcPts val="0"/>
                        </a:spcBef>
                        <a:spcAft>
                          <a:spcPts val="0"/>
                        </a:spcAft>
                        <a:buNone/>
                      </a:pPr>
                      <a:r>
                        <a:rPr lang="en-GB" sz="1000"/>
                        <a:t> </a:t>
                      </a:r>
                      <a:endParaRPr sz="1100">
                        <a:latin typeface="Arial"/>
                        <a:ea typeface="Arial"/>
                        <a:cs typeface="Arial"/>
                        <a:sym typeface="Arial"/>
                      </a:endParaRPr>
                    </a:p>
                  </a:txBody>
                  <a:tcPr marL="68575" marR="68575" marT="0" marB="0"/>
                </a:tc>
              </a:tr>
            </a:tbl>
          </a:graphicData>
        </a:graphic>
      </p:graphicFrame>
      <p:sp>
        <p:nvSpPr>
          <p:cNvPr id="652" name="Google Shape;652;p32"/>
          <p:cNvSpPr/>
          <p:nvPr/>
        </p:nvSpPr>
        <p:spPr>
          <a:xfrm>
            <a:off x="1082675" y="1250950"/>
            <a:ext cx="9144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38000">
              <a:schemeClr val="lt1"/>
            </a:gs>
            <a:gs pos="67000">
              <a:schemeClr val="lt1"/>
            </a:gs>
            <a:gs pos="92000">
              <a:schemeClr val="lt1"/>
            </a:gs>
            <a:gs pos="100000">
              <a:srgbClr val="FF0000"/>
            </a:gs>
          </a:gsLst>
          <a:lin ang="5400000" scaled="0"/>
        </a:gradFill>
        <a:effectLst/>
      </p:bgPr>
    </p:bg>
    <p:spTree>
      <p:nvGrpSpPr>
        <p:cNvPr id="1" name="Shape 657"/>
        <p:cNvGrpSpPr/>
        <p:nvPr/>
      </p:nvGrpSpPr>
      <p:grpSpPr>
        <a:xfrm>
          <a:off x="0" y="0"/>
          <a:ext cx="0" cy="0"/>
          <a:chOff x="0" y="0"/>
          <a:chExt cx="0" cy="0"/>
        </a:xfrm>
      </p:grpSpPr>
      <p:sp>
        <p:nvSpPr>
          <p:cNvPr id="658" name="Google Shape;658;p33"/>
          <p:cNvSpPr txBox="1"/>
          <p:nvPr/>
        </p:nvSpPr>
        <p:spPr>
          <a:xfrm>
            <a:off x="304800" y="735547"/>
            <a:ext cx="8229600" cy="43204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600"/>
              <a:buFont typeface="Calibri"/>
              <a:buNone/>
            </a:pPr>
            <a:endParaRPr sz="3600">
              <a:solidFill>
                <a:schemeClr val="dk1"/>
              </a:solidFill>
              <a:latin typeface="Tahoma"/>
              <a:ea typeface="Tahoma"/>
              <a:cs typeface="Tahoma"/>
              <a:sym typeface="Tahoma"/>
            </a:endParaRPr>
          </a:p>
        </p:txBody>
      </p:sp>
      <p:sp>
        <p:nvSpPr>
          <p:cNvPr id="659" name="Google Shape;659;p33"/>
          <p:cNvSpPr txBox="1">
            <a:spLocks noGrp="1"/>
          </p:cNvSpPr>
          <p:nvPr>
            <p:ph type="ftr" idx="11"/>
          </p:nvPr>
        </p:nvSpPr>
        <p:spPr>
          <a:xfrm>
            <a:off x="971600" y="4836242"/>
            <a:ext cx="7632848"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1100" b="1">
                <a:solidFill>
                  <a:schemeClr val="lt1"/>
                </a:solidFill>
              </a:rPr>
              <a:t>Quality Assurance for Reform and Transformation of HEIs in Uzbekistan - QUARTZ</a:t>
            </a:r>
            <a:endParaRPr/>
          </a:p>
        </p:txBody>
      </p:sp>
      <p:pic>
        <p:nvPicPr>
          <p:cNvPr id="660" name="Google Shape;660;p33" descr="C:\Users\brani\Downloads\eu_funded_en.jpg"/>
          <p:cNvPicPr preferRelativeResize="0"/>
          <p:nvPr/>
        </p:nvPicPr>
        <p:blipFill rotWithShape="1">
          <a:blip r:embed="rId3">
            <a:alphaModFix/>
          </a:blip>
          <a:srcRect/>
          <a:stretch/>
        </p:blipFill>
        <p:spPr>
          <a:xfrm>
            <a:off x="539552" y="162534"/>
            <a:ext cx="1726406" cy="362938"/>
          </a:xfrm>
          <a:prstGeom prst="rect">
            <a:avLst/>
          </a:prstGeom>
          <a:noFill/>
          <a:ln>
            <a:noFill/>
          </a:ln>
        </p:spPr>
      </p:pic>
      <p:pic>
        <p:nvPicPr>
          <p:cNvPr id="661" name="Google Shape;661;p33" descr="Sustainable Development Goals SDGs Goal 4: Quality, 48% OFF"/>
          <p:cNvPicPr preferRelativeResize="0"/>
          <p:nvPr/>
        </p:nvPicPr>
        <p:blipFill rotWithShape="1">
          <a:blip r:embed="rId4">
            <a:alphaModFix/>
          </a:blip>
          <a:srcRect/>
          <a:stretch/>
        </p:blipFill>
        <p:spPr>
          <a:xfrm>
            <a:off x="8122745" y="162534"/>
            <a:ext cx="481703" cy="481703"/>
          </a:xfrm>
          <a:prstGeom prst="rect">
            <a:avLst/>
          </a:prstGeom>
          <a:noFill/>
          <a:ln>
            <a:noFill/>
          </a:ln>
        </p:spPr>
      </p:pic>
      <p:pic>
        <p:nvPicPr>
          <p:cNvPr id="662" name="Google Shape;662;p33"/>
          <p:cNvPicPr preferRelativeResize="0"/>
          <p:nvPr/>
        </p:nvPicPr>
        <p:blipFill rotWithShape="1">
          <a:blip r:embed="rId5">
            <a:alphaModFix/>
          </a:blip>
          <a:srcRect/>
          <a:stretch/>
        </p:blipFill>
        <p:spPr>
          <a:xfrm>
            <a:off x="3868104" y="117804"/>
            <a:ext cx="1407792" cy="407668"/>
          </a:xfrm>
          <a:prstGeom prst="rect">
            <a:avLst/>
          </a:prstGeom>
          <a:noFill/>
          <a:ln>
            <a:noFill/>
          </a:ln>
        </p:spPr>
      </p:pic>
      <p:sp>
        <p:nvSpPr>
          <p:cNvPr id="663" name="Google Shape;663;p33"/>
          <p:cNvSpPr txBox="1"/>
          <p:nvPr/>
        </p:nvSpPr>
        <p:spPr>
          <a:xfrm>
            <a:off x="633534" y="782932"/>
            <a:ext cx="7779994" cy="78070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Tahoma"/>
              <a:buNone/>
            </a:pPr>
            <a:r>
              <a:rPr lang="en-GB" sz="2400" b="1">
                <a:solidFill>
                  <a:schemeClr val="dk1"/>
                </a:solidFill>
                <a:latin typeface="Tahoma"/>
                <a:ea typeface="Tahoma"/>
                <a:cs typeface="Tahoma"/>
                <a:sym typeface="Tahoma"/>
              </a:rPr>
              <a:t>Strengthening Programme Flexibility &amp; Student Progression</a:t>
            </a:r>
            <a:endParaRPr sz="2400">
              <a:solidFill>
                <a:schemeClr val="dk1"/>
              </a:solidFill>
              <a:latin typeface="Tahoma"/>
              <a:ea typeface="Tahoma"/>
              <a:cs typeface="Tahoma"/>
              <a:sym typeface="Tahoma"/>
            </a:endParaRPr>
          </a:p>
        </p:txBody>
      </p:sp>
      <p:sp>
        <p:nvSpPr>
          <p:cNvPr id="664" name="Google Shape;664;p33"/>
          <p:cNvSpPr txBox="1"/>
          <p:nvPr/>
        </p:nvSpPr>
        <p:spPr>
          <a:xfrm>
            <a:off x="251520" y="1377670"/>
            <a:ext cx="8049472" cy="306628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Calibri"/>
              <a:buNone/>
            </a:pPr>
            <a:endParaRPr sz="2400">
              <a:solidFill>
                <a:schemeClr val="dk1"/>
              </a:solidFill>
              <a:latin typeface="Tahoma"/>
              <a:ea typeface="Tahoma"/>
              <a:cs typeface="Tahoma"/>
              <a:sym typeface="Tahoma"/>
            </a:endParaRPr>
          </a:p>
        </p:txBody>
      </p:sp>
      <p:sp>
        <p:nvSpPr>
          <p:cNvPr id="665" name="Google Shape;665;p33"/>
          <p:cNvSpPr txBox="1"/>
          <p:nvPr/>
        </p:nvSpPr>
        <p:spPr>
          <a:xfrm>
            <a:off x="742439" y="1131589"/>
            <a:ext cx="7683055" cy="3585887"/>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600"/>
              <a:buFont typeface="Calibri"/>
              <a:buNone/>
            </a:pPr>
            <a:endParaRPr sz="1600" b="1">
              <a:solidFill>
                <a:schemeClr val="dk1"/>
              </a:solidFill>
              <a:latin typeface="Tahoma"/>
              <a:ea typeface="Tahoma"/>
              <a:cs typeface="Tahoma"/>
              <a:sym typeface="Tahoma"/>
            </a:endParaRPr>
          </a:p>
        </p:txBody>
      </p:sp>
      <p:grpSp>
        <p:nvGrpSpPr>
          <p:cNvPr id="666" name="Google Shape;666;p33"/>
          <p:cNvGrpSpPr/>
          <p:nvPr/>
        </p:nvGrpSpPr>
        <p:grpSpPr>
          <a:xfrm>
            <a:off x="622573" y="1516251"/>
            <a:ext cx="8227590" cy="3137781"/>
            <a:chOff x="1005" y="-1"/>
            <a:chExt cx="8227590" cy="3137781"/>
          </a:xfrm>
        </p:grpSpPr>
        <p:sp>
          <p:nvSpPr>
            <p:cNvPr id="667" name="Google Shape;667;p33"/>
            <p:cNvSpPr/>
            <p:nvPr/>
          </p:nvSpPr>
          <p:spPr>
            <a:xfrm rot="-5400000">
              <a:off x="-261919" y="262923"/>
              <a:ext cx="3137781" cy="2611933"/>
            </a:xfrm>
            <a:prstGeom prst="flowChartManualOperation">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3"/>
            <p:cNvSpPr txBox="1"/>
            <p:nvPr/>
          </p:nvSpPr>
          <p:spPr>
            <a:xfrm>
              <a:off x="1005" y="627555"/>
              <a:ext cx="2611933" cy="1882669"/>
            </a:xfrm>
            <a:prstGeom prst="rect">
              <a:avLst/>
            </a:prstGeom>
            <a:noFill/>
            <a:ln>
              <a:noFill/>
            </a:ln>
          </p:spPr>
          <p:txBody>
            <a:bodyPr spcFirstLastPara="1" wrap="square" lIns="88900" tIns="0" rIns="88900" bIns="0" anchor="t" anchorCtr="0">
              <a:noAutofit/>
            </a:bodyPr>
            <a:lstStyle/>
            <a:p>
              <a:pPr marL="0" marR="0" lvl="0" indent="0" algn="l" rtl="0">
                <a:lnSpc>
                  <a:spcPct val="90000"/>
                </a:lnSpc>
                <a:spcBef>
                  <a:spcPts val="0"/>
                </a:spcBef>
                <a:spcAft>
                  <a:spcPts val="0"/>
                </a:spcAft>
                <a:buClr>
                  <a:schemeClr val="dk1"/>
                </a:buClr>
                <a:buSzPts val="1700"/>
                <a:buFont typeface="Tahoma"/>
                <a:buNone/>
              </a:pPr>
              <a:r>
                <a:rPr lang="en-GB" sz="1700">
                  <a:solidFill>
                    <a:schemeClr val="dk1"/>
                  </a:solidFill>
                  <a:latin typeface="Tahoma"/>
                  <a:ea typeface="Tahoma"/>
                  <a:cs typeface="Tahoma"/>
                  <a:sym typeface="Tahoma"/>
                </a:rPr>
                <a:t>Structuring a Balanced Curriculum</a:t>
              </a:r>
              <a:endParaRPr/>
            </a:p>
            <a:p>
              <a:pPr marL="114300" marR="0" lvl="1" indent="-114300" algn="l" rtl="0">
                <a:lnSpc>
                  <a:spcPct val="90000"/>
                </a:lnSpc>
                <a:spcBef>
                  <a:spcPts val="595"/>
                </a:spcBef>
                <a:spcAft>
                  <a:spcPts val="0"/>
                </a:spcAft>
                <a:buClr>
                  <a:schemeClr val="lt1"/>
                </a:buClr>
                <a:buSzPts val="1400"/>
                <a:buFont typeface="Tahoma"/>
                <a:buChar char="•"/>
              </a:pPr>
              <a:r>
                <a:rPr lang="en-GB" sz="1400" b="0" i="0" u="none" strike="noStrike" cap="none">
                  <a:solidFill>
                    <a:schemeClr val="lt1"/>
                  </a:solidFill>
                  <a:latin typeface="Tahoma"/>
                  <a:ea typeface="Tahoma"/>
                  <a:cs typeface="Tahoma"/>
                  <a:sym typeface="Tahoma"/>
                </a:rPr>
                <a:t>Core, elective (optional), and facultative modules, as well as programme specialisations for structured yet flexible learning</a:t>
              </a:r>
              <a:endParaRPr/>
            </a:p>
          </p:txBody>
        </p:sp>
        <p:sp>
          <p:nvSpPr>
            <p:cNvPr id="669" name="Google Shape;669;p33"/>
            <p:cNvSpPr/>
            <p:nvPr/>
          </p:nvSpPr>
          <p:spPr>
            <a:xfrm rot="-5400000">
              <a:off x="2545909" y="262923"/>
              <a:ext cx="3137781" cy="2611933"/>
            </a:xfrm>
            <a:prstGeom prst="flowChartManualOperation">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3"/>
            <p:cNvSpPr txBox="1"/>
            <p:nvPr/>
          </p:nvSpPr>
          <p:spPr>
            <a:xfrm>
              <a:off x="2808833" y="627555"/>
              <a:ext cx="2611933" cy="1882669"/>
            </a:xfrm>
            <a:prstGeom prst="rect">
              <a:avLst/>
            </a:prstGeom>
            <a:noFill/>
            <a:ln>
              <a:noFill/>
            </a:ln>
          </p:spPr>
          <p:txBody>
            <a:bodyPr spcFirstLastPara="1" wrap="square" lIns="82550" tIns="0" rIns="82550" bIns="0" anchor="t" anchorCtr="0">
              <a:noAutofit/>
            </a:bodyPr>
            <a:lstStyle/>
            <a:p>
              <a:pPr marL="0" marR="0" lvl="0" indent="0" algn="l" rtl="0">
                <a:lnSpc>
                  <a:spcPct val="90000"/>
                </a:lnSpc>
                <a:spcBef>
                  <a:spcPts val="0"/>
                </a:spcBef>
                <a:spcAft>
                  <a:spcPts val="0"/>
                </a:spcAft>
                <a:buClr>
                  <a:schemeClr val="dk1"/>
                </a:buClr>
                <a:buSzPts val="1700"/>
                <a:buFont typeface="Tahoma"/>
                <a:buNone/>
              </a:pPr>
              <a:r>
                <a:rPr lang="en-GB" sz="1700">
                  <a:solidFill>
                    <a:schemeClr val="dk1"/>
                  </a:solidFill>
                  <a:latin typeface="Tahoma"/>
                  <a:ea typeface="Tahoma"/>
                  <a:cs typeface="Tahoma"/>
                  <a:sym typeface="Tahoma"/>
                </a:rPr>
                <a:t>Diversifying Learning Modes</a:t>
              </a:r>
              <a:endParaRPr/>
            </a:p>
            <a:p>
              <a:pPr marL="114300" marR="0" lvl="1" indent="-114300" algn="l" rtl="0">
                <a:lnSpc>
                  <a:spcPct val="90000"/>
                </a:lnSpc>
                <a:spcBef>
                  <a:spcPts val="595"/>
                </a:spcBef>
                <a:spcAft>
                  <a:spcPts val="0"/>
                </a:spcAft>
                <a:buClr>
                  <a:schemeClr val="lt1"/>
                </a:buClr>
                <a:buSzPts val="1300"/>
                <a:buFont typeface="Tahoma"/>
                <a:buChar char="•"/>
              </a:pPr>
              <a:r>
                <a:rPr lang="en-GB" sz="1300" b="0" i="0" u="none" strike="noStrike" cap="none">
                  <a:solidFill>
                    <a:schemeClr val="lt1"/>
                  </a:solidFill>
                  <a:latin typeface="Tahoma"/>
                  <a:ea typeface="Tahoma"/>
                  <a:cs typeface="Tahoma"/>
                  <a:sym typeface="Tahoma"/>
                </a:rPr>
                <a:t> </a:t>
              </a:r>
              <a:r>
                <a:rPr lang="en-GB" sz="1400" b="0" i="0" u="none" strike="noStrike" cap="none">
                  <a:solidFill>
                    <a:schemeClr val="lt1"/>
                  </a:solidFill>
                  <a:latin typeface="Tahoma"/>
                  <a:ea typeface="Tahoma"/>
                  <a:cs typeface="Tahoma"/>
                  <a:sym typeface="Tahoma"/>
                </a:rPr>
                <a:t>Full-time, part-time, blended, and to enhance accessibility</a:t>
              </a:r>
              <a:endParaRPr sz="1400" b="0" i="0" u="none" strike="noStrike" cap="none">
                <a:solidFill>
                  <a:schemeClr val="lt1"/>
                </a:solidFill>
                <a:latin typeface="Tahoma"/>
                <a:ea typeface="Tahoma"/>
                <a:cs typeface="Tahoma"/>
                <a:sym typeface="Tahoma"/>
              </a:endParaRPr>
            </a:p>
            <a:p>
              <a:pPr marL="114300" marR="0" lvl="1" indent="-114300" algn="l" rtl="0">
                <a:lnSpc>
                  <a:spcPct val="90000"/>
                </a:lnSpc>
                <a:spcBef>
                  <a:spcPts val="210"/>
                </a:spcBef>
                <a:spcAft>
                  <a:spcPts val="0"/>
                </a:spcAft>
                <a:buClr>
                  <a:schemeClr val="lt1"/>
                </a:buClr>
                <a:buSzPts val="1400"/>
                <a:buFont typeface="Tahoma"/>
                <a:buChar char="•"/>
              </a:pPr>
              <a:r>
                <a:rPr lang="en-GB" sz="1400" b="0" i="0" u="none" strike="noStrike" cap="none">
                  <a:solidFill>
                    <a:schemeClr val="lt1"/>
                  </a:solidFill>
                  <a:latin typeface="Tahoma"/>
                  <a:ea typeface="Tahoma"/>
                  <a:cs typeface="Tahoma"/>
                  <a:sym typeface="Tahoma"/>
                </a:rPr>
                <a:t>Work-based learning to integrate professional experience into academic qualifications</a:t>
              </a:r>
              <a:endParaRPr/>
            </a:p>
          </p:txBody>
        </p:sp>
        <p:sp>
          <p:nvSpPr>
            <p:cNvPr id="671" name="Google Shape;671;p33"/>
            <p:cNvSpPr/>
            <p:nvPr/>
          </p:nvSpPr>
          <p:spPr>
            <a:xfrm rot="-5400000">
              <a:off x="5353738" y="262923"/>
              <a:ext cx="3137781" cy="2611933"/>
            </a:xfrm>
            <a:prstGeom prst="flowChartManualOperation">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3"/>
            <p:cNvSpPr txBox="1"/>
            <p:nvPr/>
          </p:nvSpPr>
          <p:spPr>
            <a:xfrm>
              <a:off x="5616662" y="627555"/>
              <a:ext cx="2611933" cy="1882669"/>
            </a:xfrm>
            <a:prstGeom prst="rect">
              <a:avLst/>
            </a:prstGeom>
            <a:noFill/>
            <a:ln>
              <a:noFill/>
            </a:ln>
          </p:spPr>
          <p:txBody>
            <a:bodyPr spcFirstLastPara="1" wrap="square" lIns="107950" tIns="0" rIns="107950" bIns="0" anchor="t" anchorCtr="0">
              <a:noAutofit/>
            </a:bodyPr>
            <a:lstStyle/>
            <a:p>
              <a:pPr marL="0" marR="0" lvl="0" indent="0" algn="l" rtl="0">
                <a:lnSpc>
                  <a:spcPct val="90000"/>
                </a:lnSpc>
                <a:spcBef>
                  <a:spcPts val="0"/>
                </a:spcBef>
                <a:spcAft>
                  <a:spcPts val="0"/>
                </a:spcAft>
                <a:buClr>
                  <a:schemeClr val="dk1"/>
                </a:buClr>
                <a:buSzPts val="1700"/>
                <a:buFont typeface="Tahoma"/>
                <a:buNone/>
              </a:pPr>
              <a:r>
                <a:rPr lang="en-GB" sz="1700" dirty="0">
                  <a:solidFill>
                    <a:schemeClr val="dk1"/>
                  </a:solidFill>
                  <a:latin typeface="Tahoma"/>
                  <a:ea typeface="Tahoma"/>
                  <a:cs typeface="Tahoma"/>
                  <a:sym typeface="Tahoma"/>
                </a:rPr>
                <a:t>Ensuring Seamless Recognition of Prior Learning and Credit Transfer</a:t>
              </a:r>
              <a:endParaRPr/>
            </a:p>
            <a:p>
              <a:pPr marL="114300" marR="0" lvl="1" indent="-114300" algn="l" rtl="0">
                <a:lnSpc>
                  <a:spcPct val="90000"/>
                </a:lnSpc>
                <a:spcBef>
                  <a:spcPts val="595"/>
                </a:spcBef>
                <a:spcAft>
                  <a:spcPts val="0"/>
                </a:spcAft>
                <a:buClr>
                  <a:schemeClr val="lt1"/>
                </a:buClr>
                <a:buSzPts val="1400"/>
                <a:buFont typeface="Tahoma"/>
                <a:buChar char="•"/>
              </a:pPr>
              <a:r>
                <a:rPr lang="en-GB" sz="1400" b="0" i="0" u="none" strike="noStrike" cap="none" dirty="0">
                  <a:solidFill>
                    <a:schemeClr val="lt1"/>
                  </a:solidFill>
                  <a:latin typeface="Tahoma"/>
                  <a:ea typeface="Tahoma"/>
                  <a:cs typeface="Tahoma"/>
                  <a:sym typeface="Tahoma"/>
                </a:rPr>
                <a:t>Formal Leaning</a:t>
              </a:r>
              <a:endParaRPr/>
            </a:p>
            <a:p>
              <a:pPr marL="114300" marR="0" lvl="1" indent="-114300" algn="l" rtl="0">
                <a:lnSpc>
                  <a:spcPct val="90000"/>
                </a:lnSpc>
                <a:spcBef>
                  <a:spcPts val="210"/>
                </a:spcBef>
                <a:spcAft>
                  <a:spcPts val="0"/>
                </a:spcAft>
                <a:buClr>
                  <a:schemeClr val="lt1"/>
                </a:buClr>
                <a:buSzPts val="1400"/>
                <a:buFont typeface="Tahoma"/>
                <a:buChar char="•"/>
              </a:pPr>
              <a:r>
                <a:rPr lang="en-GB" sz="1400" b="0" i="0" u="none" strike="noStrike" cap="none" dirty="0">
                  <a:solidFill>
                    <a:schemeClr val="lt1"/>
                  </a:solidFill>
                  <a:latin typeface="Tahoma"/>
                  <a:ea typeface="Tahoma"/>
                  <a:cs typeface="Tahoma"/>
                  <a:sym typeface="Tahoma"/>
                </a:rPr>
                <a:t>Non-formal Learning</a:t>
              </a:r>
              <a:endParaRPr sz="1400" b="0" i="0" u="none" strike="noStrike" cap="none">
                <a:solidFill>
                  <a:schemeClr val="lt1"/>
                </a:solidFill>
                <a:latin typeface="Tahoma"/>
                <a:ea typeface="Tahoma"/>
                <a:cs typeface="Tahoma"/>
                <a:sym typeface="Tahoma"/>
              </a:endParaRPr>
            </a:p>
            <a:p>
              <a:pPr marL="114300" marR="0" lvl="1" indent="-114300" algn="l" rtl="0">
                <a:lnSpc>
                  <a:spcPct val="90000"/>
                </a:lnSpc>
                <a:spcBef>
                  <a:spcPts val="210"/>
                </a:spcBef>
                <a:spcAft>
                  <a:spcPts val="0"/>
                </a:spcAft>
                <a:buClr>
                  <a:schemeClr val="lt1"/>
                </a:buClr>
                <a:buSzPts val="1400"/>
                <a:buFont typeface="Tahoma"/>
                <a:buChar char="•"/>
              </a:pPr>
              <a:r>
                <a:rPr lang="en-GB" sz="1400" b="0" i="0" u="none" strike="noStrike" cap="none" dirty="0">
                  <a:solidFill>
                    <a:schemeClr val="lt1"/>
                  </a:solidFill>
                  <a:latin typeface="Tahoma"/>
                  <a:ea typeface="Tahoma"/>
                  <a:cs typeface="Tahoma"/>
                  <a:sym typeface="Tahoma"/>
                </a:rPr>
                <a:t>Informal Learning</a:t>
              </a:r>
              <a:endParaRPr sz="1400" b="0" i="0" u="none" strike="noStrike" cap="none">
                <a:solidFill>
                  <a:schemeClr val="lt1"/>
                </a:solidFill>
                <a:latin typeface="Tahoma"/>
                <a:ea typeface="Tahoma"/>
                <a:cs typeface="Tahoma"/>
                <a:sym typeface="Tahoma"/>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38000">
              <a:schemeClr val="lt1"/>
            </a:gs>
            <a:gs pos="67000">
              <a:schemeClr val="lt1"/>
            </a:gs>
            <a:gs pos="92000">
              <a:schemeClr val="lt1"/>
            </a:gs>
            <a:gs pos="100000">
              <a:srgbClr val="FF0000"/>
            </a:gs>
          </a:gsLst>
          <a:lin ang="5400000" scaled="0"/>
        </a:gradFill>
        <a:effectLst/>
      </p:bgPr>
    </p:bg>
    <p:spTree>
      <p:nvGrpSpPr>
        <p:cNvPr id="1" name="Shape 677"/>
        <p:cNvGrpSpPr/>
        <p:nvPr/>
      </p:nvGrpSpPr>
      <p:grpSpPr>
        <a:xfrm>
          <a:off x="0" y="0"/>
          <a:ext cx="0" cy="0"/>
          <a:chOff x="0" y="0"/>
          <a:chExt cx="0" cy="0"/>
        </a:xfrm>
      </p:grpSpPr>
      <p:sp>
        <p:nvSpPr>
          <p:cNvPr id="678" name="Google Shape;678;p34"/>
          <p:cNvSpPr txBox="1"/>
          <p:nvPr/>
        </p:nvSpPr>
        <p:spPr>
          <a:xfrm>
            <a:off x="304800" y="735547"/>
            <a:ext cx="8229600" cy="43204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600"/>
              <a:buFont typeface="Calibri"/>
              <a:buNone/>
            </a:pPr>
            <a:endParaRPr sz="3600">
              <a:solidFill>
                <a:schemeClr val="dk1"/>
              </a:solidFill>
              <a:latin typeface="Tahoma"/>
              <a:ea typeface="Tahoma"/>
              <a:cs typeface="Tahoma"/>
              <a:sym typeface="Tahoma"/>
            </a:endParaRPr>
          </a:p>
        </p:txBody>
      </p:sp>
      <p:sp>
        <p:nvSpPr>
          <p:cNvPr id="679" name="Google Shape;679;p34"/>
          <p:cNvSpPr txBox="1">
            <a:spLocks noGrp="1"/>
          </p:cNvSpPr>
          <p:nvPr>
            <p:ph type="ftr" idx="11"/>
          </p:nvPr>
        </p:nvSpPr>
        <p:spPr>
          <a:xfrm>
            <a:off x="971600" y="4836242"/>
            <a:ext cx="7632848"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1100" b="1">
                <a:solidFill>
                  <a:schemeClr val="lt1"/>
                </a:solidFill>
              </a:rPr>
              <a:t>Quality Assurance for Reform and Transformation of HEIs in Uzbekistan - QUARTZ</a:t>
            </a:r>
            <a:endParaRPr/>
          </a:p>
        </p:txBody>
      </p:sp>
      <p:pic>
        <p:nvPicPr>
          <p:cNvPr id="680" name="Google Shape;680;p34" descr="C:\Users\brani\Downloads\eu_funded_en.jpg"/>
          <p:cNvPicPr preferRelativeResize="0"/>
          <p:nvPr/>
        </p:nvPicPr>
        <p:blipFill rotWithShape="1">
          <a:blip r:embed="rId3">
            <a:alphaModFix/>
          </a:blip>
          <a:srcRect/>
          <a:stretch/>
        </p:blipFill>
        <p:spPr>
          <a:xfrm>
            <a:off x="539552" y="162534"/>
            <a:ext cx="1726406" cy="362938"/>
          </a:xfrm>
          <a:prstGeom prst="rect">
            <a:avLst/>
          </a:prstGeom>
          <a:noFill/>
          <a:ln>
            <a:noFill/>
          </a:ln>
        </p:spPr>
      </p:pic>
      <p:pic>
        <p:nvPicPr>
          <p:cNvPr id="681" name="Google Shape;681;p34" descr="Sustainable Development Goals SDGs Goal 4: Quality, 48% OFF"/>
          <p:cNvPicPr preferRelativeResize="0"/>
          <p:nvPr/>
        </p:nvPicPr>
        <p:blipFill rotWithShape="1">
          <a:blip r:embed="rId4">
            <a:alphaModFix/>
          </a:blip>
          <a:srcRect/>
          <a:stretch/>
        </p:blipFill>
        <p:spPr>
          <a:xfrm>
            <a:off x="8122745" y="162534"/>
            <a:ext cx="481703" cy="481703"/>
          </a:xfrm>
          <a:prstGeom prst="rect">
            <a:avLst/>
          </a:prstGeom>
          <a:noFill/>
          <a:ln>
            <a:noFill/>
          </a:ln>
        </p:spPr>
      </p:pic>
      <p:pic>
        <p:nvPicPr>
          <p:cNvPr id="682" name="Google Shape;682;p34"/>
          <p:cNvPicPr preferRelativeResize="0"/>
          <p:nvPr/>
        </p:nvPicPr>
        <p:blipFill rotWithShape="1">
          <a:blip r:embed="rId5">
            <a:alphaModFix/>
          </a:blip>
          <a:srcRect/>
          <a:stretch/>
        </p:blipFill>
        <p:spPr>
          <a:xfrm>
            <a:off x="3868104" y="117804"/>
            <a:ext cx="1407792" cy="407668"/>
          </a:xfrm>
          <a:prstGeom prst="rect">
            <a:avLst/>
          </a:prstGeom>
          <a:noFill/>
          <a:ln>
            <a:noFill/>
          </a:ln>
        </p:spPr>
      </p:pic>
      <p:sp>
        <p:nvSpPr>
          <p:cNvPr id="683" name="Google Shape;683;p34"/>
          <p:cNvSpPr txBox="1"/>
          <p:nvPr/>
        </p:nvSpPr>
        <p:spPr>
          <a:xfrm>
            <a:off x="633533" y="537417"/>
            <a:ext cx="7779994" cy="78070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Tahoma"/>
              <a:buNone/>
            </a:pPr>
            <a:r>
              <a:rPr lang="en-GB" sz="2400" b="1">
                <a:solidFill>
                  <a:schemeClr val="dk1"/>
                </a:solidFill>
                <a:latin typeface="Tahoma"/>
                <a:ea typeface="Tahoma"/>
                <a:cs typeface="Tahoma"/>
                <a:sym typeface="Tahoma"/>
              </a:rPr>
              <a:t>Core, Elective, and Optional Components. Programme Pathways</a:t>
            </a:r>
            <a:endParaRPr sz="2400" b="1">
              <a:solidFill>
                <a:schemeClr val="dk1"/>
              </a:solidFill>
              <a:latin typeface="Tahoma"/>
              <a:ea typeface="Tahoma"/>
              <a:cs typeface="Tahoma"/>
              <a:sym typeface="Tahoma"/>
            </a:endParaRPr>
          </a:p>
        </p:txBody>
      </p:sp>
      <p:sp>
        <p:nvSpPr>
          <p:cNvPr id="684" name="Google Shape;684;p34"/>
          <p:cNvSpPr txBox="1"/>
          <p:nvPr/>
        </p:nvSpPr>
        <p:spPr>
          <a:xfrm>
            <a:off x="251520" y="1377670"/>
            <a:ext cx="8049472" cy="306628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Calibri"/>
              <a:buNone/>
            </a:pPr>
            <a:endParaRPr sz="2400">
              <a:solidFill>
                <a:schemeClr val="dk1"/>
              </a:solidFill>
              <a:latin typeface="Tahoma"/>
              <a:ea typeface="Tahoma"/>
              <a:cs typeface="Tahoma"/>
              <a:sym typeface="Tahoma"/>
            </a:endParaRPr>
          </a:p>
        </p:txBody>
      </p:sp>
      <p:sp>
        <p:nvSpPr>
          <p:cNvPr id="685" name="Google Shape;685;p34"/>
          <p:cNvSpPr txBox="1"/>
          <p:nvPr/>
        </p:nvSpPr>
        <p:spPr>
          <a:xfrm>
            <a:off x="742439" y="1131589"/>
            <a:ext cx="7683055" cy="3585887"/>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600"/>
              <a:buFont typeface="Calibri"/>
              <a:buNone/>
            </a:pPr>
            <a:endParaRPr sz="1600" b="1">
              <a:solidFill>
                <a:schemeClr val="dk1"/>
              </a:solidFill>
              <a:latin typeface="Tahoma"/>
              <a:ea typeface="Tahoma"/>
              <a:cs typeface="Tahoma"/>
              <a:sym typeface="Tahoma"/>
            </a:endParaRPr>
          </a:p>
        </p:txBody>
      </p:sp>
      <p:grpSp>
        <p:nvGrpSpPr>
          <p:cNvPr id="686" name="Google Shape;686;p34"/>
          <p:cNvGrpSpPr/>
          <p:nvPr/>
        </p:nvGrpSpPr>
        <p:grpSpPr>
          <a:xfrm>
            <a:off x="425054" y="1319099"/>
            <a:ext cx="8535138" cy="3334934"/>
            <a:chOff x="0" y="977"/>
            <a:chExt cx="8535138" cy="3334934"/>
          </a:xfrm>
        </p:grpSpPr>
        <p:sp>
          <p:nvSpPr>
            <p:cNvPr id="687" name="Google Shape;687;p34"/>
            <p:cNvSpPr/>
            <p:nvPr/>
          </p:nvSpPr>
          <p:spPr>
            <a:xfrm>
              <a:off x="1914703" y="977"/>
              <a:ext cx="6620435" cy="775338"/>
            </a:xfrm>
            <a:prstGeom prst="rightArrow">
              <a:avLst>
                <a:gd name="adj1" fmla="val 75000"/>
                <a:gd name="adj2" fmla="val 50000"/>
              </a:avLst>
            </a:prstGeom>
            <a:solidFill>
              <a:srgbClr val="CFD7E7">
                <a:alpha val="89803"/>
              </a:srgbClr>
            </a:solidFill>
            <a:ln w="25400" cap="flat" cmpd="sng">
              <a:solidFill>
                <a:srgbClr val="CFD7E7">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4"/>
            <p:cNvSpPr txBox="1"/>
            <p:nvPr/>
          </p:nvSpPr>
          <p:spPr>
            <a:xfrm>
              <a:off x="1914703" y="97894"/>
              <a:ext cx="6329683" cy="581504"/>
            </a:xfrm>
            <a:prstGeom prst="rect">
              <a:avLst/>
            </a:prstGeom>
            <a:noFill/>
            <a:ln>
              <a:noFill/>
            </a:ln>
          </p:spPr>
          <p:txBody>
            <a:bodyPr spcFirstLastPara="1" wrap="square" lIns="8875" tIns="8875" rIns="8875" bIns="8875" anchor="t" anchorCtr="0">
              <a:noAutofit/>
            </a:bodyPr>
            <a:lstStyle/>
            <a:p>
              <a:pPr marL="114300" marR="0" lvl="1" indent="-114300" algn="l" rtl="0">
                <a:lnSpc>
                  <a:spcPct val="100000"/>
                </a:lnSpc>
                <a:spcBef>
                  <a:spcPts val="0"/>
                </a:spcBef>
                <a:spcAft>
                  <a:spcPts val="0"/>
                </a:spcAft>
                <a:buClr>
                  <a:schemeClr val="dk1"/>
                </a:buClr>
                <a:buSzPts val="1400"/>
                <a:buFont typeface="Tahoma"/>
                <a:buChar char="•"/>
              </a:pPr>
              <a:r>
                <a:rPr lang="en-GB" sz="1400" b="0" i="0" u="none" strike="noStrike" cap="none">
                  <a:solidFill>
                    <a:schemeClr val="dk1"/>
                  </a:solidFill>
                  <a:latin typeface="Tahoma"/>
                  <a:ea typeface="Tahoma"/>
                  <a:cs typeface="Tahoma"/>
                  <a:sym typeface="Tahoma"/>
                </a:rPr>
                <a:t>Essential for foundational and discipline-specific learning.</a:t>
              </a:r>
              <a:endParaRPr/>
            </a:p>
          </p:txBody>
        </p:sp>
        <p:sp>
          <p:nvSpPr>
            <p:cNvPr id="689" name="Google Shape;689;p34"/>
            <p:cNvSpPr/>
            <p:nvPr/>
          </p:nvSpPr>
          <p:spPr>
            <a:xfrm>
              <a:off x="0" y="12033"/>
              <a:ext cx="1910408" cy="775338"/>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4"/>
            <p:cNvSpPr txBox="1"/>
            <p:nvPr/>
          </p:nvSpPr>
          <p:spPr>
            <a:xfrm>
              <a:off x="37849" y="49882"/>
              <a:ext cx="1834710" cy="699640"/>
            </a:xfrm>
            <a:prstGeom prst="rect">
              <a:avLst/>
            </a:prstGeom>
            <a:noFill/>
            <a:ln>
              <a:noFill/>
            </a:ln>
          </p:spPr>
          <p:txBody>
            <a:bodyPr spcFirstLastPara="1" wrap="square" lIns="53325" tIns="26650" rIns="53325" bIns="26650" anchor="ctr" anchorCtr="0">
              <a:noAutofit/>
            </a:bodyPr>
            <a:lstStyle/>
            <a:p>
              <a:pPr marL="0" marR="0" lvl="0" indent="0" algn="ctr" rtl="0">
                <a:lnSpc>
                  <a:spcPct val="100000"/>
                </a:lnSpc>
                <a:spcBef>
                  <a:spcPts val="0"/>
                </a:spcBef>
                <a:spcAft>
                  <a:spcPts val="0"/>
                </a:spcAft>
                <a:buClr>
                  <a:schemeClr val="lt1"/>
                </a:buClr>
                <a:buSzPts val="1400"/>
                <a:buFont typeface="Tahoma"/>
                <a:buNone/>
              </a:pPr>
              <a:r>
                <a:rPr lang="en-GB" sz="1400">
                  <a:solidFill>
                    <a:schemeClr val="lt1"/>
                  </a:solidFill>
                  <a:latin typeface="Tahoma"/>
                  <a:ea typeface="Tahoma"/>
                  <a:cs typeface="Tahoma"/>
                  <a:sym typeface="Tahoma"/>
                </a:rPr>
                <a:t>Core Modules</a:t>
              </a:r>
              <a:endParaRPr/>
            </a:p>
          </p:txBody>
        </p:sp>
        <p:sp>
          <p:nvSpPr>
            <p:cNvPr id="691" name="Google Shape;691;p34"/>
            <p:cNvSpPr/>
            <p:nvPr/>
          </p:nvSpPr>
          <p:spPr>
            <a:xfrm>
              <a:off x="1914703" y="853850"/>
              <a:ext cx="6620435" cy="775338"/>
            </a:xfrm>
            <a:prstGeom prst="rightArrow">
              <a:avLst>
                <a:gd name="adj1" fmla="val 75000"/>
                <a:gd name="adj2" fmla="val 50000"/>
              </a:avLst>
            </a:prstGeom>
            <a:solidFill>
              <a:srgbClr val="CFD7E7">
                <a:alpha val="89803"/>
              </a:srgbClr>
            </a:solidFill>
            <a:ln w="25400" cap="flat" cmpd="sng">
              <a:solidFill>
                <a:srgbClr val="CFD7E7">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4"/>
            <p:cNvSpPr txBox="1"/>
            <p:nvPr/>
          </p:nvSpPr>
          <p:spPr>
            <a:xfrm>
              <a:off x="1914703" y="950767"/>
              <a:ext cx="6329683" cy="581504"/>
            </a:xfrm>
            <a:prstGeom prst="rect">
              <a:avLst/>
            </a:prstGeom>
            <a:noFill/>
            <a:ln>
              <a:noFill/>
            </a:ln>
          </p:spPr>
          <p:txBody>
            <a:bodyPr spcFirstLastPara="1" wrap="square" lIns="8875" tIns="8875" rIns="8875" bIns="8875" anchor="t" anchorCtr="0">
              <a:noAutofit/>
            </a:bodyPr>
            <a:lstStyle/>
            <a:p>
              <a:pPr marL="114300" marR="0" lvl="1" indent="-114300" algn="l" rtl="0">
                <a:lnSpc>
                  <a:spcPct val="100000"/>
                </a:lnSpc>
                <a:spcBef>
                  <a:spcPts val="0"/>
                </a:spcBef>
                <a:spcAft>
                  <a:spcPts val="0"/>
                </a:spcAft>
                <a:buClr>
                  <a:schemeClr val="dk1"/>
                </a:buClr>
                <a:buSzPts val="1400"/>
                <a:buFont typeface="Tahoma"/>
                <a:buChar char="•"/>
              </a:pPr>
              <a:r>
                <a:rPr lang="en-GB" sz="1400" b="0" i="0" u="none" strike="noStrike" cap="none">
                  <a:solidFill>
                    <a:schemeClr val="dk1"/>
                  </a:solidFill>
                  <a:latin typeface="Tahoma"/>
                  <a:ea typeface="Tahoma"/>
                  <a:cs typeface="Tahoma"/>
                  <a:sym typeface="Tahoma"/>
                </a:rPr>
                <a:t>Allow students to specialise in areas of interest.</a:t>
              </a:r>
              <a:endParaRPr/>
            </a:p>
          </p:txBody>
        </p:sp>
        <p:sp>
          <p:nvSpPr>
            <p:cNvPr id="693" name="Google Shape;693;p34"/>
            <p:cNvSpPr/>
            <p:nvPr/>
          </p:nvSpPr>
          <p:spPr>
            <a:xfrm>
              <a:off x="0" y="864906"/>
              <a:ext cx="1910408" cy="775338"/>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4"/>
            <p:cNvSpPr txBox="1"/>
            <p:nvPr/>
          </p:nvSpPr>
          <p:spPr>
            <a:xfrm>
              <a:off x="37849" y="902755"/>
              <a:ext cx="1834710" cy="699640"/>
            </a:xfrm>
            <a:prstGeom prst="rect">
              <a:avLst/>
            </a:prstGeom>
            <a:noFill/>
            <a:ln>
              <a:noFill/>
            </a:ln>
          </p:spPr>
          <p:txBody>
            <a:bodyPr spcFirstLastPara="1" wrap="square" lIns="53325" tIns="26650" rIns="53325" bIns="26650" anchor="ctr" anchorCtr="0">
              <a:noAutofit/>
            </a:bodyPr>
            <a:lstStyle/>
            <a:p>
              <a:pPr marL="0" marR="0" lvl="0" indent="0" algn="ctr" rtl="0">
                <a:lnSpc>
                  <a:spcPct val="100000"/>
                </a:lnSpc>
                <a:spcBef>
                  <a:spcPts val="0"/>
                </a:spcBef>
                <a:spcAft>
                  <a:spcPts val="0"/>
                </a:spcAft>
                <a:buClr>
                  <a:schemeClr val="lt1"/>
                </a:buClr>
                <a:buSzPts val="1400"/>
                <a:buFont typeface="Tahoma"/>
                <a:buNone/>
              </a:pPr>
              <a:r>
                <a:rPr lang="en-GB" sz="1400">
                  <a:solidFill>
                    <a:schemeClr val="lt1"/>
                  </a:solidFill>
                  <a:latin typeface="Tahoma"/>
                  <a:ea typeface="Tahoma"/>
                  <a:cs typeface="Tahoma"/>
                  <a:sym typeface="Tahoma"/>
                </a:rPr>
                <a:t>Electives (Optional Modules) </a:t>
              </a:r>
              <a:endParaRPr/>
            </a:p>
          </p:txBody>
        </p:sp>
        <p:sp>
          <p:nvSpPr>
            <p:cNvPr id="695" name="Google Shape;695;p34"/>
            <p:cNvSpPr/>
            <p:nvPr/>
          </p:nvSpPr>
          <p:spPr>
            <a:xfrm>
              <a:off x="1914703" y="1706722"/>
              <a:ext cx="6620435" cy="775338"/>
            </a:xfrm>
            <a:prstGeom prst="rightArrow">
              <a:avLst>
                <a:gd name="adj1" fmla="val 75000"/>
                <a:gd name="adj2" fmla="val 50000"/>
              </a:avLst>
            </a:prstGeom>
            <a:solidFill>
              <a:srgbClr val="CFD7E7">
                <a:alpha val="89803"/>
              </a:srgbClr>
            </a:solidFill>
            <a:ln w="25400" cap="flat" cmpd="sng">
              <a:solidFill>
                <a:srgbClr val="CFD7E7">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4"/>
            <p:cNvSpPr txBox="1"/>
            <p:nvPr/>
          </p:nvSpPr>
          <p:spPr>
            <a:xfrm>
              <a:off x="1914703" y="1803639"/>
              <a:ext cx="6329683" cy="581504"/>
            </a:xfrm>
            <a:prstGeom prst="rect">
              <a:avLst/>
            </a:prstGeom>
            <a:noFill/>
            <a:ln>
              <a:noFill/>
            </a:ln>
          </p:spPr>
          <p:txBody>
            <a:bodyPr spcFirstLastPara="1" wrap="square" lIns="8875" tIns="8875" rIns="8875" bIns="8875" anchor="t" anchorCtr="0">
              <a:noAutofit/>
            </a:bodyPr>
            <a:lstStyle/>
            <a:p>
              <a:pPr marL="114300" marR="0" lvl="1" indent="-114300" algn="l" rtl="0">
                <a:lnSpc>
                  <a:spcPct val="100000"/>
                </a:lnSpc>
                <a:spcBef>
                  <a:spcPts val="0"/>
                </a:spcBef>
                <a:spcAft>
                  <a:spcPts val="0"/>
                </a:spcAft>
                <a:buClr>
                  <a:schemeClr val="dk1"/>
                </a:buClr>
                <a:buSzPts val="1400"/>
                <a:buFont typeface="Tahoma"/>
                <a:buChar char="•"/>
              </a:pPr>
              <a:r>
                <a:rPr lang="en-GB" sz="1400" b="0" i="0" u="none" strike="noStrike" cap="none">
                  <a:solidFill>
                    <a:schemeClr val="dk1"/>
                  </a:solidFill>
                  <a:latin typeface="Tahoma"/>
                  <a:ea typeface="Tahoma"/>
                  <a:cs typeface="Tahoma"/>
                  <a:sym typeface="Tahoma"/>
                </a:rPr>
                <a:t>Support interdisciplinary learning and skill diversification (non-compulsory, supplementary learning, no direct impact on degree completion). </a:t>
              </a:r>
              <a:endParaRPr/>
            </a:p>
          </p:txBody>
        </p:sp>
        <p:sp>
          <p:nvSpPr>
            <p:cNvPr id="697" name="Google Shape;697;p34"/>
            <p:cNvSpPr/>
            <p:nvPr/>
          </p:nvSpPr>
          <p:spPr>
            <a:xfrm>
              <a:off x="0" y="1717779"/>
              <a:ext cx="1910408" cy="775338"/>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4"/>
            <p:cNvSpPr txBox="1"/>
            <p:nvPr/>
          </p:nvSpPr>
          <p:spPr>
            <a:xfrm>
              <a:off x="37849" y="1755628"/>
              <a:ext cx="1834710" cy="699640"/>
            </a:xfrm>
            <a:prstGeom prst="rect">
              <a:avLst/>
            </a:prstGeom>
            <a:noFill/>
            <a:ln>
              <a:noFill/>
            </a:ln>
          </p:spPr>
          <p:txBody>
            <a:bodyPr spcFirstLastPara="1" wrap="square" lIns="53325" tIns="26650" rIns="53325" bIns="26650" anchor="ctr" anchorCtr="0">
              <a:noAutofit/>
            </a:bodyPr>
            <a:lstStyle/>
            <a:p>
              <a:pPr marL="0" marR="0" lvl="0" indent="0" algn="ctr" rtl="0">
                <a:lnSpc>
                  <a:spcPct val="100000"/>
                </a:lnSpc>
                <a:spcBef>
                  <a:spcPts val="0"/>
                </a:spcBef>
                <a:spcAft>
                  <a:spcPts val="0"/>
                </a:spcAft>
                <a:buClr>
                  <a:schemeClr val="lt1"/>
                </a:buClr>
                <a:buSzPts val="1400"/>
                <a:buFont typeface="Tahoma"/>
                <a:buNone/>
              </a:pPr>
              <a:r>
                <a:rPr lang="en-GB" sz="1400">
                  <a:solidFill>
                    <a:schemeClr val="lt1"/>
                  </a:solidFill>
                  <a:latin typeface="Tahoma"/>
                  <a:ea typeface="Tahoma"/>
                  <a:cs typeface="Tahoma"/>
                  <a:sym typeface="Tahoma"/>
                </a:rPr>
                <a:t>Facultative Modules</a:t>
              </a:r>
              <a:endParaRPr/>
            </a:p>
          </p:txBody>
        </p:sp>
        <p:sp>
          <p:nvSpPr>
            <p:cNvPr id="699" name="Google Shape;699;p34"/>
            <p:cNvSpPr/>
            <p:nvPr/>
          </p:nvSpPr>
          <p:spPr>
            <a:xfrm>
              <a:off x="1914703" y="2559595"/>
              <a:ext cx="6620435" cy="775338"/>
            </a:xfrm>
            <a:prstGeom prst="rightArrow">
              <a:avLst>
                <a:gd name="adj1" fmla="val 75000"/>
                <a:gd name="adj2" fmla="val 50000"/>
              </a:avLst>
            </a:prstGeom>
            <a:solidFill>
              <a:srgbClr val="CFD7E7">
                <a:alpha val="89803"/>
              </a:srgbClr>
            </a:solidFill>
            <a:ln w="25400" cap="flat" cmpd="sng">
              <a:solidFill>
                <a:srgbClr val="CFD7E7">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4"/>
            <p:cNvSpPr txBox="1"/>
            <p:nvPr/>
          </p:nvSpPr>
          <p:spPr>
            <a:xfrm>
              <a:off x="1914703" y="2656512"/>
              <a:ext cx="6329683" cy="581504"/>
            </a:xfrm>
            <a:prstGeom prst="rect">
              <a:avLst/>
            </a:prstGeom>
            <a:noFill/>
            <a:ln>
              <a:noFill/>
            </a:ln>
          </p:spPr>
          <p:txBody>
            <a:bodyPr spcFirstLastPara="1" wrap="square" lIns="8875" tIns="8875" rIns="8875" bIns="8875" anchor="t" anchorCtr="0">
              <a:noAutofit/>
            </a:bodyPr>
            <a:lstStyle/>
            <a:p>
              <a:pPr marL="114300" marR="0" lvl="1" indent="-114300" algn="l" rtl="0">
                <a:lnSpc>
                  <a:spcPct val="100000"/>
                </a:lnSpc>
                <a:spcBef>
                  <a:spcPts val="0"/>
                </a:spcBef>
                <a:spcAft>
                  <a:spcPts val="0"/>
                </a:spcAft>
                <a:buClr>
                  <a:schemeClr val="dk1"/>
                </a:buClr>
                <a:buSzPts val="1400"/>
                <a:buFont typeface="Tahoma"/>
                <a:buChar char="•"/>
              </a:pPr>
              <a:r>
                <a:rPr lang="en-GB" sz="1400" b="0" i="0" u="none" strike="noStrike" cap="none">
                  <a:solidFill>
                    <a:schemeClr val="dk1"/>
                  </a:solidFill>
                  <a:latin typeface="Tahoma"/>
                  <a:ea typeface="Tahoma"/>
                  <a:cs typeface="Tahoma"/>
                  <a:sym typeface="Tahoma"/>
                </a:rPr>
                <a:t>Allow students to choose a specialisation that aligns with career goals, e.g., MBA (Finance) or MBA (Sport Management), can be organised by pairing elective modules to lead to specialisation.</a:t>
              </a:r>
              <a:endParaRPr/>
            </a:p>
          </p:txBody>
        </p:sp>
        <p:sp>
          <p:nvSpPr>
            <p:cNvPr id="701" name="Google Shape;701;p34"/>
            <p:cNvSpPr/>
            <p:nvPr/>
          </p:nvSpPr>
          <p:spPr>
            <a:xfrm>
              <a:off x="0" y="2560573"/>
              <a:ext cx="1910408" cy="775338"/>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4"/>
            <p:cNvSpPr txBox="1"/>
            <p:nvPr/>
          </p:nvSpPr>
          <p:spPr>
            <a:xfrm>
              <a:off x="37849" y="2598422"/>
              <a:ext cx="1834710" cy="699640"/>
            </a:xfrm>
            <a:prstGeom prst="rect">
              <a:avLst/>
            </a:prstGeom>
            <a:noFill/>
            <a:ln>
              <a:noFill/>
            </a:ln>
          </p:spPr>
          <p:txBody>
            <a:bodyPr spcFirstLastPara="1" wrap="square" lIns="53325" tIns="26650" rIns="53325" bIns="26650" anchor="ctr" anchorCtr="0">
              <a:noAutofit/>
            </a:bodyPr>
            <a:lstStyle/>
            <a:p>
              <a:pPr marL="0" marR="0" lvl="0" indent="0" algn="ctr" rtl="0">
                <a:lnSpc>
                  <a:spcPct val="100000"/>
                </a:lnSpc>
                <a:spcBef>
                  <a:spcPts val="0"/>
                </a:spcBef>
                <a:spcAft>
                  <a:spcPts val="0"/>
                </a:spcAft>
                <a:buClr>
                  <a:schemeClr val="lt1"/>
                </a:buClr>
                <a:buSzPts val="1400"/>
                <a:buFont typeface="Tahoma"/>
                <a:buNone/>
              </a:pPr>
              <a:r>
                <a:rPr lang="en-GB" sz="1400">
                  <a:solidFill>
                    <a:schemeClr val="lt1"/>
                  </a:solidFill>
                  <a:latin typeface="Tahoma"/>
                  <a:ea typeface="Tahoma"/>
                  <a:cs typeface="Tahoma"/>
                  <a:sym typeface="Tahoma"/>
                </a:rPr>
                <a:t>Programme Specialisations (Pathways)</a:t>
              </a:r>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38000">
              <a:schemeClr val="lt1"/>
            </a:gs>
            <a:gs pos="67000">
              <a:schemeClr val="lt1"/>
            </a:gs>
            <a:gs pos="92000">
              <a:schemeClr val="lt1"/>
            </a:gs>
            <a:gs pos="100000">
              <a:srgbClr val="FF0000"/>
            </a:gs>
          </a:gsLst>
          <a:lin ang="5400000" scaled="0"/>
        </a:gradFill>
        <a:effectLst/>
      </p:bgPr>
    </p:bg>
    <p:spTree>
      <p:nvGrpSpPr>
        <p:cNvPr id="1" name="Shape 707"/>
        <p:cNvGrpSpPr/>
        <p:nvPr/>
      </p:nvGrpSpPr>
      <p:grpSpPr>
        <a:xfrm>
          <a:off x="0" y="0"/>
          <a:ext cx="0" cy="0"/>
          <a:chOff x="0" y="0"/>
          <a:chExt cx="0" cy="0"/>
        </a:xfrm>
      </p:grpSpPr>
      <p:sp>
        <p:nvSpPr>
          <p:cNvPr id="708" name="Google Shape;708;p35"/>
          <p:cNvSpPr txBox="1"/>
          <p:nvPr/>
        </p:nvSpPr>
        <p:spPr>
          <a:xfrm>
            <a:off x="304800" y="735547"/>
            <a:ext cx="8229600" cy="43204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600"/>
              <a:buFont typeface="Calibri"/>
              <a:buNone/>
            </a:pPr>
            <a:endParaRPr sz="3600">
              <a:solidFill>
                <a:schemeClr val="dk1"/>
              </a:solidFill>
              <a:latin typeface="Tahoma"/>
              <a:ea typeface="Tahoma"/>
              <a:cs typeface="Tahoma"/>
              <a:sym typeface="Tahoma"/>
            </a:endParaRPr>
          </a:p>
        </p:txBody>
      </p:sp>
      <p:sp>
        <p:nvSpPr>
          <p:cNvPr id="709" name="Google Shape;709;p35"/>
          <p:cNvSpPr txBox="1">
            <a:spLocks noGrp="1"/>
          </p:cNvSpPr>
          <p:nvPr>
            <p:ph type="ftr" idx="11"/>
          </p:nvPr>
        </p:nvSpPr>
        <p:spPr>
          <a:xfrm>
            <a:off x="971600" y="4836242"/>
            <a:ext cx="7632848"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1100" b="1">
                <a:solidFill>
                  <a:schemeClr val="lt1"/>
                </a:solidFill>
              </a:rPr>
              <a:t>Quality Assurance for Reform and Transformation of HEIs in Uzbekistan - QUARTZ</a:t>
            </a:r>
            <a:endParaRPr/>
          </a:p>
        </p:txBody>
      </p:sp>
      <p:pic>
        <p:nvPicPr>
          <p:cNvPr id="710" name="Google Shape;710;p35" descr="C:\Users\brani\Downloads\eu_funded_en.jpg"/>
          <p:cNvPicPr preferRelativeResize="0"/>
          <p:nvPr/>
        </p:nvPicPr>
        <p:blipFill rotWithShape="1">
          <a:blip r:embed="rId3">
            <a:alphaModFix/>
          </a:blip>
          <a:srcRect/>
          <a:stretch/>
        </p:blipFill>
        <p:spPr>
          <a:xfrm>
            <a:off x="539552" y="162534"/>
            <a:ext cx="1726406" cy="362938"/>
          </a:xfrm>
          <a:prstGeom prst="rect">
            <a:avLst/>
          </a:prstGeom>
          <a:noFill/>
          <a:ln>
            <a:noFill/>
          </a:ln>
        </p:spPr>
      </p:pic>
      <p:pic>
        <p:nvPicPr>
          <p:cNvPr id="711" name="Google Shape;711;p35" descr="Sustainable Development Goals SDGs Goal 4: Quality, 48% OFF"/>
          <p:cNvPicPr preferRelativeResize="0"/>
          <p:nvPr/>
        </p:nvPicPr>
        <p:blipFill rotWithShape="1">
          <a:blip r:embed="rId4">
            <a:alphaModFix/>
          </a:blip>
          <a:srcRect/>
          <a:stretch/>
        </p:blipFill>
        <p:spPr>
          <a:xfrm>
            <a:off x="8122745" y="162534"/>
            <a:ext cx="481703" cy="481703"/>
          </a:xfrm>
          <a:prstGeom prst="rect">
            <a:avLst/>
          </a:prstGeom>
          <a:noFill/>
          <a:ln>
            <a:noFill/>
          </a:ln>
        </p:spPr>
      </p:pic>
      <p:pic>
        <p:nvPicPr>
          <p:cNvPr id="712" name="Google Shape;712;p35"/>
          <p:cNvPicPr preferRelativeResize="0"/>
          <p:nvPr/>
        </p:nvPicPr>
        <p:blipFill rotWithShape="1">
          <a:blip r:embed="rId5">
            <a:alphaModFix/>
          </a:blip>
          <a:srcRect/>
          <a:stretch/>
        </p:blipFill>
        <p:spPr>
          <a:xfrm>
            <a:off x="3868104" y="117804"/>
            <a:ext cx="1407792" cy="407668"/>
          </a:xfrm>
          <a:prstGeom prst="rect">
            <a:avLst/>
          </a:prstGeom>
          <a:noFill/>
          <a:ln>
            <a:noFill/>
          </a:ln>
        </p:spPr>
      </p:pic>
      <p:sp>
        <p:nvSpPr>
          <p:cNvPr id="713" name="Google Shape;713;p35"/>
          <p:cNvSpPr txBox="1"/>
          <p:nvPr/>
        </p:nvSpPr>
        <p:spPr>
          <a:xfrm>
            <a:off x="633534" y="782932"/>
            <a:ext cx="7779994" cy="78070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Tahoma"/>
              <a:buNone/>
            </a:pPr>
            <a:r>
              <a:rPr lang="en-GB" sz="2400" b="1">
                <a:solidFill>
                  <a:schemeClr val="dk1"/>
                </a:solidFill>
                <a:latin typeface="Tahoma"/>
                <a:ea typeface="Tahoma"/>
                <a:cs typeface="Tahoma"/>
                <a:sym typeface="Tahoma"/>
              </a:rPr>
              <a:t>Multiple Study Modes for Accessibility and Inclusion</a:t>
            </a:r>
            <a:endParaRPr/>
          </a:p>
        </p:txBody>
      </p:sp>
      <p:sp>
        <p:nvSpPr>
          <p:cNvPr id="714" name="Google Shape;714;p35"/>
          <p:cNvSpPr txBox="1"/>
          <p:nvPr/>
        </p:nvSpPr>
        <p:spPr>
          <a:xfrm>
            <a:off x="251520" y="1377670"/>
            <a:ext cx="8049472" cy="306628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Calibri"/>
              <a:buNone/>
            </a:pPr>
            <a:endParaRPr sz="2400">
              <a:solidFill>
                <a:schemeClr val="dk1"/>
              </a:solidFill>
              <a:latin typeface="Tahoma"/>
              <a:ea typeface="Tahoma"/>
              <a:cs typeface="Tahoma"/>
              <a:sym typeface="Tahoma"/>
            </a:endParaRPr>
          </a:p>
        </p:txBody>
      </p:sp>
      <p:sp>
        <p:nvSpPr>
          <p:cNvPr id="715" name="Google Shape;715;p35"/>
          <p:cNvSpPr txBox="1"/>
          <p:nvPr/>
        </p:nvSpPr>
        <p:spPr>
          <a:xfrm>
            <a:off x="742439" y="1131589"/>
            <a:ext cx="7683055" cy="3585887"/>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600"/>
              <a:buFont typeface="Calibri"/>
              <a:buNone/>
            </a:pPr>
            <a:endParaRPr sz="1600" b="1">
              <a:solidFill>
                <a:schemeClr val="dk1"/>
              </a:solidFill>
              <a:latin typeface="Tahoma"/>
              <a:ea typeface="Tahoma"/>
              <a:cs typeface="Tahoma"/>
              <a:sym typeface="Tahoma"/>
            </a:endParaRPr>
          </a:p>
        </p:txBody>
      </p:sp>
      <p:grpSp>
        <p:nvGrpSpPr>
          <p:cNvPr id="716" name="Google Shape;716;p35"/>
          <p:cNvGrpSpPr/>
          <p:nvPr/>
        </p:nvGrpSpPr>
        <p:grpSpPr>
          <a:xfrm>
            <a:off x="425054" y="1516252"/>
            <a:ext cx="8229599" cy="3137781"/>
            <a:chOff x="0" y="0"/>
            <a:chExt cx="8229599" cy="3137781"/>
          </a:xfrm>
        </p:grpSpPr>
        <p:sp>
          <p:nvSpPr>
            <p:cNvPr id="717" name="Google Shape;717;p35"/>
            <p:cNvSpPr/>
            <p:nvPr/>
          </p:nvSpPr>
          <p:spPr>
            <a:xfrm>
              <a:off x="3291839" y="0"/>
              <a:ext cx="4937760" cy="980556"/>
            </a:xfrm>
            <a:prstGeom prst="rightArrow">
              <a:avLst>
                <a:gd name="adj1" fmla="val 75000"/>
                <a:gd name="adj2" fmla="val 50000"/>
              </a:avLst>
            </a:prstGeom>
            <a:solidFill>
              <a:srgbClr val="CFD7E7">
                <a:alpha val="89803"/>
              </a:srgbClr>
            </a:solidFill>
            <a:ln w="25400" cap="flat" cmpd="sng">
              <a:solidFill>
                <a:srgbClr val="CFD7E7">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5"/>
            <p:cNvSpPr txBox="1"/>
            <p:nvPr/>
          </p:nvSpPr>
          <p:spPr>
            <a:xfrm>
              <a:off x="3291839" y="122570"/>
              <a:ext cx="4570052" cy="735417"/>
            </a:xfrm>
            <a:prstGeom prst="rect">
              <a:avLst/>
            </a:prstGeom>
            <a:noFill/>
            <a:ln>
              <a:noFill/>
            </a:ln>
          </p:spPr>
          <p:txBody>
            <a:bodyPr spcFirstLastPara="1" wrap="square" lIns="12700" tIns="12700" rIns="12700" bIns="12700" anchor="t" anchorCtr="0">
              <a:noAutofit/>
            </a:bodyPr>
            <a:lstStyle/>
            <a:p>
              <a:pPr marL="228600" marR="0" lvl="1" indent="-228600" algn="l" rtl="0">
                <a:lnSpc>
                  <a:spcPct val="90000"/>
                </a:lnSpc>
                <a:spcBef>
                  <a:spcPts val="0"/>
                </a:spcBef>
                <a:spcAft>
                  <a:spcPts val="0"/>
                </a:spcAft>
                <a:buClr>
                  <a:schemeClr val="dk1"/>
                </a:buClr>
                <a:buSzPts val="2000"/>
                <a:buFont typeface="Calibri"/>
                <a:buChar char="•"/>
              </a:pPr>
              <a:r>
                <a:rPr lang="en-GB" sz="2000" b="0" i="0" u="none" strike="noStrike" cap="none">
                  <a:solidFill>
                    <a:schemeClr val="dk1"/>
                  </a:solidFill>
                  <a:latin typeface="Calibri"/>
                  <a:ea typeface="Calibri"/>
                  <a:cs typeface="Calibri"/>
                  <a:sym typeface="Calibri"/>
                </a:rPr>
                <a:t> Offers flexibility based on student needs and availability.</a:t>
              </a:r>
              <a:endParaRPr sz="2000" b="0" i="0" u="none" strike="noStrike" cap="none">
                <a:solidFill>
                  <a:schemeClr val="dk1"/>
                </a:solidFill>
                <a:latin typeface="Calibri"/>
                <a:ea typeface="Calibri"/>
                <a:cs typeface="Calibri"/>
                <a:sym typeface="Calibri"/>
              </a:endParaRPr>
            </a:p>
          </p:txBody>
        </p:sp>
        <p:sp>
          <p:nvSpPr>
            <p:cNvPr id="719" name="Google Shape;719;p35"/>
            <p:cNvSpPr/>
            <p:nvPr/>
          </p:nvSpPr>
          <p:spPr>
            <a:xfrm>
              <a:off x="0" y="0"/>
              <a:ext cx="3291840" cy="980556"/>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5"/>
            <p:cNvSpPr txBox="1"/>
            <p:nvPr/>
          </p:nvSpPr>
          <p:spPr>
            <a:xfrm>
              <a:off x="47867" y="47867"/>
              <a:ext cx="3196106" cy="884822"/>
            </a:xfrm>
            <a:prstGeom prst="rect">
              <a:avLst/>
            </a:prstGeom>
            <a:noFill/>
            <a:ln>
              <a:noFill/>
            </a:ln>
          </p:spPr>
          <p:txBody>
            <a:bodyPr spcFirstLastPara="1" wrap="square" lIns="102850" tIns="51425" rIns="102850" bIns="51425" anchor="ctr" anchorCtr="0">
              <a:noAutofit/>
            </a:bodyPr>
            <a:lstStyle/>
            <a:p>
              <a:pPr marL="0" marR="0" lvl="0" indent="0" algn="ctr" rtl="0">
                <a:lnSpc>
                  <a:spcPct val="90000"/>
                </a:lnSpc>
                <a:spcBef>
                  <a:spcPts val="0"/>
                </a:spcBef>
                <a:spcAft>
                  <a:spcPts val="0"/>
                </a:spcAft>
                <a:buClr>
                  <a:schemeClr val="lt1"/>
                </a:buClr>
                <a:buSzPts val="2700"/>
                <a:buFont typeface="Calibri"/>
                <a:buNone/>
              </a:pPr>
              <a:r>
                <a:rPr lang="en-GB" sz="2700">
                  <a:solidFill>
                    <a:schemeClr val="lt1"/>
                  </a:solidFill>
                  <a:latin typeface="Calibri"/>
                  <a:ea typeface="Calibri"/>
                  <a:cs typeface="Calibri"/>
                  <a:sym typeface="Calibri"/>
                </a:rPr>
                <a:t>Full-time &amp; Part-time</a:t>
              </a:r>
              <a:endParaRPr/>
            </a:p>
          </p:txBody>
        </p:sp>
        <p:sp>
          <p:nvSpPr>
            <p:cNvPr id="721" name="Google Shape;721;p35"/>
            <p:cNvSpPr/>
            <p:nvPr/>
          </p:nvSpPr>
          <p:spPr>
            <a:xfrm>
              <a:off x="3291839" y="1078612"/>
              <a:ext cx="4937760" cy="980556"/>
            </a:xfrm>
            <a:prstGeom prst="rightArrow">
              <a:avLst>
                <a:gd name="adj1" fmla="val 75000"/>
                <a:gd name="adj2" fmla="val 50000"/>
              </a:avLst>
            </a:prstGeom>
            <a:solidFill>
              <a:srgbClr val="CFD7E7">
                <a:alpha val="89803"/>
              </a:srgbClr>
            </a:solidFill>
            <a:ln w="25400" cap="flat" cmpd="sng">
              <a:solidFill>
                <a:srgbClr val="CFD7E7">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5"/>
            <p:cNvSpPr txBox="1"/>
            <p:nvPr/>
          </p:nvSpPr>
          <p:spPr>
            <a:xfrm>
              <a:off x="3291839" y="1201182"/>
              <a:ext cx="4570052" cy="735417"/>
            </a:xfrm>
            <a:prstGeom prst="rect">
              <a:avLst/>
            </a:prstGeom>
            <a:noFill/>
            <a:ln>
              <a:noFill/>
            </a:ln>
          </p:spPr>
          <p:txBody>
            <a:bodyPr spcFirstLastPara="1" wrap="square" lIns="12700" tIns="12700" rIns="12700" bIns="12700" anchor="t" anchorCtr="0">
              <a:noAutofit/>
            </a:bodyPr>
            <a:lstStyle/>
            <a:p>
              <a:pPr marL="228600" marR="0" lvl="1" indent="-228600" algn="l" rtl="0">
                <a:lnSpc>
                  <a:spcPct val="90000"/>
                </a:lnSpc>
                <a:spcBef>
                  <a:spcPts val="0"/>
                </a:spcBef>
                <a:spcAft>
                  <a:spcPts val="0"/>
                </a:spcAft>
                <a:buClr>
                  <a:schemeClr val="dk1"/>
                </a:buClr>
                <a:buSzPts val="2000"/>
                <a:buFont typeface="Calibri"/>
                <a:buChar char="•"/>
              </a:pPr>
              <a:r>
                <a:rPr lang="en-GB" sz="2000" b="0" i="0" u="none" strike="noStrike" cap="none">
                  <a:solidFill>
                    <a:schemeClr val="dk1"/>
                  </a:solidFill>
                  <a:latin typeface="Calibri"/>
                  <a:ea typeface="Calibri"/>
                  <a:cs typeface="Calibri"/>
                  <a:sym typeface="Calibri"/>
                </a:rPr>
                <a:t>Incorporates digital tools for hybrid education.</a:t>
              </a:r>
              <a:endParaRPr/>
            </a:p>
          </p:txBody>
        </p:sp>
        <p:sp>
          <p:nvSpPr>
            <p:cNvPr id="723" name="Google Shape;723;p35"/>
            <p:cNvSpPr/>
            <p:nvPr/>
          </p:nvSpPr>
          <p:spPr>
            <a:xfrm>
              <a:off x="0" y="1078612"/>
              <a:ext cx="3291840" cy="980556"/>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5"/>
            <p:cNvSpPr txBox="1"/>
            <p:nvPr/>
          </p:nvSpPr>
          <p:spPr>
            <a:xfrm>
              <a:off x="47867" y="1126479"/>
              <a:ext cx="3196106" cy="884822"/>
            </a:xfrm>
            <a:prstGeom prst="rect">
              <a:avLst/>
            </a:prstGeom>
            <a:noFill/>
            <a:ln>
              <a:noFill/>
            </a:ln>
          </p:spPr>
          <p:txBody>
            <a:bodyPr spcFirstLastPara="1" wrap="square" lIns="102850" tIns="51425" rIns="102850" bIns="51425" anchor="ctr" anchorCtr="0">
              <a:noAutofit/>
            </a:bodyPr>
            <a:lstStyle/>
            <a:p>
              <a:pPr marL="0" marR="0" lvl="0" indent="0" algn="ctr" rtl="0">
                <a:lnSpc>
                  <a:spcPct val="90000"/>
                </a:lnSpc>
                <a:spcBef>
                  <a:spcPts val="0"/>
                </a:spcBef>
                <a:spcAft>
                  <a:spcPts val="0"/>
                </a:spcAft>
                <a:buClr>
                  <a:schemeClr val="lt1"/>
                </a:buClr>
                <a:buSzPts val="2700"/>
                <a:buFont typeface="Calibri"/>
                <a:buNone/>
              </a:pPr>
              <a:r>
                <a:rPr lang="en-GB" sz="2700">
                  <a:solidFill>
                    <a:schemeClr val="lt1"/>
                  </a:solidFill>
                  <a:latin typeface="Calibri"/>
                  <a:ea typeface="Calibri"/>
                  <a:cs typeface="Calibri"/>
                  <a:sym typeface="Calibri"/>
                </a:rPr>
                <a:t>Blended &amp; Online Learning</a:t>
              </a:r>
              <a:endParaRPr/>
            </a:p>
          </p:txBody>
        </p:sp>
        <p:sp>
          <p:nvSpPr>
            <p:cNvPr id="725" name="Google Shape;725;p35"/>
            <p:cNvSpPr/>
            <p:nvPr/>
          </p:nvSpPr>
          <p:spPr>
            <a:xfrm>
              <a:off x="3291839" y="2157225"/>
              <a:ext cx="4937760" cy="980556"/>
            </a:xfrm>
            <a:prstGeom prst="rightArrow">
              <a:avLst>
                <a:gd name="adj1" fmla="val 75000"/>
                <a:gd name="adj2" fmla="val 50000"/>
              </a:avLst>
            </a:prstGeom>
            <a:solidFill>
              <a:srgbClr val="CFD7E7">
                <a:alpha val="89803"/>
              </a:srgbClr>
            </a:solidFill>
            <a:ln w="25400" cap="flat" cmpd="sng">
              <a:solidFill>
                <a:srgbClr val="CFD7E7">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5"/>
            <p:cNvSpPr txBox="1"/>
            <p:nvPr/>
          </p:nvSpPr>
          <p:spPr>
            <a:xfrm>
              <a:off x="3291839" y="2279795"/>
              <a:ext cx="4570052" cy="735417"/>
            </a:xfrm>
            <a:prstGeom prst="rect">
              <a:avLst/>
            </a:prstGeom>
            <a:noFill/>
            <a:ln>
              <a:noFill/>
            </a:ln>
          </p:spPr>
          <p:txBody>
            <a:bodyPr spcFirstLastPara="1" wrap="square" lIns="12700" tIns="12700" rIns="12700" bIns="12700" anchor="t" anchorCtr="0">
              <a:noAutofit/>
            </a:bodyPr>
            <a:lstStyle/>
            <a:p>
              <a:pPr marL="228600" marR="0" lvl="1" indent="-228600" algn="l" rtl="0">
                <a:lnSpc>
                  <a:spcPct val="90000"/>
                </a:lnSpc>
                <a:spcBef>
                  <a:spcPts val="0"/>
                </a:spcBef>
                <a:spcAft>
                  <a:spcPts val="0"/>
                </a:spcAft>
                <a:buClr>
                  <a:schemeClr val="dk1"/>
                </a:buClr>
                <a:buSzPts val="2000"/>
                <a:buFont typeface="Calibri"/>
                <a:buChar char="•"/>
              </a:pPr>
              <a:r>
                <a:rPr lang="en-GB" sz="2000" b="0" i="0" u="none" strike="noStrike" cap="none">
                  <a:solidFill>
                    <a:schemeClr val="dk1"/>
                  </a:solidFill>
                  <a:latin typeface="Calibri"/>
                  <a:ea typeface="Calibri"/>
                  <a:cs typeface="Calibri"/>
                  <a:sym typeface="Calibri"/>
                </a:rPr>
                <a:t>Internships, apprenticeships, that are incorporated as credit-bearing modules.</a:t>
              </a:r>
              <a:endParaRPr/>
            </a:p>
          </p:txBody>
        </p:sp>
        <p:sp>
          <p:nvSpPr>
            <p:cNvPr id="727" name="Google Shape;727;p35"/>
            <p:cNvSpPr/>
            <p:nvPr/>
          </p:nvSpPr>
          <p:spPr>
            <a:xfrm>
              <a:off x="0" y="2157225"/>
              <a:ext cx="3291840" cy="980556"/>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5"/>
            <p:cNvSpPr txBox="1"/>
            <p:nvPr/>
          </p:nvSpPr>
          <p:spPr>
            <a:xfrm>
              <a:off x="47867" y="2205092"/>
              <a:ext cx="3196106" cy="884822"/>
            </a:xfrm>
            <a:prstGeom prst="rect">
              <a:avLst/>
            </a:prstGeom>
            <a:noFill/>
            <a:ln>
              <a:noFill/>
            </a:ln>
          </p:spPr>
          <p:txBody>
            <a:bodyPr spcFirstLastPara="1" wrap="square" lIns="102850" tIns="51425" rIns="102850" bIns="51425" anchor="ctr" anchorCtr="0">
              <a:noAutofit/>
            </a:bodyPr>
            <a:lstStyle/>
            <a:p>
              <a:pPr marL="0" marR="0" lvl="0" indent="0" algn="ctr" rtl="0">
                <a:lnSpc>
                  <a:spcPct val="90000"/>
                </a:lnSpc>
                <a:spcBef>
                  <a:spcPts val="0"/>
                </a:spcBef>
                <a:spcAft>
                  <a:spcPts val="0"/>
                </a:spcAft>
                <a:buClr>
                  <a:schemeClr val="lt1"/>
                </a:buClr>
                <a:buSzPts val="2700"/>
                <a:buFont typeface="Calibri"/>
                <a:buNone/>
              </a:pPr>
              <a:r>
                <a:rPr lang="en-GB" sz="2700">
                  <a:solidFill>
                    <a:schemeClr val="lt1"/>
                  </a:solidFill>
                  <a:latin typeface="Calibri"/>
                  <a:ea typeface="Calibri"/>
                  <a:cs typeface="Calibri"/>
                  <a:sym typeface="Calibri"/>
                </a:rPr>
                <a:t>Work-Based Learning</a:t>
              </a:r>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38000">
              <a:schemeClr val="lt1"/>
            </a:gs>
            <a:gs pos="67000">
              <a:schemeClr val="lt1"/>
            </a:gs>
            <a:gs pos="92000">
              <a:schemeClr val="lt1"/>
            </a:gs>
            <a:gs pos="100000">
              <a:srgbClr val="FF0000"/>
            </a:gs>
          </a:gsLst>
          <a:lin ang="5400000" scaled="0"/>
        </a:gradFill>
        <a:effectLst/>
      </p:bgPr>
    </p:bg>
    <p:spTree>
      <p:nvGrpSpPr>
        <p:cNvPr id="1" name="Shape 733"/>
        <p:cNvGrpSpPr/>
        <p:nvPr/>
      </p:nvGrpSpPr>
      <p:grpSpPr>
        <a:xfrm>
          <a:off x="0" y="0"/>
          <a:ext cx="0" cy="0"/>
          <a:chOff x="0" y="0"/>
          <a:chExt cx="0" cy="0"/>
        </a:xfrm>
      </p:grpSpPr>
      <p:sp>
        <p:nvSpPr>
          <p:cNvPr id="734" name="Google Shape;734;p36"/>
          <p:cNvSpPr txBox="1"/>
          <p:nvPr/>
        </p:nvSpPr>
        <p:spPr>
          <a:xfrm>
            <a:off x="304800" y="735547"/>
            <a:ext cx="8229600" cy="43204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600"/>
              <a:buFont typeface="Calibri"/>
              <a:buNone/>
            </a:pPr>
            <a:endParaRPr sz="3600">
              <a:solidFill>
                <a:schemeClr val="dk1"/>
              </a:solidFill>
              <a:latin typeface="Tahoma"/>
              <a:ea typeface="Tahoma"/>
              <a:cs typeface="Tahoma"/>
              <a:sym typeface="Tahoma"/>
            </a:endParaRPr>
          </a:p>
        </p:txBody>
      </p:sp>
      <p:sp>
        <p:nvSpPr>
          <p:cNvPr id="735" name="Google Shape;735;p36"/>
          <p:cNvSpPr txBox="1">
            <a:spLocks noGrp="1"/>
          </p:cNvSpPr>
          <p:nvPr>
            <p:ph type="ftr" idx="11"/>
          </p:nvPr>
        </p:nvSpPr>
        <p:spPr>
          <a:xfrm>
            <a:off x="971600" y="4836242"/>
            <a:ext cx="7632848"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1100" b="1">
                <a:solidFill>
                  <a:schemeClr val="lt1"/>
                </a:solidFill>
              </a:rPr>
              <a:t>Quality Assurance for Reform and Transformation of HEIs in Uzbekistan - QUARTZ</a:t>
            </a:r>
            <a:endParaRPr/>
          </a:p>
        </p:txBody>
      </p:sp>
      <p:pic>
        <p:nvPicPr>
          <p:cNvPr id="736" name="Google Shape;736;p36" descr="C:\Users\brani\Downloads\eu_funded_en.jpg"/>
          <p:cNvPicPr preferRelativeResize="0"/>
          <p:nvPr/>
        </p:nvPicPr>
        <p:blipFill rotWithShape="1">
          <a:blip r:embed="rId3">
            <a:alphaModFix/>
          </a:blip>
          <a:srcRect/>
          <a:stretch/>
        </p:blipFill>
        <p:spPr>
          <a:xfrm>
            <a:off x="539552" y="162534"/>
            <a:ext cx="1726406" cy="362938"/>
          </a:xfrm>
          <a:prstGeom prst="rect">
            <a:avLst/>
          </a:prstGeom>
          <a:noFill/>
          <a:ln>
            <a:noFill/>
          </a:ln>
        </p:spPr>
      </p:pic>
      <p:pic>
        <p:nvPicPr>
          <p:cNvPr id="737" name="Google Shape;737;p36" descr="Sustainable Development Goals SDGs Goal 4: Quality, 48% OFF"/>
          <p:cNvPicPr preferRelativeResize="0"/>
          <p:nvPr/>
        </p:nvPicPr>
        <p:blipFill rotWithShape="1">
          <a:blip r:embed="rId4">
            <a:alphaModFix/>
          </a:blip>
          <a:srcRect/>
          <a:stretch/>
        </p:blipFill>
        <p:spPr>
          <a:xfrm>
            <a:off x="8122745" y="162534"/>
            <a:ext cx="481703" cy="481703"/>
          </a:xfrm>
          <a:prstGeom prst="rect">
            <a:avLst/>
          </a:prstGeom>
          <a:noFill/>
          <a:ln>
            <a:noFill/>
          </a:ln>
        </p:spPr>
      </p:pic>
      <p:pic>
        <p:nvPicPr>
          <p:cNvPr id="738" name="Google Shape;738;p36"/>
          <p:cNvPicPr preferRelativeResize="0"/>
          <p:nvPr/>
        </p:nvPicPr>
        <p:blipFill rotWithShape="1">
          <a:blip r:embed="rId5">
            <a:alphaModFix/>
          </a:blip>
          <a:srcRect/>
          <a:stretch/>
        </p:blipFill>
        <p:spPr>
          <a:xfrm>
            <a:off x="3868104" y="117804"/>
            <a:ext cx="1407792" cy="407668"/>
          </a:xfrm>
          <a:prstGeom prst="rect">
            <a:avLst/>
          </a:prstGeom>
          <a:noFill/>
          <a:ln>
            <a:noFill/>
          </a:ln>
        </p:spPr>
      </p:pic>
      <p:sp>
        <p:nvSpPr>
          <p:cNvPr id="739" name="Google Shape;739;p36"/>
          <p:cNvSpPr txBox="1"/>
          <p:nvPr/>
        </p:nvSpPr>
        <p:spPr>
          <a:xfrm>
            <a:off x="425054" y="386890"/>
            <a:ext cx="8179394" cy="78070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Tahoma"/>
              <a:buNone/>
            </a:pPr>
            <a:r>
              <a:rPr lang="en-GB" sz="2400" b="1">
                <a:solidFill>
                  <a:schemeClr val="dk1"/>
                </a:solidFill>
                <a:latin typeface="Tahoma"/>
                <a:ea typeface="Tahoma"/>
                <a:cs typeface="Tahoma"/>
                <a:sym typeface="Tahoma"/>
              </a:rPr>
              <a:t>Recognition of Prior Learning (RPL)</a:t>
            </a:r>
            <a:endParaRPr/>
          </a:p>
        </p:txBody>
      </p:sp>
      <p:sp>
        <p:nvSpPr>
          <p:cNvPr id="740" name="Google Shape;740;p36"/>
          <p:cNvSpPr txBox="1"/>
          <p:nvPr/>
        </p:nvSpPr>
        <p:spPr>
          <a:xfrm>
            <a:off x="251520" y="1377670"/>
            <a:ext cx="8049472" cy="306628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Calibri"/>
              <a:buNone/>
            </a:pPr>
            <a:endParaRPr sz="2400">
              <a:solidFill>
                <a:schemeClr val="dk1"/>
              </a:solidFill>
              <a:latin typeface="Tahoma"/>
              <a:ea typeface="Tahoma"/>
              <a:cs typeface="Tahoma"/>
              <a:sym typeface="Tahoma"/>
            </a:endParaRPr>
          </a:p>
        </p:txBody>
      </p:sp>
      <p:sp>
        <p:nvSpPr>
          <p:cNvPr id="741" name="Google Shape;741;p36"/>
          <p:cNvSpPr txBox="1"/>
          <p:nvPr/>
        </p:nvSpPr>
        <p:spPr>
          <a:xfrm>
            <a:off x="742439" y="1131589"/>
            <a:ext cx="7683055" cy="3585887"/>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600"/>
              <a:buFont typeface="Calibri"/>
              <a:buNone/>
            </a:pPr>
            <a:endParaRPr sz="1600" b="1">
              <a:solidFill>
                <a:schemeClr val="dk1"/>
              </a:solidFill>
              <a:latin typeface="Tahoma"/>
              <a:ea typeface="Tahoma"/>
              <a:cs typeface="Tahoma"/>
              <a:sym typeface="Tahoma"/>
            </a:endParaRPr>
          </a:p>
        </p:txBody>
      </p:sp>
      <p:grpSp>
        <p:nvGrpSpPr>
          <p:cNvPr id="742" name="Google Shape;742;p36"/>
          <p:cNvGrpSpPr/>
          <p:nvPr/>
        </p:nvGrpSpPr>
        <p:grpSpPr>
          <a:xfrm>
            <a:off x="177502" y="986692"/>
            <a:ext cx="8661697" cy="3831840"/>
            <a:chOff x="0" y="17708"/>
            <a:chExt cx="8661697" cy="3831840"/>
          </a:xfrm>
        </p:grpSpPr>
        <p:sp>
          <p:nvSpPr>
            <p:cNvPr id="743" name="Google Shape;743;p36"/>
            <p:cNvSpPr/>
            <p:nvPr/>
          </p:nvSpPr>
          <p:spPr>
            <a:xfrm>
              <a:off x="0" y="17708"/>
              <a:ext cx="8661697" cy="44928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6"/>
            <p:cNvSpPr txBox="1"/>
            <p:nvPr/>
          </p:nvSpPr>
          <p:spPr>
            <a:xfrm>
              <a:off x="21932" y="39640"/>
              <a:ext cx="8617833" cy="405416"/>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lt1"/>
                </a:buClr>
                <a:buSzPts val="1600"/>
                <a:buFont typeface="Tahoma"/>
                <a:buNone/>
              </a:pPr>
              <a:r>
                <a:rPr lang="en-GB" sz="1600" b="1">
                  <a:solidFill>
                    <a:schemeClr val="lt1"/>
                  </a:solidFill>
                  <a:latin typeface="Tahoma"/>
                  <a:ea typeface="Tahoma"/>
                  <a:cs typeface="Tahoma"/>
                  <a:sym typeface="Tahoma"/>
                </a:rPr>
                <a:t>Definition &amp; Purpose</a:t>
              </a:r>
              <a:endParaRPr sz="1600">
                <a:solidFill>
                  <a:schemeClr val="lt1"/>
                </a:solidFill>
                <a:latin typeface="Tahoma"/>
                <a:ea typeface="Tahoma"/>
                <a:cs typeface="Tahoma"/>
                <a:sym typeface="Tahoma"/>
              </a:endParaRPr>
            </a:p>
          </p:txBody>
        </p:sp>
        <p:sp>
          <p:nvSpPr>
            <p:cNvPr id="745" name="Google Shape;745;p36"/>
            <p:cNvSpPr/>
            <p:nvPr/>
          </p:nvSpPr>
          <p:spPr>
            <a:xfrm>
              <a:off x="0" y="466988"/>
              <a:ext cx="8661697" cy="10681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6"/>
            <p:cNvSpPr txBox="1"/>
            <p:nvPr/>
          </p:nvSpPr>
          <p:spPr>
            <a:xfrm>
              <a:off x="0" y="466988"/>
              <a:ext cx="8661697" cy="1068120"/>
            </a:xfrm>
            <a:prstGeom prst="rect">
              <a:avLst/>
            </a:prstGeom>
            <a:noFill/>
            <a:ln>
              <a:noFill/>
            </a:ln>
          </p:spPr>
          <p:txBody>
            <a:bodyPr spcFirstLastPara="1" wrap="square" lIns="275000" tIns="17775" rIns="99550" bIns="17775" anchor="t" anchorCtr="0">
              <a:noAutofit/>
            </a:bodyPr>
            <a:lstStyle/>
            <a:p>
              <a:pPr marL="114300" marR="0" lvl="1" indent="-114300" algn="l" rtl="0">
                <a:lnSpc>
                  <a:spcPct val="90000"/>
                </a:lnSpc>
                <a:spcBef>
                  <a:spcPts val="0"/>
                </a:spcBef>
                <a:spcAft>
                  <a:spcPts val="0"/>
                </a:spcAft>
                <a:buClr>
                  <a:schemeClr val="dk1"/>
                </a:buClr>
                <a:buSzPts val="1400"/>
                <a:buFont typeface="Tahoma"/>
                <a:buChar char="•"/>
              </a:pPr>
              <a:r>
                <a:rPr lang="en-GB" sz="1400" b="1" i="0" u="none" strike="noStrike" cap="none">
                  <a:solidFill>
                    <a:schemeClr val="dk1"/>
                  </a:solidFill>
                  <a:latin typeface="Tahoma"/>
                  <a:ea typeface="Tahoma"/>
                  <a:cs typeface="Tahoma"/>
                  <a:sym typeface="Tahoma"/>
                </a:rPr>
                <a:t>Evidence-based</a:t>
              </a:r>
              <a:r>
                <a:rPr lang="en-GB" sz="1400" b="0" i="0" u="none" strike="noStrike" cap="none">
                  <a:solidFill>
                    <a:schemeClr val="dk1"/>
                  </a:solidFill>
                  <a:latin typeface="Tahoma"/>
                  <a:ea typeface="Tahoma"/>
                  <a:cs typeface="Tahoma"/>
                  <a:sym typeface="Tahoma"/>
                </a:rPr>
                <a:t> integration of previously acquired </a:t>
              </a:r>
              <a:r>
                <a:rPr lang="en-GB" sz="1400" b="1" i="0" u="none" strike="noStrike" cap="none">
                  <a:solidFill>
                    <a:schemeClr val="dk1"/>
                  </a:solidFill>
                  <a:latin typeface="Tahoma"/>
                  <a:ea typeface="Tahoma"/>
                  <a:cs typeface="Tahoma"/>
                  <a:sym typeface="Tahoma"/>
                </a:rPr>
                <a:t>knowledge, skills, and experience</a:t>
              </a:r>
              <a:r>
                <a:rPr lang="en-GB" sz="1400" b="0" i="0" u="none" strike="noStrike" cap="none">
                  <a:solidFill>
                    <a:schemeClr val="dk1"/>
                  </a:solidFill>
                  <a:latin typeface="Tahoma"/>
                  <a:ea typeface="Tahoma"/>
                  <a:cs typeface="Tahoma"/>
                  <a:sym typeface="Tahoma"/>
                </a:rPr>
                <a:t> into formal education.</a:t>
              </a:r>
              <a:endParaRPr/>
            </a:p>
            <a:p>
              <a:pPr marL="114300" marR="0" lvl="1" indent="-114300" algn="l" rtl="0">
                <a:lnSpc>
                  <a:spcPct val="90000"/>
                </a:lnSpc>
                <a:spcBef>
                  <a:spcPts val="280"/>
                </a:spcBef>
                <a:spcAft>
                  <a:spcPts val="0"/>
                </a:spcAft>
                <a:buClr>
                  <a:schemeClr val="dk1"/>
                </a:buClr>
                <a:buSzPts val="1400"/>
                <a:buFont typeface="Tahoma"/>
                <a:buChar char="•"/>
              </a:pPr>
              <a:r>
                <a:rPr lang="en-GB" sz="1400" b="0" i="0" u="none" strike="noStrike" cap="none">
                  <a:solidFill>
                    <a:schemeClr val="dk1"/>
                  </a:solidFill>
                  <a:latin typeface="Tahoma"/>
                  <a:ea typeface="Tahoma"/>
                  <a:cs typeface="Tahoma"/>
                  <a:sym typeface="Tahoma"/>
                </a:rPr>
                <a:t>“A formal acknowledgement by a competent authority of the value of a foreign educational qualification with a view to access to educational and/or employment activities.” (Lisbon Recognition Convention retrieved from </a:t>
              </a:r>
              <a:r>
                <a:rPr lang="en-GB" sz="1000" b="0" i="1" u="sng" strike="noStrike" cap="none">
                  <a:solidFill>
                    <a:schemeClr val="dk1"/>
                  </a:solidFill>
                  <a:latin typeface="Tahoma"/>
                  <a:ea typeface="Tahoma"/>
                  <a:cs typeface="Tahoma"/>
                  <a:sym typeface="Tahoma"/>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https://ehea.info/media.ehea.info/file/Lisbon_Recognition_Convention/04/5/Lisbon_Recognition_Convention_579045.pdf</a:t>
              </a:r>
              <a:r>
                <a:rPr lang="en-GB" sz="1000" b="0" i="1" u="none" strike="noStrike" cap="none">
                  <a:solidFill>
                    <a:schemeClr val="dk1"/>
                  </a:solidFill>
                  <a:latin typeface="Tahoma"/>
                  <a:ea typeface="Tahoma"/>
                  <a:cs typeface="Tahoma"/>
                  <a:sym typeface="Tahoma"/>
                </a:rPr>
                <a:t>)</a:t>
              </a:r>
              <a:endParaRPr/>
            </a:p>
          </p:txBody>
        </p:sp>
        <p:sp>
          <p:nvSpPr>
            <p:cNvPr id="747" name="Google Shape;747;p36"/>
            <p:cNvSpPr/>
            <p:nvPr/>
          </p:nvSpPr>
          <p:spPr>
            <a:xfrm>
              <a:off x="0" y="1535108"/>
              <a:ext cx="8661697" cy="44928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6"/>
            <p:cNvSpPr txBox="1"/>
            <p:nvPr/>
          </p:nvSpPr>
          <p:spPr>
            <a:xfrm>
              <a:off x="21932" y="1557040"/>
              <a:ext cx="8617833" cy="405416"/>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lt1"/>
                </a:buClr>
                <a:buSzPts val="1600"/>
                <a:buFont typeface="Tahoma"/>
                <a:buNone/>
              </a:pPr>
              <a:r>
                <a:rPr lang="en-GB" sz="1600" b="1">
                  <a:solidFill>
                    <a:schemeClr val="lt1"/>
                  </a:solidFill>
                  <a:latin typeface="Tahoma"/>
                  <a:ea typeface="Tahoma"/>
                  <a:cs typeface="Tahoma"/>
                  <a:sym typeface="Tahoma"/>
                </a:rPr>
                <a:t>Impact</a:t>
              </a:r>
              <a:endParaRPr sz="1600">
                <a:solidFill>
                  <a:schemeClr val="lt1"/>
                </a:solidFill>
                <a:latin typeface="Tahoma"/>
                <a:ea typeface="Tahoma"/>
                <a:cs typeface="Tahoma"/>
                <a:sym typeface="Tahoma"/>
              </a:endParaRPr>
            </a:p>
          </p:txBody>
        </p:sp>
        <p:sp>
          <p:nvSpPr>
            <p:cNvPr id="749" name="Google Shape;749;p36"/>
            <p:cNvSpPr/>
            <p:nvPr/>
          </p:nvSpPr>
          <p:spPr>
            <a:xfrm>
              <a:off x="0" y="1984388"/>
              <a:ext cx="8661697" cy="7079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6"/>
            <p:cNvSpPr txBox="1"/>
            <p:nvPr/>
          </p:nvSpPr>
          <p:spPr>
            <a:xfrm>
              <a:off x="0" y="1984388"/>
              <a:ext cx="8661697" cy="707940"/>
            </a:xfrm>
            <a:prstGeom prst="rect">
              <a:avLst/>
            </a:prstGeom>
            <a:noFill/>
            <a:ln>
              <a:noFill/>
            </a:ln>
          </p:spPr>
          <p:txBody>
            <a:bodyPr spcFirstLastPara="1" wrap="square" lIns="275000" tIns="17775" rIns="99550" bIns="17775" anchor="t" anchorCtr="0">
              <a:noAutofit/>
            </a:bodyPr>
            <a:lstStyle/>
            <a:p>
              <a:pPr marL="114300" marR="0" lvl="1" indent="-114300" algn="l" rtl="0">
                <a:lnSpc>
                  <a:spcPct val="90000"/>
                </a:lnSpc>
                <a:spcBef>
                  <a:spcPts val="0"/>
                </a:spcBef>
                <a:spcAft>
                  <a:spcPts val="0"/>
                </a:spcAft>
                <a:buClr>
                  <a:schemeClr val="dk1"/>
                </a:buClr>
                <a:buSzPts val="1400"/>
                <a:buFont typeface="Tahoma"/>
                <a:buChar char="•"/>
              </a:pPr>
              <a:r>
                <a:rPr lang="en-GB" sz="1400" b="0" i="0" u="none" strike="noStrike" cap="none">
                  <a:solidFill>
                    <a:schemeClr val="dk1"/>
                  </a:solidFill>
                  <a:latin typeface="Tahoma"/>
                  <a:ea typeface="Tahoma"/>
                  <a:cs typeface="Tahoma"/>
                  <a:sym typeface="Tahoma"/>
                </a:rPr>
                <a:t>Enhances </a:t>
              </a:r>
              <a:r>
                <a:rPr lang="en-GB" sz="1400" b="1" i="0" u="none" strike="noStrike" cap="none">
                  <a:solidFill>
                    <a:schemeClr val="dk1"/>
                  </a:solidFill>
                  <a:latin typeface="Tahoma"/>
                  <a:ea typeface="Tahoma"/>
                  <a:cs typeface="Tahoma"/>
                  <a:sym typeface="Tahoma"/>
                </a:rPr>
                <a:t>Lifelong learning</a:t>
              </a:r>
              <a:r>
                <a:rPr lang="en-GB" sz="1400" b="0" i="0" u="none" strike="noStrike" cap="none">
                  <a:solidFill>
                    <a:schemeClr val="dk1"/>
                  </a:solidFill>
                  <a:latin typeface="Tahoma"/>
                  <a:ea typeface="Tahoma"/>
                  <a:cs typeface="Tahoma"/>
                  <a:sym typeface="Tahoma"/>
                </a:rPr>
                <a:t> and career mobility.</a:t>
              </a:r>
              <a:endParaRPr sz="1400" b="0" i="0" u="none" strike="noStrike" cap="none">
                <a:solidFill>
                  <a:schemeClr val="dk1"/>
                </a:solidFill>
                <a:latin typeface="Tahoma"/>
                <a:ea typeface="Tahoma"/>
                <a:cs typeface="Tahoma"/>
                <a:sym typeface="Tahoma"/>
              </a:endParaRPr>
            </a:p>
            <a:p>
              <a:pPr marL="114300" marR="0" lvl="1" indent="-114300" algn="l" rtl="0">
                <a:lnSpc>
                  <a:spcPct val="90000"/>
                </a:lnSpc>
                <a:spcBef>
                  <a:spcPts val="280"/>
                </a:spcBef>
                <a:spcAft>
                  <a:spcPts val="0"/>
                </a:spcAft>
                <a:buClr>
                  <a:schemeClr val="dk1"/>
                </a:buClr>
                <a:buSzPts val="1400"/>
                <a:buFont typeface="Tahoma"/>
                <a:buChar char="•"/>
              </a:pPr>
              <a:r>
                <a:rPr lang="en-GB" sz="1400" b="0" i="0" u="none" strike="noStrike" cap="none">
                  <a:solidFill>
                    <a:schemeClr val="dk1"/>
                  </a:solidFill>
                  <a:latin typeface="Tahoma"/>
                  <a:ea typeface="Tahoma"/>
                  <a:cs typeface="Tahoma"/>
                  <a:sym typeface="Tahoma"/>
                </a:rPr>
                <a:t>Supports </a:t>
              </a:r>
              <a:r>
                <a:rPr lang="en-GB" sz="1400" b="1" i="0" u="none" strike="noStrike" cap="none">
                  <a:solidFill>
                    <a:schemeClr val="dk1"/>
                  </a:solidFill>
                  <a:latin typeface="Tahoma"/>
                  <a:ea typeface="Tahoma"/>
                  <a:cs typeface="Tahoma"/>
                  <a:sym typeface="Tahoma"/>
                </a:rPr>
                <a:t>flexible educational pathways</a:t>
              </a:r>
              <a:r>
                <a:rPr lang="en-GB" sz="1400" b="0" i="0" u="none" strike="noStrike" cap="none">
                  <a:solidFill>
                    <a:schemeClr val="dk1"/>
                  </a:solidFill>
                  <a:latin typeface="Tahoma"/>
                  <a:ea typeface="Tahoma"/>
                  <a:cs typeface="Tahoma"/>
                  <a:sym typeface="Tahoma"/>
                </a:rPr>
                <a:t>.</a:t>
              </a:r>
              <a:endParaRPr/>
            </a:p>
            <a:p>
              <a:pPr marL="114300" marR="0" lvl="1" indent="-114300" algn="l" rtl="0">
                <a:lnSpc>
                  <a:spcPct val="90000"/>
                </a:lnSpc>
                <a:spcBef>
                  <a:spcPts val="280"/>
                </a:spcBef>
                <a:spcAft>
                  <a:spcPts val="0"/>
                </a:spcAft>
                <a:buClr>
                  <a:schemeClr val="dk1"/>
                </a:buClr>
                <a:buSzPts val="1400"/>
                <a:buFont typeface="Tahoma"/>
                <a:buChar char="•"/>
              </a:pPr>
              <a:r>
                <a:rPr lang="en-GB" sz="1400" b="0" i="0" u="none" strike="noStrike" cap="none">
                  <a:solidFill>
                    <a:schemeClr val="dk1"/>
                  </a:solidFill>
                  <a:latin typeface="Tahoma"/>
                  <a:ea typeface="Tahoma"/>
                  <a:cs typeface="Tahoma"/>
                  <a:sym typeface="Tahoma"/>
                </a:rPr>
                <a:t>Promotes </a:t>
              </a:r>
              <a:r>
                <a:rPr lang="en-GB" sz="1400" b="1" i="0" u="none" strike="noStrike" cap="none">
                  <a:solidFill>
                    <a:schemeClr val="dk1"/>
                  </a:solidFill>
                  <a:latin typeface="Tahoma"/>
                  <a:ea typeface="Tahoma"/>
                  <a:cs typeface="Tahoma"/>
                  <a:sym typeface="Tahoma"/>
                </a:rPr>
                <a:t>diversity and inclusivity</a:t>
              </a:r>
              <a:r>
                <a:rPr lang="en-GB" sz="1400" b="0" i="0" u="none" strike="noStrike" cap="none">
                  <a:solidFill>
                    <a:schemeClr val="dk1"/>
                  </a:solidFill>
                  <a:latin typeface="Tahoma"/>
                  <a:ea typeface="Tahoma"/>
                  <a:cs typeface="Tahoma"/>
                  <a:sym typeface="Tahoma"/>
                </a:rPr>
                <a:t> in higher education.</a:t>
              </a:r>
              <a:endParaRPr/>
            </a:p>
          </p:txBody>
        </p:sp>
        <p:sp>
          <p:nvSpPr>
            <p:cNvPr id="751" name="Google Shape;751;p36"/>
            <p:cNvSpPr/>
            <p:nvPr/>
          </p:nvSpPr>
          <p:spPr>
            <a:xfrm>
              <a:off x="0" y="2692328"/>
              <a:ext cx="8661697" cy="44928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6"/>
            <p:cNvSpPr txBox="1"/>
            <p:nvPr/>
          </p:nvSpPr>
          <p:spPr>
            <a:xfrm>
              <a:off x="21932" y="2714260"/>
              <a:ext cx="8617833" cy="405416"/>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lt1"/>
                </a:buClr>
                <a:buSzPts val="1600"/>
                <a:buFont typeface="Tahoma"/>
                <a:buNone/>
              </a:pPr>
              <a:r>
                <a:rPr lang="en-GB" sz="1600" b="1">
                  <a:solidFill>
                    <a:schemeClr val="lt1"/>
                  </a:solidFill>
                  <a:latin typeface="Tahoma"/>
                  <a:ea typeface="Tahoma"/>
                  <a:cs typeface="Tahoma"/>
                  <a:sym typeface="Tahoma"/>
                </a:rPr>
                <a:t>Types</a:t>
              </a:r>
              <a:endParaRPr sz="1600">
                <a:solidFill>
                  <a:schemeClr val="lt1"/>
                </a:solidFill>
                <a:latin typeface="Tahoma"/>
                <a:ea typeface="Tahoma"/>
                <a:cs typeface="Tahoma"/>
                <a:sym typeface="Tahoma"/>
              </a:endParaRPr>
            </a:p>
          </p:txBody>
        </p:sp>
        <p:sp>
          <p:nvSpPr>
            <p:cNvPr id="753" name="Google Shape;753;p36"/>
            <p:cNvSpPr/>
            <p:nvPr/>
          </p:nvSpPr>
          <p:spPr>
            <a:xfrm>
              <a:off x="0" y="3141608"/>
              <a:ext cx="8661697" cy="7079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6"/>
            <p:cNvSpPr txBox="1"/>
            <p:nvPr/>
          </p:nvSpPr>
          <p:spPr>
            <a:xfrm>
              <a:off x="0" y="3141608"/>
              <a:ext cx="8661697" cy="707940"/>
            </a:xfrm>
            <a:prstGeom prst="rect">
              <a:avLst/>
            </a:prstGeom>
            <a:noFill/>
            <a:ln>
              <a:noFill/>
            </a:ln>
          </p:spPr>
          <p:txBody>
            <a:bodyPr spcFirstLastPara="1" wrap="square" lIns="275000" tIns="17775" rIns="99550" bIns="17775" anchor="t" anchorCtr="0">
              <a:noAutofit/>
            </a:bodyPr>
            <a:lstStyle/>
            <a:p>
              <a:pPr marL="114300" marR="0" lvl="1" indent="-114300" algn="l" rtl="0">
                <a:lnSpc>
                  <a:spcPct val="90000"/>
                </a:lnSpc>
                <a:spcBef>
                  <a:spcPts val="0"/>
                </a:spcBef>
                <a:spcAft>
                  <a:spcPts val="0"/>
                </a:spcAft>
                <a:buClr>
                  <a:schemeClr val="dk1"/>
                </a:buClr>
                <a:buSzPts val="1400"/>
                <a:buFont typeface="Tahoma"/>
                <a:buChar char="•"/>
              </a:pPr>
              <a:r>
                <a:rPr lang="en-GB" sz="1400" b="1" i="0" u="none" strike="noStrike" cap="none">
                  <a:solidFill>
                    <a:schemeClr val="dk1"/>
                  </a:solidFill>
                  <a:latin typeface="Tahoma"/>
                  <a:ea typeface="Tahoma"/>
                  <a:cs typeface="Tahoma"/>
                  <a:sym typeface="Tahoma"/>
                </a:rPr>
                <a:t>Formal</a:t>
              </a:r>
              <a:r>
                <a:rPr lang="en-GB" sz="1400" b="0" i="0" u="none" strike="noStrike" cap="none">
                  <a:solidFill>
                    <a:schemeClr val="dk1"/>
                  </a:solidFill>
                  <a:latin typeface="Tahoma"/>
                  <a:ea typeface="Tahoma"/>
                  <a:cs typeface="Tahoma"/>
                  <a:sym typeface="Tahoma"/>
                </a:rPr>
                <a:t> – accredited education and qualifications.</a:t>
              </a:r>
              <a:endParaRPr/>
            </a:p>
            <a:p>
              <a:pPr marL="114300" marR="0" lvl="1" indent="-114300" algn="l" rtl="0">
                <a:lnSpc>
                  <a:spcPct val="90000"/>
                </a:lnSpc>
                <a:spcBef>
                  <a:spcPts val="280"/>
                </a:spcBef>
                <a:spcAft>
                  <a:spcPts val="0"/>
                </a:spcAft>
                <a:buClr>
                  <a:schemeClr val="dk1"/>
                </a:buClr>
                <a:buSzPts val="1400"/>
                <a:buFont typeface="Tahoma"/>
                <a:buChar char="•"/>
              </a:pPr>
              <a:r>
                <a:rPr lang="en-GB" sz="1400" b="1" i="0" u="none" strike="noStrike" cap="none">
                  <a:solidFill>
                    <a:schemeClr val="dk1"/>
                  </a:solidFill>
                  <a:latin typeface="Tahoma"/>
                  <a:ea typeface="Tahoma"/>
                  <a:cs typeface="Tahoma"/>
                  <a:sym typeface="Tahoma"/>
                </a:rPr>
                <a:t>Non-Formal</a:t>
              </a:r>
              <a:r>
                <a:rPr lang="en-GB" sz="1400" b="0" i="0" u="none" strike="noStrike" cap="none">
                  <a:solidFill>
                    <a:schemeClr val="dk1"/>
                  </a:solidFill>
                  <a:latin typeface="Tahoma"/>
                  <a:ea typeface="Tahoma"/>
                  <a:cs typeface="Tahoma"/>
                  <a:sym typeface="Tahoma"/>
                </a:rPr>
                <a:t> – workplace training, professional certifications.</a:t>
              </a:r>
              <a:endParaRPr/>
            </a:p>
            <a:p>
              <a:pPr marL="114300" marR="0" lvl="1" indent="-114300" algn="l" rtl="0">
                <a:lnSpc>
                  <a:spcPct val="90000"/>
                </a:lnSpc>
                <a:spcBef>
                  <a:spcPts val="280"/>
                </a:spcBef>
                <a:spcAft>
                  <a:spcPts val="0"/>
                </a:spcAft>
                <a:buClr>
                  <a:schemeClr val="dk1"/>
                </a:buClr>
                <a:buSzPts val="1400"/>
                <a:buFont typeface="Tahoma"/>
                <a:buChar char="•"/>
              </a:pPr>
              <a:r>
                <a:rPr lang="en-GB" sz="1400" b="1" i="0" u="none" strike="noStrike" cap="none">
                  <a:solidFill>
                    <a:schemeClr val="dk1"/>
                  </a:solidFill>
                  <a:latin typeface="Tahoma"/>
                  <a:ea typeface="Tahoma"/>
                  <a:cs typeface="Tahoma"/>
                  <a:sym typeface="Tahoma"/>
                </a:rPr>
                <a:t>Informal</a:t>
              </a:r>
              <a:r>
                <a:rPr lang="en-GB" sz="1400" b="0" i="0" u="none" strike="noStrike" cap="none">
                  <a:solidFill>
                    <a:schemeClr val="dk1"/>
                  </a:solidFill>
                  <a:latin typeface="Tahoma"/>
                  <a:ea typeface="Tahoma"/>
                  <a:cs typeface="Tahoma"/>
                  <a:sym typeface="Tahoma"/>
                </a:rPr>
                <a:t> – Self-directed learning, work/life experience.</a:t>
              </a:r>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38000">
              <a:schemeClr val="lt1"/>
            </a:gs>
            <a:gs pos="67000">
              <a:schemeClr val="lt1"/>
            </a:gs>
            <a:gs pos="92000">
              <a:schemeClr val="lt1"/>
            </a:gs>
            <a:gs pos="100000">
              <a:srgbClr val="FF0000"/>
            </a:gs>
          </a:gsLst>
          <a:lin ang="5400000" scaled="0"/>
        </a:gradFill>
        <a:effectLst/>
      </p:bgPr>
    </p:bg>
    <p:spTree>
      <p:nvGrpSpPr>
        <p:cNvPr id="1" name="Shape 759"/>
        <p:cNvGrpSpPr/>
        <p:nvPr/>
      </p:nvGrpSpPr>
      <p:grpSpPr>
        <a:xfrm>
          <a:off x="0" y="0"/>
          <a:ext cx="0" cy="0"/>
          <a:chOff x="0" y="0"/>
          <a:chExt cx="0" cy="0"/>
        </a:xfrm>
      </p:grpSpPr>
      <p:sp>
        <p:nvSpPr>
          <p:cNvPr id="760" name="Google Shape;760;p37"/>
          <p:cNvSpPr txBox="1"/>
          <p:nvPr/>
        </p:nvSpPr>
        <p:spPr>
          <a:xfrm>
            <a:off x="304800" y="735547"/>
            <a:ext cx="8229600" cy="43204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600"/>
              <a:buFont typeface="Calibri"/>
              <a:buNone/>
            </a:pPr>
            <a:endParaRPr sz="3600">
              <a:solidFill>
                <a:schemeClr val="dk1"/>
              </a:solidFill>
              <a:latin typeface="Tahoma"/>
              <a:ea typeface="Tahoma"/>
              <a:cs typeface="Tahoma"/>
              <a:sym typeface="Tahoma"/>
            </a:endParaRPr>
          </a:p>
        </p:txBody>
      </p:sp>
      <p:sp>
        <p:nvSpPr>
          <p:cNvPr id="761" name="Google Shape;761;p37"/>
          <p:cNvSpPr txBox="1">
            <a:spLocks noGrp="1"/>
          </p:cNvSpPr>
          <p:nvPr>
            <p:ph type="ftr" idx="11"/>
          </p:nvPr>
        </p:nvSpPr>
        <p:spPr>
          <a:xfrm>
            <a:off x="971600" y="4836242"/>
            <a:ext cx="7632848"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1100" b="1">
                <a:solidFill>
                  <a:schemeClr val="lt1"/>
                </a:solidFill>
              </a:rPr>
              <a:t>Quality Assurance for Reform and Transformation of HEIs in Uzbekistan - QUARTZ</a:t>
            </a:r>
            <a:endParaRPr/>
          </a:p>
        </p:txBody>
      </p:sp>
      <p:pic>
        <p:nvPicPr>
          <p:cNvPr id="762" name="Google Shape;762;p37" descr="C:\Users\brani\Downloads\eu_funded_en.jpg"/>
          <p:cNvPicPr preferRelativeResize="0"/>
          <p:nvPr/>
        </p:nvPicPr>
        <p:blipFill rotWithShape="1">
          <a:blip r:embed="rId3">
            <a:alphaModFix/>
          </a:blip>
          <a:srcRect/>
          <a:stretch/>
        </p:blipFill>
        <p:spPr>
          <a:xfrm>
            <a:off x="539552" y="162534"/>
            <a:ext cx="1726406" cy="362938"/>
          </a:xfrm>
          <a:prstGeom prst="rect">
            <a:avLst/>
          </a:prstGeom>
          <a:noFill/>
          <a:ln>
            <a:noFill/>
          </a:ln>
        </p:spPr>
      </p:pic>
      <p:pic>
        <p:nvPicPr>
          <p:cNvPr id="763" name="Google Shape;763;p37" descr="Sustainable Development Goals SDGs Goal 4: Quality, 48% OFF"/>
          <p:cNvPicPr preferRelativeResize="0"/>
          <p:nvPr/>
        </p:nvPicPr>
        <p:blipFill rotWithShape="1">
          <a:blip r:embed="rId4">
            <a:alphaModFix/>
          </a:blip>
          <a:srcRect/>
          <a:stretch/>
        </p:blipFill>
        <p:spPr>
          <a:xfrm>
            <a:off x="8122745" y="162534"/>
            <a:ext cx="481703" cy="481703"/>
          </a:xfrm>
          <a:prstGeom prst="rect">
            <a:avLst/>
          </a:prstGeom>
          <a:noFill/>
          <a:ln>
            <a:noFill/>
          </a:ln>
        </p:spPr>
      </p:pic>
      <p:pic>
        <p:nvPicPr>
          <p:cNvPr id="764" name="Google Shape;764;p37"/>
          <p:cNvPicPr preferRelativeResize="0"/>
          <p:nvPr/>
        </p:nvPicPr>
        <p:blipFill rotWithShape="1">
          <a:blip r:embed="rId5">
            <a:alphaModFix/>
          </a:blip>
          <a:srcRect/>
          <a:stretch/>
        </p:blipFill>
        <p:spPr>
          <a:xfrm>
            <a:off x="3868104" y="117804"/>
            <a:ext cx="1407792" cy="407668"/>
          </a:xfrm>
          <a:prstGeom prst="rect">
            <a:avLst/>
          </a:prstGeom>
          <a:noFill/>
          <a:ln>
            <a:noFill/>
          </a:ln>
        </p:spPr>
      </p:pic>
      <p:sp>
        <p:nvSpPr>
          <p:cNvPr id="765" name="Google Shape;765;p37"/>
          <p:cNvSpPr txBox="1"/>
          <p:nvPr/>
        </p:nvSpPr>
        <p:spPr>
          <a:xfrm>
            <a:off x="474023" y="478199"/>
            <a:ext cx="8179394" cy="78070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Tahoma"/>
              <a:buNone/>
            </a:pPr>
            <a:r>
              <a:rPr lang="en-GB" sz="2400" b="1">
                <a:solidFill>
                  <a:schemeClr val="dk1"/>
                </a:solidFill>
                <a:latin typeface="Tahoma"/>
                <a:ea typeface="Tahoma"/>
                <a:cs typeface="Tahoma"/>
                <a:sym typeface="Tahoma"/>
              </a:rPr>
              <a:t>Recognition of Prior Learning (RPL)</a:t>
            </a:r>
            <a:endParaRPr/>
          </a:p>
          <a:p>
            <a:pPr marL="0" marR="0" lvl="0" indent="0" algn="ctr" rtl="0">
              <a:spcBef>
                <a:spcPts val="0"/>
              </a:spcBef>
              <a:spcAft>
                <a:spcPts val="0"/>
              </a:spcAft>
              <a:buClr>
                <a:schemeClr val="dk1"/>
              </a:buClr>
              <a:buSzPts val="2400"/>
              <a:buFont typeface="Tahoma"/>
              <a:buNone/>
            </a:pPr>
            <a:r>
              <a:rPr lang="en-GB" sz="2400" b="1">
                <a:solidFill>
                  <a:schemeClr val="dk1"/>
                </a:solidFill>
                <a:latin typeface="Tahoma"/>
                <a:ea typeface="Tahoma"/>
                <a:cs typeface="Tahoma"/>
                <a:sym typeface="Tahoma"/>
              </a:rPr>
              <a:t> and Credit Transfer cont.</a:t>
            </a:r>
            <a:endParaRPr/>
          </a:p>
        </p:txBody>
      </p:sp>
      <p:sp>
        <p:nvSpPr>
          <p:cNvPr id="766" name="Google Shape;766;p37"/>
          <p:cNvSpPr txBox="1"/>
          <p:nvPr/>
        </p:nvSpPr>
        <p:spPr>
          <a:xfrm>
            <a:off x="251520" y="1377670"/>
            <a:ext cx="8049472" cy="306628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Calibri"/>
              <a:buNone/>
            </a:pPr>
            <a:endParaRPr sz="2400">
              <a:solidFill>
                <a:schemeClr val="dk1"/>
              </a:solidFill>
              <a:latin typeface="Tahoma"/>
              <a:ea typeface="Tahoma"/>
              <a:cs typeface="Tahoma"/>
              <a:sym typeface="Tahoma"/>
            </a:endParaRPr>
          </a:p>
        </p:txBody>
      </p:sp>
      <p:sp>
        <p:nvSpPr>
          <p:cNvPr id="767" name="Google Shape;767;p37"/>
          <p:cNvSpPr txBox="1"/>
          <p:nvPr/>
        </p:nvSpPr>
        <p:spPr>
          <a:xfrm>
            <a:off x="742439" y="1131589"/>
            <a:ext cx="7683055" cy="3585887"/>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600"/>
              <a:buFont typeface="Calibri"/>
              <a:buNone/>
            </a:pPr>
            <a:endParaRPr sz="1600" b="1">
              <a:solidFill>
                <a:schemeClr val="dk1"/>
              </a:solidFill>
              <a:latin typeface="Tahoma"/>
              <a:ea typeface="Tahoma"/>
              <a:cs typeface="Tahoma"/>
              <a:sym typeface="Tahoma"/>
            </a:endParaRPr>
          </a:p>
        </p:txBody>
      </p:sp>
      <p:grpSp>
        <p:nvGrpSpPr>
          <p:cNvPr id="768" name="Google Shape;768;p37"/>
          <p:cNvGrpSpPr/>
          <p:nvPr/>
        </p:nvGrpSpPr>
        <p:grpSpPr>
          <a:xfrm>
            <a:off x="176983" y="1232887"/>
            <a:ext cx="8859513" cy="3449160"/>
            <a:chOff x="0" y="12006"/>
            <a:chExt cx="8859513" cy="3449160"/>
          </a:xfrm>
        </p:grpSpPr>
        <p:sp>
          <p:nvSpPr>
            <p:cNvPr id="769" name="Google Shape;769;p37"/>
            <p:cNvSpPr/>
            <p:nvPr/>
          </p:nvSpPr>
          <p:spPr>
            <a:xfrm>
              <a:off x="0" y="12006"/>
              <a:ext cx="8859513" cy="48672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7"/>
            <p:cNvSpPr txBox="1"/>
            <p:nvPr/>
          </p:nvSpPr>
          <p:spPr>
            <a:xfrm>
              <a:off x="23760" y="35766"/>
              <a:ext cx="8811993" cy="439200"/>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lt1"/>
                </a:buClr>
                <a:buSzPts val="1600"/>
                <a:buFont typeface="Tahoma"/>
                <a:buNone/>
              </a:pPr>
              <a:r>
                <a:rPr lang="en-GB" sz="1600" b="1">
                  <a:solidFill>
                    <a:schemeClr val="lt1"/>
                  </a:solidFill>
                  <a:latin typeface="Tahoma"/>
                  <a:ea typeface="Tahoma"/>
                  <a:cs typeface="Tahoma"/>
                  <a:sym typeface="Tahoma"/>
                </a:rPr>
                <a:t>Recognition of Formal Learning</a:t>
              </a:r>
              <a:endParaRPr sz="1600" b="1">
                <a:solidFill>
                  <a:schemeClr val="lt1"/>
                </a:solidFill>
                <a:latin typeface="Tahoma"/>
                <a:ea typeface="Tahoma"/>
                <a:cs typeface="Tahoma"/>
                <a:sym typeface="Tahoma"/>
              </a:endParaRPr>
            </a:p>
          </p:txBody>
        </p:sp>
        <p:sp>
          <p:nvSpPr>
            <p:cNvPr id="771" name="Google Shape;771;p37"/>
            <p:cNvSpPr/>
            <p:nvPr/>
          </p:nvSpPr>
          <p:spPr>
            <a:xfrm>
              <a:off x="0" y="498726"/>
              <a:ext cx="8859513" cy="9149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7"/>
            <p:cNvSpPr txBox="1"/>
            <p:nvPr/>
          </p:nvSpPr>
          <p:spPr>
            <a:xfrm>
              <a:off x="0" y="498726"/>
              <a:ext cx="8859513" cy="914940"/>
            </a:xfrm>
            <a:prstGeom prst="rect">
              <a:avLst/>
            </a:prstGeom>
            <a:noFill/>
            <a:ln>
              <a:noFill/>
            </a:ln>
          </p:spPr>
          <p:txBody>
            <a:bodyPr spcFirstLastPara="1" wrap="square" lIns="281275" tIns="19050" rIns="106675" bIns="19050" anchor="t" anchorCtr="0">
              <a:noAutofit/>
            </a:bodyPr>
            <a:lstStyle/>
            <a:p>
              <a:pPr marL="114300" marR="0" lvl="1" indent="-114300" algn="l" rtl="0">
                <a:lnSpc>
                  <a:spcPct val="90000"/>
                </a:lnSpc>
                <a:spcBef>
                  <a:spcPts val="0"/>
                </a:spcBef>
                <a:spcAft>
                  <a:spcPts val="0"/>
                </a:spcAft>
                <a:buClr>
                  <a:schemeClr val="dk1"/>
                </a:buClr>
                <a:buSzPts val="1500"/>
                <a:buFont typeface="Tahoma"/>
                <a:buChar char="•"/>
              </a:pPr>
              <a:r>
                <a:rPr lang="en-GB" sz="1500" b="0" i="0" u="none" strike="noStrike" cap="none">
                  <a:solidFill>
                    <a:schemeClr val="dk1"/>
                  </a:solidFill>
                  <a:latin typeface="Tahoma"/>
                  <a:ea typeface="Tahoma"/>
                  <a:cs typeface="Tahoma"/>
                  <a:sym typeface="Tahoma"/>
                </a:rPr>
                <a:t>Qualifications or periods of study for student transfer (advanced entry, credit exemption)</a:t>
              </a:r>
              <a:endParaRPr sz="1500" b="0" i="0" u="none" strike="noStrike" cap="none">
                <a:solidFill>
                  <a:schemeClr val="dk1"/>
                </a:solidFill>
                <a:latin typeface="Tahoma"/>
                <a:ea typeface="Tahoma"/>
                <a:cs typeface="Tahoma"/>
                <a:sym typeface="Tahoma"/>
              </a:endParaRPr>
            </a:p>
            <a:p>
              <a:pPr marL="114300" marR="0" lvl="1" indent="-114300" algn="l" rtl="0">
                <a:lnSpc>
                  <a:spcPct val="90000"/>
                </a:lnSpc>
                <a:spcBef>
                  <a:spcPts val="300"/>
                </a:spcBef>
                <a:spcAft>
                  <a:spcPts val="0"/>
                </a:spcAft>
                <a:buClr>
                  <a:schemeClr val="dk1"/>
                </a:buClr>
                <a:buSzPts val="1500"/>
                <a:buFont typeface="Tahoma"/>
                <a:buChar char="•"/>
              </a:pPr>
              <a:r>
                <a:rPr lang="en-GB" sz="1500" b="0" i="0" u="none" strike="noStrike" cap="none">
                  <a:solidFill>
                    <a:schemeClr val="dk1"/>
                  </a:solidFill>
                  <a:latin typeface="Tahoma"/>
                  <a:ea typeface="Tahoma"/>
                  <a:cs typeface="Tahoma"/>
                  <a:sym typeface="Tahoma"/>
                </a:rPr>
                <a:t>Student mobility – Erasmus+ outgoing student mobility for studies or placement (including micro credentials), bilateral agreements between HEIs for Double or Joint Degree Programmes, University Alliances.</a:t>
              </a:r>
              <a:endParaRPr sz="1500" b="0" i="0" u="none" strike="noStrike" cap="none">
                <a:solidFill>
                  <a:schemeClr val="dk1"/>
                </a:solidFill>
                <a:latin typeface="Tahoma"/>
                <a:ea typeface="Tahoma"/>
                <a:cs typeface="Tahoma"/>
                <a:sym typeface="Tahoma"/>
              </a:endParaRPr>
            </a:p>
          </p:txBody>
        </p:sp>
        <p:sp>
          <p:nvSpPr>
            <p:cNvPr id="773" name="Google Shape;773;p37"/>
            <p:cNvSpPr/>
            <p:nvPr/>
          </p:nvSpPr>
          <p:spPr>
            <a:xfrm>
              <a:off x="0" y="1413666"/>
              <a:ext cx="8859513" cy="48672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7"/>
            <p:cNvSpPr txBox="1"/>
            <p:nvPr/>
          </p:nvSpPr>
          <p:spPr>
            <a:xfrm>
              <a:off x="23760" y="1437426"/>
              <a:ext cx="8811993" cy="439200"/>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lt1"/>
                </a:buClr>
                <a:buSzPts val="1600"/>
                <a:buFont typeface="Tahoma"/>
                <a:buNone/>
              </a:pPr>
              <a:r>
                <a:rPr lang="en-GB" sz="1600" b="1">
                  <a:solidFill>
                    <a:schemeClr val="lt1"/>
                  </a:solidFill>
                  <a:latin typeface="Tahoma"/>
                  <a:ea typeface="Tahoma"/>
                  <a:cs typeface="Tahoma"/>
                  <a:sym typeface="Tahoma"/>
                </a:rPr>
                <a:t>Recognition of Experiential Learning (RPEL)</a:t>
              </a:r>
              <a:endParaRPr/>
            </a:p>
          </p:txBody>
        </p:sp>
        <p:sp>
          <p:nvSpPr>
            <p:cNvPr id="775" name="Google Shape;775;p37"/>
            <p:cNvSpPr/>
            <p:nvPr/>
          </p:nvSpPr>
          <p:spPr>
            <a:xfrm>
              <a:off x="0" y="1900386"/>
              <a:ext cx="8859513" cy="15607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7"/>
            <p:cNvSpPr txBox="1"/>
            <p:nvPr/>
          </p:nvSpPr>
          <p:spPr>
            <a:xfrm>
              <a:off x="0" y="1900386"/>
              <a:ext cx="8859513" cy="1560780"/>
            </a:xfrm>
            <a:prstGeom prst="rect">
              <a:avLst/>
            </a:prstGeom>
            <a:noFill/>
            <a:ln>
              <a:noFill/>
            </a:ln>
          </p:spPr>
          <p:txBody>
            <a:bodyPr spcFirstLastPara="1" wrap="square" lIns="281275" tIns="17775" rIns="99550" bIns="17775" anchor="t" anchorCtr="0">
              <a:noAutofit/>
            </a:bodyPr>
            <a:lstStyle/>
            <a:p>
              <a:pPr marL="114300" marR="0" lvl="1" indent="-114300" algn="l" rtl="0">
                <a:lnSpc>
                  <a:spcPct val="90000"/>
                </a:lnSpc>
                <a:spcBef>
                  <a:spcPts val="0"/>
                </a:spcBef>
                <a:spcAft>
                  <a:spcPts val="0"/>
                </a:spcAft>
                <a:buClr>
                  <a:schemeClr val="dk1"/>
                </a:buClr>
                <a:buSzPts val="1400"/>
                <a:buFont typeface="Tahoma"/>
                <a:buChar char="•"/>
              </a:pPr>
              <a:r>
                <a:rPr lang="en-GB" sz="1400" b="0" i="0" u="none" strike="noStrike" cap="none">
                  <a:solidFill>
                    <a:schemeClr val="dk1"/>
                  </a:solidFill>
                  <a:latin typeface="Tahoma"/>
                  <a:ea typeface="Tahoma"/>
                  <a:cs typeface="Tahoma"/>
                  <a:sym typeface="Tahoma"/>
                </a:rPr>
                <a:t>Prior learning gained through</a:t>
              </a:r>
              <a:endParaRPr/>
            </a:p>
            <a:p>
              <a:pPr marL="228600" marR="0" lvl="2" indent="-114300" algn="l" rtl="0">
                <a:lnSpc>
                  <a:spcPct val="90000"/>
                </a:lnSpc>
                <a:spcBef>
                  <a:spcPts val="280"/>
                </a:spcBef>
                <a:spcAft>
                  <a:spcPts val="0"/>
                </a:spcAft>
                <a:buClr>
                  <a:schemeClr val="dk1"/>
                </a:buClr>
                <a:buSzPts val="1400"/>
                <a:buFont typeface="Noto Sans Symbols"/>
                <a:buChar char="−"/>
              </a:pPr>
              <a:r>
                <a:rPr lang="en-GB" sz="1400" b="0" i="0" u="none" strike="noStrike" cap="none">
                  <a:solidFill>
                    <a:schemeClr val="dk1"/>
                  </a:solidFill>
                  <a:latin typeface="Tahoma"/>
                  <a:ea typeface="Tahoma"/>
                  <a:cs typeface="Tahoma"/>
                  <a:sym typeface="Tahoma"/>
                </a:rPr>
                <a:t> work, voluntary activities or other life experiences acquired outside of formal higher education or training systems.</a:t>
              </a:r>
              <a:endParaRPr/>
            </a:p>
            <a:p>
              <a:pPr marL="228600" marR="0" lvl="2" indent="-114300" algn="l" rtl="0">
                <a:lnSpc>
                  <a:spcPct val="90000"/>
                </a:lnSpc>
                <a:spcBef>
                  <a:spcPts val="280"/>
                </a:spcBef>
                <a:spcAft>
                  <a:spcPts val="0"/>
                </a:spcAft>
                <a:buClr>
                  <a:schemeClr val="dk1"/>
                </a:buClr>
                <a:buSzPts val="1400"/>
                <a:buFont typeface="Noto Sans Symbols"/>
                <a:buChar char="−"/>
              </a:pPr>
              <a:r>
                <a:rPr lang="en-GB" sz="1400" b="0" i="0" u="none" strike="noStrike" cap="none">
                  <a:solidFill>
                    <a:schemeClr val="dk1"/>
                  </a:solidFill>
                  <a:latin typeface="Tahoma"/>
                  <a:ea typeface="Tahoma"/>
                  <a:cs typeface="Tahoma"/>
                  <a:sym typeface="Tahoma"/>
                </a:rPr>
                <a:t> non-accredited training courses.</a:t>
              </a:r>
              <a:endParaRPr/>
            </a:p>
            <a:p>
              <a:pPr marL="114300" marR="0" lvl="1" indent="-114300" algn="l" rtl="0">
                <a:lnSpc>
                  <a:spcPct val="90000"/>
                </a:lnSpc>
                <a:spcBef>
                  <a:spcPts val="280"/>
                </a:spcBef>
                <a:spcAft>
                  <a:spcPts val="0"/>
                </a:spcAft>
                <a:buClr>
                  <a:schemeClr val="dk1"/>
                </a:buClr>
                <a:buSzPts val="1400"/>
                <a:buFont typeface="Tahoma"/>
                <a:buChar char="•"/>
              </a:pPr>
              <a:r>
                <a:rPr lang="en-GB" sz="1400" b="0" i="0" u="none" strike="noStrike" cap="none">
                  <a:solidFill>
                    <a:schemeClr val="dk1"/>
                  </a:solidFill>
                  <a:latin typeface="Tahoma"/>
                  <a:ea typeface="Tahoma"/>
                  <a:cs typeface="Tahoma"/>
                  <a:sym typeface="Tahoma"/>
                </a:rPr>
                <a:t>Could be evidenced through work products (reports, minutes, emails etc.), testimonies, projects, professional publications, learning logs/reflective accounts, videos, audio.</a:t>
              </a:r>
              <a:endParaRPr/>
            </a:p>
            <a:p>
              <a:pPr marL="114300" marR="0" lvl="1" indent="-114300" algn="l" rtl="0">
                <a:lnSpc>
                  <a:spcPct val="90000"/>
                </a:lnSpc>
                <a:spcBef>
                  <a:spcPts val="280"/>
                </a:spcBef>
                <a:spcAft>
                  <a:spcPts val="0"/>
                </a:spcAft>
                <a:buClr>
                  <a:schemeClr val="dk1"/>
                </a:buClr>
                <a:buSzPts val="1400"/>
                <a:buFont typeface="Tahoma"/>
                <a:buChar char="•"/>
              </a:pPr>
              <a:r>
                <a:rPr lang="en-GB" sz="1400" b="0" i="0" u="none" strike="noStrike" cap="none">
                  <a:solidFill>
                    <a:schemeClr val="dk1"/>
                  </a:solidFill>
                  <a:latin typeface="Tahoma"/>
                  <a:ea typeface="Tahoma"/>
                  <a:cs typeface="Tahoma"/>
                  <a:sym typeface="Tahoma"/>
                </a:rPr>
                <a:t>Involves an assessment process on the part of academic staff.</a:t>
              </a:r>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38000">
              <a:schemeClr val="lt1"/>
            </a:gs>
            <a:gs pos="67000">
              <a:schemeClr val="lt1"/>
            </a:gs>
            <a:gs pos="92000">
              <a:schemeClr val="lt1"/>
            </a:gs>
            <a:gs pos="100000">
              <a:srgbClr val="FF0000"/>
            </a:gs>
          </a:gsLst>
          <a:lin ang="5400000" scaled="0"/>
        </a:gradFill>
        <a:effectLst/>
      </p:bgPr>
    </p:bg>
    <p:spTree>
      <p:nvGrpSpPr>
        <p:cNvPr id="1" name="Shape 781"/>
        <p:cNvGrpSpPr/>
        <p:nvPr/>
      </p:nvGrpSpPr>
      <p:grpSpPr>
        <a:xfrm>
          <a:off x="0" y="0"/>
          <a:ext cx="0" cy="0"/>
          <a:chOff x="0" y="0"/>
          <a:chExt cx="0" cy="0"/>
        </a:xfrm>
      </p:grpSpPr>
      <p:sp>
        <p:nvSpPr>
          <p:cNvPr id="782" name="Google Shape;782;p38"/>
          <p:cNvSpPr txBox="1"/>
          <p:nvPr/>
        </p:nvSpPr>
        <p:spPr>
          <a:xfrm>
            <a:off x="304800" y="735547"/>
            <a:ext cx="8229600" cy="43204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600"/>
              <a:buFont typeface="Calibri"/>
              <a:buNone/>
            </a:pPr>
            <a:endParaRPr sz="3600">
              <a:solidFill>
                <a:schemeClr val="dk1"/>
              </a:solidFill>
              <a:latin typeface="Tahoma"/>
              <a:ea typeface="Tahoma"/>
              <a:cs typeface="Tahoma"/>
              <a:sym typeface="Tahoma"/>
            </a:endParaRPr>
          </a:p>
        </p:txBody>
      </p:sp>
      <p:sp>
        <p:nvSpPr>
          <p:cNvPr id="783" name="Google Shape;783;p38"/>
          <p:cNvSpPr txBox="1">
            <a:spLocks noGrp="1"/>
          </p:cNvSpPr>
          <p:nvPr>
            <p:ph type="ftr" idx="11"/>
          </p:nvPr>
        </p:nvSpPr>
        <p:spPr>
          <a:xfrm>
            <a:off x="971600" y="4836242"/>
            <a:ext cx="7632848"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1100" b="1">
                <a:solidFill>
                  <a:schemeClr val="lt1"/>
                </a:solidFill>
              </a:rPr>
              <a:t>Quality Assurance for Reform and Transformation of HEIs in Uzbekistan - QUARTZ</a:t>
            </a:r>
            <a:endParaRPr/>
          </a:p>
        </p:txBody>
      </p:sp>
      <p:pic>
        <p:nvPicPr>
          <p:cNvPr id="784" name="Google Shape;784;p38" descr="C:\Users\brani\Downloads\eu_funded_en.jpg"/>
          <p:cNvPicPr preferRelativeResize="0"/>
          <p:nvPr/>
        </p:nvPicPr>
        <p:blipFill rotWithShape="1">
          <a:blip r:embed="rId3">
            <a:alphaModFix/>
          </a:blip>
          <a:srcRect/>
          <a:stretch/>
        </p:blipFill>
        <p:spPr>
          <a:xfrm>
            <a:off x="539552" y="162534"/>
            <a:ext cx="1726406" cy="362938"/>
          </a:xfrm>
          <a:prstGeom prst="rect">
            <a:avLst/>
          </a:prstGeom>
          <a:noFill/>
          <a:ln>
            <a:noFill/>
          </a:ln>
        </p:spPr>
      </p:pic>
      <p:pic>
        <p:nvPicPr>
          <p:cNvPr id="785" name="Google Shape;785;p38" descr="Sustainable Development Goals SDGs Goal 4: Quality, 48% OFF"/>
          <p:cNvPicPr preferRelativeResize="0"/>
          <p:nvPr/>
        </p:nvPicPr>
        <p:blipFill rotWithShape="1">
          <a:blip r:embed="rId4">
            <a:alphaModFix/>
          </a:blip>
          <a:srcRect/>
          <a:stretch/>
        </p:blipFill>
        <p:spPr>
          <a:xfrm>
            <a:off x="8122745" y="162534"/>
            <a:ext cx="481703" cy="481703"/>
          </a:xfrm>
          <a:prstGeom prst="rect">
            <a:avLst/>
          </a:prstGeom>
          <a:noFill/>
          <a:ln>
            <a:noFill/>
          </a:ln>
        </p:spPr>
      </p:pic>
      <p:pic>
        <p:nvPicPr>
          <p:cNvPr id="786" name="Google Shape;786;p38"/>
          <p:cNvPicPr preferRelativeResize="0"/>
          <p:nvPr/>
        </p:nvPicPr>
        <p:blipFill rotWithShape="1">
          <a:blip r:embed="rId5">
            <a:alphaModFix/>
          </a:blip>
          <a:srcRect/>
          <a:stretch/>
        </p:blipFill>
        <p:spPr>
          <a:xfrm>
            <a:off x="3868104" y="117804"/>
            <a:ext cx="1407792" cy="407668"/>
          </a:xfrm>
          <a:prstGeom prst="rect">
            <a:avLst/>
          </a:prstGeom>
          <a:noFill/>
          <a:ln>
            <a:noFill/>
          </a:ln>
        </p:spPr>
      </p:pic>
      <p:sp>
        <p:nvSpPr>
          <p:cNvPr id="787" name="Google Shape;787;p38"/>
          <p:cNvSpPr txBox="1"/>
          <p:nvPr/>
        </p:nvSpPr>
        <p:spPr>
          <a:xfrm>
            <a:off x="482303" y="543805"/>
            <a:ext cx="8179394" cy="78070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Tahoma"/>
              <a:buNone/>
            </a:pPr>
            <a:r>
              <a:rPr lang="en-GB" sz="2400" b="1">
                <a:solidFill>
                  <a:schemeClr val="dk1"/>
                </a:solidFill>
                <a:latin typeface="Tahoma"/>
                <a:ea typeface="Tahoma"/>
                <a:cs typeface="Tahoma"/>
                <a:sym typeface="Tahoma"/>
              </a:rPr>
              <a:t>Recognition of Prior Learning (RPL)</a:t>
            </a:r>
            <a:endParaRPr/>
          </a:p>
          <a:p>
            <a:pPr marL="0" marR="0" lvl="0" indent="0" algn="ctr" rtl="0">
              <a:spcBef>
                <a:spcPts val="0"/>
              </a:spcBef>
              <a:spcAft>
                <a:spcPts val="0"/>
              </a:spcAft>
              <a:buClr>
                <a:schemeClr val="dk1"/>
              </a:buClr>
              <a:buSzPts val="2400"/>
              <a:buFont typeface="Tahoma"/>
              <a:buNone/>
            </a:pPr>
            <a:r>
              <a:rPr lang="en-GB" sz="2400" b="1">
                <a:solidFill>
                  <a:schemeClr val="dk1"/>
                </a:solidFill>
                <a:latin typeface="Tahoma"/>
                <a:ea typeface="Tahoma"/>
                <a:cs typeface="Tahoma"/>
                <a:sym typeface="Tahoma"/>
              </a:rPr>
              <a:t> and Credit Transfer: APPLICATION</a:t>
            </a:r>
            <a:endParaRPr/>
          </a:p>
        </p:txBody>
      </p:sp>
      <p:sp>
        <p:nvSpPr>
          <p:cNvPr id="788" name="Google Shape;788;p38"/>
          <p:cNvSpPr txBox="1"/>
          <p:nvPr/>
        </p:nvSpPr>
        <p:spPr>
          <a:xfrm>
            <a:off x="251520" y="1377670"/>
            <a:ext cx="8049472" cy="306628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Calibri"/>
              <a:buNone/>
            </a:pPr>
            <a:endParaRPr sz="2400">
              <a:solidFill>
                <a:schemeClr val="dk1"/>
              </a:solidFill>
              <a:latin typeface="Tahoma"/>
              <a:ea typeface="Tahoma"/>
              <a:cs typeface="Tahoma"/>
              <a:sym typeface="Tahoma"/>
            </a:endParaRPr>
          </a:p>
        </p:txBody>
      </p:sp>
      <p:sp>
        <p:nvSpPr>
          <p:cNvPr id="789" name="Google Shape;789;p38"/>
          <p:cNvSpPr/>
          <p:nvPr/>
        </p:nvSpPr>
        <p:spPr>
          <a:xfrm>
            <a:off x="32967" y="1646077"/>
            <a:ext cx="8859513" cy="2868597"/>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000"/>
              <a:buFont typeface="Arial"/>
              <a:buChar char="•"/>
            </a:pPr>
            <a:r>
              <a:rPr lang="en-GB" sz="2000" b="1">
                <a:solidFill>
                  <a:schemeClr val="dk1"/>
                </a:solidFill>
                <a:latin typeface="Tahoma"/>
                <a:ea typeface="Tahoma"/>
                <a:cs typeface="Tahoma"/>
                <a:sym typeface="Tahoma"/>
              </a:rPr>
              <a:t>Define Clear Parameters</a:t>
            </a:r>
            <a:r>
              <a:rPr lang="en-GB" sz="2000">
                <a:solidFill>
                  <a:schemeClr val="dk1"/>
                </a:solidFill>
                <a:latin typeface="Tahoma"/>
                <a:ea typeface="Tahoma"/>
                <a:cs typeface="Tahoma"/>
                <a:sym typeface="Tahoma"/>
              </a:rPr>
              <a:t> – Establish </a:t>
            </a:r>
            <a:r>
              <a:rPr lang="en-GB" sz="2000" b="1">
                <a:solidFill>
                  <a:schemeClr val="dk1"/>
                </a:solidFill>
                <a:latin typeface="Tahoma"/>
                <a:ea typeface="Tahoma"/>
                <a:cs typeface="Tahoma"/>
                <a:sym typeface="Tahoma"/>
              </a:rPr>
              <a:t>acceptable types, limits, and staff/faculty responsibilities</a:t>
            </a:r>
            <a:r>
              <a:rPr lang="en-GB" sz="2000">
                <a:solidFill>
                  <a:schemeClr val="dk1"/>
                </a:solidFill>
                <a:latin typeface="Tahoma"/>
                <a:ea typeface="Tahoma"/>
                <a:cs typeface="Tahoma"/>
                <a:sym typeface="Tahoma"/>
              </a:rPr>
              <a:t> for RPL credit transfer.</a:t>
            </a:r>
            <a:endParaRPr/>
          </a:p>
          <a:p>
            <a:pPr marL="342900" marR="0" lvl="0" indent="-342900" algn="l" rtl="0">
              <a:spcBef>
                <a:spcPts val="0"/>
              </a:spcBef>
              <a:spcAft>
                <a:spcPts val="0"/>
              </a:spcAft>
              <a:buClr>
                <a:schemeClr val="dk1"/>
              </a:buClr>
              <a:buSzPts val="2000"/>
              <a:buFont typeface="Arial"/>
              <a:buChar char="•"/>
            </a:pPr>
            <a:r>
              <a:rPr lang="en-GB" sz="2000" b="1">
                <a:solidFill>
                  <a:schemeClr val="dk1"/>
                </a:solidFill>
                <a:latin typeface="Tahoma"/>
                <a:ea typeface="Tahoma"/>
                <a:cs typeface="Tahoma"/>
                <a:sym typeface="Tahoma"/>
              </a:rPr>
              <a:t>Integrate into Quality Assurance Systems (QA)</a:t>
            </a:r>
            <a:r>
              <a:rPr lang="en-GB" sz="2000">
                <a:solidFill>
                  <a:schemeClr val="dk1"/>
                </a:solidFill>
                <a:latin typeface="Tahoma"/>
                <a:ea typeface="Tahoma"/>
                <a:cs typeface="Tahoma"/>
                <a:sym typeface="Tahoma"/>
              </a:rPr>
              <a:t> – Embed RPL </a:t>
            </a:r>
            <a:r>
              <a:rPr lang="en-GB" sz="2000" b="1">
                <a:solidFill>
                  <a:schemeClr val="dk1"/>
                </a:solidFill>
                <a:latin typeface="Tahoma"/>
                <a:ea typeface="Tahoma"/>
                <a:cs typeface="Tahoma"/>
                <a:sym typeface="Tahoma"/>
              </a:rPr>
              <a:t>criteria and assessment methods</a:t>
            </a:r>
            <a:r>
              <a:rPr lang="en-GB" sz="2000">
                <a:solidFill>
                  <a:schemeClr val="dk1"/>
                </a:solidFill>
                <a:latin typeface="Tahoma"/>
                <a:ea typeface="Tahoma"/>
                <a:cs typeface="Tahoma"/>
                <a:sym typeface="Tahoma"/>
              </a:rPr>
              <a:t> within institutional QA frameworks, e.g., ECTS Guide, programme specifications, internal regulations and documentation for recognition.</a:t>
            </a:r>
            <a:r>
              <a:rPr lang="en-GB" sz="2000" b="1">
                <a:solidFill>
                  <a:schemeClr val="dk1"/>
                </a:solidFill>
                <a:latin typeface="Tahoma"/>
                <a:ea typeface="Tahoma"/>
                <a:cs typeface="Tahoma"/>
                <a:sym typeface="Tahoma"/>
              </a:rPr>
              <a:t> </a:t>
            </a:r>
            <a:endParaRPr/>
          </a:p>
          <a:p>
            <a:pPr marL="342900" marR="0" lvl="0" indent="-342900" algn="l" rtl="0">
              <a:spcBef>
                <a:spcPts val="0"/>
              </a:spcBef>
              <a:spcAft>
                <a:spcPts val="0"/>
              </a:spcAft>
              <a:buClr>
                <a:schemeClr val="dk1"/>
              </a:buClr>
              <a:buSzPts val="2000"/>
              <a:buFont typeface="Arial"/>
              <a:buChar char="•"/>
            </a:pPr>
            <a:r>
              <a:rPr lang="en-GB" sz="2000" b="1">
                <a:solidFill>
                  <a:schemeClr val="dk1"/>
                </a:solidFill>
                <a:latin typeface="Tahoma"/>
                <a:ea typeface="Tahoma"/>
                <a:cs typeface="Tahoma"/>
                <a:sym typeface="Tahoma"/>
              </a:rPr>
              <a:t>Ensure Transparency</a:t>
            </a:r>
            <a:r>
              <a:rPr lang="en-GB" sz="2000">
                <a:solidFill>
                  <a:schemeClr val="dk1"/>
                </a:solidFill>
                <a:latin typeface="Tahoma"/>
                <a:ea typeface="Tahoma"/>
                <a:cs typeface="Tahoma"/>
                <a:sym typeface="Tahoma"/>
              </a:rPr>
              <a:t> – Make RPL policies </a:t>
            </a:r>
            <a:r>
              <a:rPr lang="en-GB" sz="2000" b="1">
                <a:solidFill>
                  <a:schemeClr val="dk1"/>
                </a:solidFill>
                <a:latin typeface="Tahoma"/>
                <a:ea typeface="Tahoma"/>
                <a:cs typeface="Tahoma"/>
                <a:sym typeface="Tahoma"/>
              </a:rPr>
              <a:t>publicly accessible</a:t>
            </a:r>
            <a:r>
              <a:rPr lang="en-GB" sz="2000">
                <a:solidFill>
                  <a:schemeClr val="dk1"/>
                </a:solidFill>
                <a:latin typeface="Tahoma"/>
                <a:ea typeface="Tahoma"/>
                <a:cs typeface="Tahoma"/>
                <a:sym typeface="Tahoma"/>
              </a:rPr>
              <a:t> for current and prospective students, including transfer and mobility students.</a:t>
            </a:r>
            <a:endParaRPr/>
          </a:p>
          <a:p>
            <a:pPr marL="342900" marR="0" lvl="0" indent="-215900" algn="l" rtl="0">
              <a:spcBef>
                <a:spcPts val="0"/>
              </a:spcBef>
              <a:spcAft>
                <a:spcPts val="0"/>
              </a:spcAft>
              <a:buClr>
                <a:schemeClr val="dk1"/>
              </a:buClr>
              <a:buSzPts val="2000"/>
              <a:buFont typeface="Arial"/>
              <a:buNone/>
            </a:pPr>
            <a:endParaRPr sz="2000">
              <a:solidFill>
                <a:schemeClr val="dk1"/>
              </a:solidFill>
              <a:latin typeface="Tahoma"/>
              <a:ea typeface="Tahoma"/>
              <a:cs typeface="Tahoma"/>
              <a:sym typeface="Tahoma"/>
            </a:endParaRPr>
          </a:p>
          <a:p>
            <a:pPr marL="342900" marR="0" lvl="0" indent="-215900" algn="l" rtl="0">
              <a:spcBef>
                <a:spcPts val="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38000">
              <a:schemeClr val="lt1"/>
            </a:gs>
            <a:gs pos="67000">
              <a:schemeClr val="lt1"/>
            </a:gs>
            <a:gs pos="92000">
              <a:schemeClr val="lt1"/>
            </a:gs>
            <a:gs pos="100000">
              <a:srgbClr val="FF0000"/>
            </a:gs>
          </a:gsLst>
          <a:lin ang="5400000" scaled="0"/>
        </a:gradFill>
        <a:effectLst/>
      </p:bgPr>
    </p:bg>
    <p:spTree>
      <p:nvGrpSpPr>
        <p:cNvPr id="1" name="Shape 794"/>
        <p:cNvGrpSpPr/>
        <p:nvPr/>
      </p:nvGrpSpPr>
      <p:grpSpPr>
        <a:xfrm>
          <a:off x="0" y="0"/>
          <a:ext cx="0" cy="0"/>
          <a:chOff x="0" y="0"/>
          <a:chExt cx="0" cy="0"/>
        </a:xfrm>
      </p:grpSpPr>
      <p:sp>
        <p:nvSpPr>
          <p:cNvPr id="795" name="Google Shape;795;p39"/>
          <p:cNvSpPr txBox="1"/>
          <p:nvPr/>
        </p:nvSpPr>
        <p:spPr>
          <a:xfrm>
            <a:off x="304800" y="735547"/>
            <a:ext cx="8229600" cy="43204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600"/>
              <a:buFont typeface="Calibri"/>
              <a:buNone/>
            </a:pPr>
            <a:endParaRPr sz="3600">
              <a:solidFill>
                <a:schemeClr val="dk1"/>
              </a:solidFill>
              <a:latin typeface="Tahoma"/>
              <a:ea typeface="Tahoma"/>
              <a:cs typeface="Tahoma"/>
              <a:sym typeface="Tahoma"/>
            </a:endParaRPr>
          </a:p>
        </p:txBody>
      </p:sp>
      <p:sp>
        <p:nvSpPr>
          <p:cNvPr id="796" name="Google Shape;796;p39"/>
          <p:cNvSpPr txBox="1">
            <a:spLocks noGrp="1"/>
          </p:cNvSpPr>
          <p:nvPr>
            <p:ph type="ftr" idx="11"/>
          </p:nvPr>
        </p:nvSpPr>
        <p:spPr>
          <a:xfrm>
            <a:off x="971600" y="4836242"/>
            <a:ext cx="7632848"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1100" b="1">
                <a:solidFill>
                  <a:schemeClr val="lt1"/>
                </a:solidFill>
              </a:rPr>
              <a:t>Quality Assurance for Reform and Transformation of HEIs in Uzbekistan - QUARTZ</a:t>
            </a:r>
            <a:endParaRPr/>
          </a:p>
        </p:txBody>
      </p:sp>
      <p:pic>
        <p:nvPicPr>
          <p:cNvPr id="797" name="Google Shape;797;p39" descr="C:\Users\brani\Downloads\eu_funded_en.jpg"/>
          <p:cNvPicPr preferRelativeResize="0"/>
          <p:nvPr/>
        </p:nvPicPr>
        <p:blipFill rotWithShape="1">
          <a:blip r:embed="rId3">
            <a:alphaModFix/>
          </a:blip>
          <a:srcRect/>
          <a:stretch/>
        </p:blipFill>
        <p:spPr>
          <a:xfrm>
            <a:off x="539552" y="162534"/>
            <a:ext cx="1726406" cy="362938"/>
          </a:xfrm>
          <a:prstGeom prst="rect">
            <a:avLst/>
          </a:prstGeom>
          <a:noFill/>
          <a:ln>
            <a:noFill/>
          </a:ln>
        </p:spPr>
      </p:pic>
      <p:pic>
        <p:nvPicPr>
          <p:cNvPr id="798" name="Google Shape;798;p39" descr="Sustainable Development Goals SDGs Goal 4: Quality, 48% OFF"/>
          <p:cNvPicPr preferRelativeResize="0"/>
          <p:nvPr/>
        </p:nvPicPr>
        <p:blipFill rotWithShape="1">
          <a:blip r:embed="rId4">
            <a:alphaModFix/>
          </a:blip>
          <a:srcRect/>
          <a:stretch/>
        </p:blipFill>
        <p:spPr>
          <a:xfrm>
            <a:off x="8122745" y="162534"/>
            <a:ext cx="481703" cy="481703"/>
          </a:xfrm>
          <a:prstGeom prst="rect">
            <a:avLst/>
          </a:prstGeom>
          <a:noFill/>
          <a:ln>
            <a:noFill/>
          </a:ln>
        </p:spPr>
      </p:pic>
      <p:pic>
        <p:nvPicPr>
          <p:cNvPr id="799" name="Google Shape;799;p39"/>
          <p:cNvPicPr preferRelativeResize="0"/>
          <p:nvPr/>
        </p:nvPicPr>
        <p:blipFill rotWithShape="1">
          <a:blip r:embed="rId5">
            <a:alphaModFix/>
          </a:blip>
          <a:srcRect/>
          <a:stretch/>
        </p:blipFill>
        <p:spPr>
          <a:xfrm>
            <a:off x="3868104" y="117804"/>
            <a:ext cx="1407792" cy="407668"/>
          </a:xfrm>
          <a:prstGeom prst="rect">
            <a:avLst/>
          </a:prstGeom>
          <a:noFill/>
          <a:ln>
            <a:noFill/>
          </a:ln>
        </p:spPr>
      </p:pic>
      <p:sp>
        <p:nvSpPr>
          <p:cNvPr id="800" name="Google Shape;800;p39"/>
          <p:cNvSpPr txBox="1"/>
          <p:nvPr/>
        </p:nvSpPr>
        <p:spPr>
          <a:xfrm>
            <a:off x="482303" y="452128"/>
            <a:ext cx="8179394" cy="78070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Tahoma"/>
              <a:buNone/>
            </a:pPr>
            <a:r>
              <a:rPr lang="en-GB" sz="2400" b="1">
                <a:solidFill>
                  <a:schemeClr val="dk1"/>
                </a:solidFill>
                <a:latin typeface="Tahoma"/>
                <a:ea typeface="Tahoma"/>
                <a:cs typeface="Tahoma"/>
                <a:sym typeface="Tahoma"/>
              </a:rPr>
              <a:t>Programme Specification and Formal Approval</a:t>
            </a:r>
            <a:endParaRPr/>
          </a:p>
        </p:txBody>
      </p:sp>
      <p:sp>
        <p:nvSpPr>
          <p:cNvPr id="801" name="Google Shape;801;p39"/>
          <p:cNvSpPr txBox="1"/>
          <p:nvPr/>
        </p:nvSpPr>
        <p:spPr>
          <a:xfrm>
            <a:off x="251520" y="1377670"/>
            <a:ext cx="8049472" cy="306628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Calibri"/>
              <a:buNone/>
            </a:pPr>
            <a:endParaRPr sz="2400">
              <a:solidFill>
                <a:schemeClr val="dk1"/>
              </a:solidFill>
              <a:latin typeface="Tahoma"/>
              <a:ea typeface="Tahoma"/>
              <a:cs typeface="Tahoma"/>
              <a:sym typeface="Tahoma"/>
            </a:endParaRPr>
          </a:p>
        </p:txBody>
      </p:sp>
      <p:sp>
        <p:nvSpPr>
          <p:cNvPr id="802" name="Google Shape;802;p39"/>
          <p:cNvSpPr/>
          <p:nvPr/>
        </p:nvSpPr>
        <p:spPr>
          <a:xfrm>
            <a:off x="142243" y="1167595"/>
            <a:ext cx="8859513" cy="352377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000" b="1">
                <a:solidFill>
                  <a:schemeClr val="dk1"/>
                </a:solidFill>
                <a:latin typeface="Calibri"/>
                <a:ea typeface="Calibri"/>
                <a:cs typeface="Calibri"/>
                <a:sym typeface="Calibri"/>
              </a:rPr>
              <a:t>The approval and updating of the Programme specification should be integrated into the internal QA provisions.</a:t>
            </a:r>
            <a:endParaRPr/>
          </a:p>
          <a:p>
            <a:pPr marL="0" marR="0" lvl="0" indent="0" algn="l" rtl="0">
              <a:spcBef>
                <a:spcPts val="0"/>
              </a:spcBef>
              <a:spcAft>
                <a:spcPts val="0"/>
              </a:spcAft>
              <a:buNone/>
            </a:pPr>
            <a:r>
              <a:rPr lang="en-GB" sz="2000">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GB" sz="2000" b="1">
                <a:solidFill>
                  <a:schemeClr val="dk1"/>
                </a:solidFill>
                <a:latin typeface="Calibri"/>
                <a:ea typeface="Calibri"/>
                <a:cs typeface="Calibri"/>
                <a:sym typeface="Calibri"/>
              </a:rPr>
              <a:t>Core elements of Programme Specification:</a:t>
            </a:r>
            <a:endParaRPr/>
          </a:p>
          <a:p>
            <a:pPr marL="342900" marR="0" lvl="0" indent="-342900" algn="l" rtl="0">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General Information</a:t>
            </a:r>
            <a:endParaRPr/>
          </a:p>
          <a:p>
            <a:pPr marL="800100" marR="0" lvl="1" indent="-342900" algn="l" rtl="0">
              <a:spcBef>
                <a:spcPts val="0"/>
              </a:spcBef>
              <a:spcAft>
                <a:spcPts val="0"/>
              </a:spcAft>
              <a:buClr>
                <a:schemeClr val="dk1"/>
              </a:buClr>
              <a:buSzPts val="2000"/>
              <a:buFont typeface="Noto Sans Symbols"/>
              <a:buChar char="−"/>
            </a:pPr>
            <a:r>
              <a:rPr lang="en-GB" sz="2000" b="0" i="0" u="none" strike="noStrike" cap="none">
                <a:solidFill>
                  <a:schemeClr val="dk1"/>
                </a:solidFill>
                <a:latin typeface="Calibri"/>
                <a:ea typeface="Calibri"/>
                <a:cs typeface="Calibri"/>
                <a:sym typeface="Calibri"/>
              </a:rPr>
              <a:t>Teaching/Awarding Institution</a:t>
            </a:r>
            <a:endParaRPr/>
          </a:p>
          <a:p>
            <a:pPr marL="800100" marR="0" lvl="1" indent="-342900" algn="l" rtl="0">
              <a:spcBef>
                <a:spcPts val="0"/>
              </a:spcBef>
              <a:spcAft>
                <a:spcPts val="0"/>
              </a:spcAft>
              <a:buClr>
                <a:schemeClr val="dk1"/>
              </a:buClr>
              <a:buSzPts val="2000"/>
              <a:buFont typeface="Noto Sans Symbols"/>
              <a:buChar char="−"/>
            </a:pPr>
            <a:r>
              <a:rPr lang="en-GB" sz="2000" b="0" i="0" u="none" strike="noStrike" cap="none">
                <a:solidFill>
                  <a:schemeClr val="dk1"/>
                </a:solidFill>
                <a:latin typeface="Calibri"/>
                <a:ea typeface="Calibri"/>
                <a:cs typeface="Calibri"/>
                <a:sym typeface="Calibri"/>
              </a:rPr>
              <a:t>Final Award and Programme Title</a:t>
            </a:r>
            <a:endParaRPr/>
          </a:p>
          <a:p>
            <a:pPr marL="800100" marR="0" lvl="1" indent="-342900" algn="l" rtl="0">
              <a:spcBef>
                <a:spcPts val="0"/>
              </a:spcBef>
              <a:spcAft>
                <a:spcPts val="0"/>
              </a:spcAft>
              <a:buClr>
                <a:schemeClr val="dk1"/>
              </a:buClr>
              <a:buSzPts val="2000"/>
              <a:buFont typeface="Noto Sans Symbols"/>
              <a:buChar char="−"/>
            </a:pPr>
            <a:r>
              <a:rPr lang="en-GB" sz="2000" b="0" i="0" u="none" strike="noStrike" cap="none">
                <a:solidFill>
                  <a:schemeClr val="dk1"/>
                </a:solidFill>
                <a:latin typeface="Calibri"/>
                <a:ea typeface="Calibri"/>
                <a:cs typeface="Calibri"/>
                <a:sym typeface="Calibri"/>
              </a:rPr>
              <a:t>Programme Director (Head of Department)</a:t>
            </a:r>
            <a:endParaRPr/>
          </a:p>
          <a:p>
            <a:pPr marL="800100" marR="0" lvl="1" indent="-342900" algn="l" rtl="0">
              <a:spcBef>
                <a:spcPts val="0"/>
              </a:spcBef>
              <a:spcAft>
                <a:spcPts val="0"/>
              </a:spcAft>
              <a:buClr>
                <a:schemeClr val="dk1"/>
              </a:buClr>
              <a:buSzPts val="2000"/>
              <a:buFont typeface="Noto Sans Symbols"/>
              <a:buChar char="−"/>
            </a:pPr>
            <a:r>
              <a:rPr lang="en-GB" sz="2000" b="0" i="0" u="none" strike="noStrike" cap="none">
                <a:solidFill>
                  <a:schemeClr val="dk1"/>
                </a:solidFill>
                <a:latin typeface="Calibri"/>
                <a:ea typeface="Calibri"/>
                <a:cs typeface="Calibri"/>
                <a:sym typeface="Calibri"/>
              </a:rPr>
              <a:t>Mode of Study, Normal Duration, and Period of Candidature, Language of study</a:t>
            </a:r>
            <a:endParaRPr sz="2000" b="0" i="0" u="none" strike="noStrike" cap="none">
              <a:solidFill>
                <a:schemeClr val="dk1"/>
              </a:solidFill>
              <a:latin typeface="Calibri"/>
              <a:ea typeface="Calibri"/>
              <a:cs typeface="Calibri"/>
              <a:sym typeface="Calibri"/>
            </a:endParaRPr>
          </a:p>
          <a:p>
            <a:pPr marL="800100" marR="0" lvl="1" indent="-342900" algn="l" rtl="0">
              <a:spcBef>
                <a:spcPts val="0"/>
              </a:spcBef>
              <a:spcAft>
                <a:spcPts val="0"/>
              </a:spcAft>
              <a:buClr>
                <a:schemeClr val="dk1"/>
              </a:buClr>
              <a:buSzPts val="2000"/>
              <a:buFont typeface="Noto Sans Symbols"/>
              <a:buChar char="−"/>
            </a:pPr>
            <a:r>
              <a:rPr lang="en-GB" sz="2000" b="0" i="0" u="none" strike="noStrike" cap="none">
                <a:solidFill>
                  <a:schemeClr val="dk1"/>
                </a:solidFill>
                <a:latin typeface="Calibri"/>
                <a:ea typeface="Calibri"/>
                <a:cs typeface="Calibri"/>
                <a:sym typeface="Calibri"/>
              </a:rPr>
              <a:t>Subject Benchmark Statements, Professional Bodies Accreditations</a:t>
            </a:r>
            <a:endParaRPr/>
          </a:p>
          <a:p>
            <a:pPr marL="800100" marR="0" lvl="1" indent="-342900" algn="l" rtl="0">
              <a:spcBef>
                <a:spcPts val="0"/>
              </a:spcBef>
              <a:spcAft>
                <a:spcPts val="0"/>
              </a:spcAft>
              <a:buClr>
                <a:schemeClr val="dk1"/>
              </a:buClr>
              <a:buSzPts val="2000"/>
              <a:buFont typeface="Noto Sans Symbols"/>
              <a:buChar char="−"/>
            </a:pPr>
            <a:r>
              <a:rPr lang="en-GB" sz="2000" b="0" i="0" u="none" strike="noStrike" cap="none">
                <a:solidFill>
                  <a:schemeClr val="dk1"/>
                </a:solidFill>
                <a:latin typeface="Calibri"/>
                <a:ea typeface="Calibri"/>
                <a:cs typeface="Calibri"/>
                <a:sym typeface="Calibri"/>
              </a:rPr>
              <a:t>Date of Production</a:t>
            </a:r>
            <a:endParaRPr/>
          </a:p>
          <a:p>
            <a:pPr marL="800100" marR="0" lvl="1" indent="-215900" algn="l" rtl="0">
              <a:spcBef>
                <a:spcPts val="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800100" marR="0" lvl="1" indent="-215900" algn="l" rtl="0">
              <a:spcBef>
                <a:spcPts val="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800100" marR="0" lvl="1" indent="-215900" algn="l" rtl="0">
              <a:spcBef>
                <a:spcPts val="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800100" marR="0" lvl="1" indent="-215900" algn="l" rtl="0">
              <a:spcBef>
                <a:spcPts val="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342900" marR="0" lvl="0" indent="-215900" algn="l" rtl="0">
              <a:spcBef>
                <a:spcPts val="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38000">
              <a:schemeClr val="lt1"/>
            </a:gs>
            <a:gs pos="67000">
              <a:schemeClr val="lt1"/>
            </a:gs>
            <a:gs pos="92000">
              <a:schemeClr val="lt1"/>
            </a:gs>
            <a:gs pos="100000">
              <a:srgbClr val="FF0000"/>
            </a:gs>
          </a:gsLst>
          <a:lin ang="5400000" scaled="0"/>
        </a:gradFill>
        <a:effectLst/>
      </p:bgPr>
    </p:bg>
    <p:spTree>
      <p:nvGrpSpPr>
        <p:cNvPr id="1" name="Shape 142"/>
        <p:cNvGrpSpPr/>
        <p:nvPr/>
      </p:nvGrpSpPr>
      <p:grpSpPr>
        <a:xfrm>
          <a:off x="0" y="0"/>
          <a:ext cx="0" cy="0"/>
          <a:chOff x="0" y="0"/>
          <a:chExt cx="0" cy="0"/>
        </a:xfrm>
      </p:grpSpPr>
      <p:pic>
        <p:nvPicPr>
          <p:cNvPr id="143" name="Google Shape;143;p4"/>
          <p:cNvPicPr preferRelativeResize="0"/>
          <p:nvPr/>
        </p:nvPicPr>
        <p:blipFill rotWithShape="1">
          <a:blip r:embed="rId3">
            <a:alphaModFix amt="56000"/>
          </a:blip>
          <a:srcRect/>
          <a:stretch/>
        </p:blipFill>
        <p:spPr>
          <a:xfrm>
            <a:off x="6322027" y="1969979"/>
            <a:ext cx="2742594" cy="2235920"/>
          </a:xfrm>
          <a:prstGeom prst="rect">
            <a:avLst/>
          </a:prstGeom>
          <a:noFill/>
          <a:ln>
            <a:noFill/>
          </a:ln>
        </p:spPr>
      </p:pic>
      <p:sp>
        <p:nvSpPr>
          <p:cNvPr id="144" name="Google Shape;144;p4"/>
          <p:cNvSpPr txBox="1"/>
          <p:nvPr/>
        </p:nvSpPr>
        <p:spPr>
          <a:xfrm>
            <a:off x="304800" y="735546"/>
            <a:ext cx="8229600" cy="82809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Tahoma"/>
              <a:buNone/>
            </a:pPr>
            <a:r>
              <a:rPr lang="en-GB" sz="2400" b="0" i="0" u="none" strike="noStrike" cap="none">
                <a:solidFill>
                  <a:schemeClr val="dk1"/>
                </a:solidFill>
                <a:latin typeface="Tahoma"/>
                <a:ea typeface="Tahoma"/>
                <a:cs typeface="Tahoma"/>
                <a:sym typeface="Tahoma"/>
              </a:rPr>
              <a:t>Academic Offer Planning: Supporting the Purposes of Higher Education</a:t>
            </a:r>
            <a:endParaRPr/>
          </a:p>
        </p:txBody>
      </p:sp>
      <p:sp>
        <p:nvSpPr>
          <p:cNvPr id="145" name="Google Shape;145;p4"/>
          <p:cNvSpPr txBox="1"/>
          <p:nvPr/>
        </p:nvSpPr>
        <p:spPr>
          <a:xfrm>
            <a:off x="304800" y="1572233"/>
            <a:ext cx="7817945" cy="3400931"/>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000"/>
              <a:buFont typeface="Arial"/>
              <a:buChar char="•"/>
            </a:pPr>
            <a:r>
              <a:rPr lang="en-GB" sz="2000" b="1" i="0" u="none" strike="noStrike" cap="none" dirty="0">
                <a:solidFill>
                  <a:schemeClr val="dk1"/>
                </a:solidFill>
                <a:latin typeface="Tahoma"/>
                <a:ea typeface="Tahoma"/>
                <a:cs typeface="Tahoma"/>
                <a:sym typeface="Tahoma"/>
              </a:rPr>
              <a:t>Preparation for the labour market </a:t>
            </a:r>
            <a:r>
              <a:rPr lang="en-GB" sz="2000" b="0" i="0" u="none" strike="noStrike" cap="none" dirty="0">
                <a:solidFill>
                  <a:schemeClr val="dk1"/>
                </a:solidFill>
                <a:latin typeface="Tahoma"/>
                <a:ea typeface="Tahoma"/>
                <a:cs typeface="Tahoma"/>
                <a:sym typeface="Tahoma"/>
              </a:rPr>
              <a:t>– </a:t>
            </a:r>
            <a:r>
              <a:rPr lang="en-GB" sz="2000" b="0" i="1" u="none" strike="noStrike" cap="none" dirty="0">
                <a:solidFill>
                  <a:schemeClr val="dk1"/>
                </a:solidFill>
                <a:latin typeface="Tahoma"/>
                <a:ea typeface="Tahoma"/>
                <a:cs typeface="Tahoma"/>
                <a:sym typeface="Tahoma"/>
              </a:rPr>
              <a:t>skills, competences, and adaptability</a:t>
            </a:r>
            <a:endParaRPr/>
          </a:p>
          <a:p>
            <a:pPr marL="342900" marR="0" lvl="0" indent="-342900" algn="l" rtl="0">
              <a:spcBef>
                <a:spcPts val="600"/>
              </a:spcBef>
              <a:spcAft>
                <a:spcPts val="0"/>
              </a:spcAft>
              <a:buClr>
                <a:schemeClr val="dk1"/>
              </a:buClr>
              <a:buSzPts val="2000"/>
              <a:buFont typeface="Arial"/>
              <a:buChar char="•"/>
            </a:pPr>
            <a:r>
              <a:rPr lang="en-GB" sz="2000" b="1" i="0" u="none" strike="noStrike" cap="none" dirty="0">
                <a:solidFill>
                  <a:schemeClr val="dk1"/>
                </a:solidFill>
                <a:latin typeface="Tahoma"/>
                <a:ea typeface="Tahoma"/>
                <a:cs typeface="Tahoma"/>
                <a:sym typeface="Tahoma"/>
              </a:rPr>
              <a:t>Preparation for life as active citizens in democratic societies </a:t>
            </a:r>
            <a:r>
              <a:rPr lang="en-GB" sz="2000" b="0" i="0" u="none" strike="noStrike" cap="none" dirty="0">
                <a:solidFill>
                  <a:schemeClr val="dk1"/>
                </a:solidFill>
                <a:latin typeface="Tahoma"/>
                <a:ea typeface="Tahoma"/>
                <a:cs typeface="Tahoma"/>
                <a:sym typeface="Tahoma"/>
              </a:rPr>
              <a:t>– </a:t>
            </a:r>
            <a:r>
              <a:rPr lang="en-GB" sz="2000" b="0" i="1" u="none" strike="noStrike" cap="none" dirty="0">
                <a:solidFill>
                  <a:schemeClr val="dk1"/>
                </a:solidFill>
                <a:latin typeface="Tahoma"/>
                <a:ea typeface="Tahoma"/>
                <a:cs typeface="Tahoma"/>
                <a:sym typeface="Tahoma"/>
              </a:rPr>
              <a:t>critical thinking, civic engagement, social responsibility, shared values</a:t>
            </a:r>
            <a:endParaRPr/>
          </a:p>
          <a:p>
            <a:pPr marL="342900" marR="0" lvl="0" indent="-342900" algn="l" rtl="0">
              <a:spcBef>
                <a:spcPts val="600"/>
              </a:spcBef>
              <a:spcAft>
                <a:spcPts val="0"/>
              </a:spcAft>
              <a:buClr>
                <a:schemeClr val="dk1"/>
              </a:buClr>
              <a:buSzPts val="2000"/>
              <a:buFont typeface="Arial"/>
              <a:buChar char="•"/>
            </a:pPr>
            <a:r>
              <a:rPr lang="en-GB" sz="2000" b="1" i="0" u="none" strike="noStrike" cap="none" dirty="0">
                <a:solidFill>
                  <a:schemeClr val="dk1"/>
                </a:solidFill>
                <a:latin typeface="Tahoma"/>
                <a:ea typeface="Tahoma"/>
                <a:cs typeface="Tahoma"/>
                <a:sym typeface="Tahoma"/>
              </a:rPr>
              <a:t>Personal development </a:t>
            </a:r>
            <a:r>
              <a:rPr lang="en-GB" sz="2000" b="0" i="0" u="none" strike="noStrike" cap="none" dirty="0">
                <a:solidFill>
                  <a:schemeClr val="dk1"/>
                </a:solidFill>
                <a:latin typeface="Tahoma"/>
                <a:ea typeface="Tahoma"/>
                <a:cs typeface="Tahoma"/>
                <a:sym typeface="Tahoma"/>
              </a:rPr>
              <a:t>– </a:t>
            </a:r>
            <a:r>
              <a:rPr lang="en-GB" sz="2000" b="0" i="1" u="none" strike="noStrike" cap="none" dirty="0">
                <a:solidFill>
                  <a:schemeClr val="dk1"/>
                </a:solidFill>
                <a:latin typeface="Tahoma"/>
                <a:ea typeface="Tahoma"/>
                <a:cs typeface="Tahoma"/>
                <a:sym typeface="Tahoma"/>
              </a:rPr>
              <a:t>soft skills, creativity, ethical decision-making, resilience, leadership</a:t>
            </a:r>
            <a:endParaRPr/>
          </a:p>
          <a:p>
            <a:pPr marL="342900" marR="0" lvl="0" indent="-342900" algn="l" rtl="0">
              <a:spcBef>
                <a:spcPts val="600"/>
              </a:spcBef>
              <a:spcAft>
                <a:spcPts val="0"/>
              </a:spcAft>
              <a:buClr>
                <a:schemeClr val="dk1"/>
              </a:buClr>
              <a:buSzPts val="2000"/>
              <a:buFont typeface="Arial"/>
              <a:buChar char="•"/>
            </a:pPr>
            <a:r>
              <a:rPr lang="en-GB" sz="2000" b="1" i="0" u="none" strike="noStrike" cap="none" dirty="0">
                <a:solidFill>
                  <a:schemeClr val="dk1"/>
                </a:solidFill>
                <a:latin typeface="Tahoma"/>
                <a:ea typeface="Tahoma"/>
                <a:cs typeface="Tahoma"/>
                <a:sym typeface="Tahoma"/>
              </a:rPr>
              <a:t>Development of a broad and advanced knowledge base </a:t>
            </a:r>
            <a:r>
              <a:rPr lang="en-GB" sz="2000" b="0" i="0" u="none" strike="noStrike" cap="none" dirty="0">
                <a:solidFill>
                  <a:schemeClr val="dk1"/>
                </a:solidFill>
                <a:latin typeface="Tahoma"/>
                <a:ea typeface="Tahoma"/>
                <a:cs typeface="Tahoma"/>
                <a:sym typeface="Tahoma"/>
              </a:rPr>
              <a:t>– </a:t>
            </a:r>
            <a:r>
              <a:rPr lang="en-GB" sz="2000" b="0" i="1" u="none" strike="noStrike" cap="none" dirty="0">
                <a:solidFill>
                  <a:schemeClr val="dk1"/>
                </a:solidFill>
                <a:latin typeface="Tahoma"/>
                <a:ea typeface="Tahoma"/>
                <a:cs typeface="Tahoma"/>
                <a:sym typeface="Tahoma"/>
              </a:rPr>
              <a:t>research, innovation, knowledge creation, interdisciplinary learning</a:t>
            </a:r>
            <a:endParaRPr sz="2000" b="0" i="1" u="none" strike="noStrike" cap="none">
              <a:solidFill>
                <a:schemeClr val="dk1"/>
              </a:solidFill>
              <a:latin typeface="Tahoma"/>
              <a:ea typeface="Tahoma"/>
              <a:cs typeface="Tahoma"/>
              <a:sym typeface="Tahoma"/>
            </a:endParaRPr>
          </a:p>
        </p:txBody>
      </p:sp>
      <p:sp>
        <p:nvSpPr>
          <p:cNvPr id="146" name="Google Shape;146;p4"/>
          <p:cNvSpPr txBox="1">
            <a:spLocks noGrp="1"/>
          </p:cNvSpPr>
          <p:nvPr>
            <p:ph type="ftr" idx="11"/>
          </p:nvPr>
        </p:nvSpPr>
        <p:spPr>
          <a:xfrm>
            <a:off x="971600" y="4836242"/>
            <a:ext cx="7632848"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1100" b="1">
                <a:solidFill>
                  <a:schemeClr val="lt1"/>
                </a:solidFill>
              </a:rPr>
              <a:t>Quality Assurance for Reform and Transformation of HEIs in Uzbekistan - QUARTZ</a:t>
            </a:r>
            <a:endParaRPr/>
          </a:p>
        </p:txBody>
      </p:sp>
      <p:pic>
        <p:nvPicPr>
          <p:cNvPr id="147" name="Google Shape;147;p4" descr="C:\Users\brani\Downloads\eu_funded_en.jpg"/>
          <p:cNvPicPr preferRelativeResize="0"/>
          <p:nvPr/>
        </p:nvPicPr>
        <p:blipFill rotWithShape="1">
          <a:blip r:embed="rId4">
            <a:alphaModFix/>
          </a:blip>
          <a:srcRect/>
          <a:stretch/>
        </p:blipFill>
        <p:spPr>
          <a:xfrm>
            <a:off x="539552" y="162534"/>
            <a:ext cx="1726406" cy="362938"/>
          </a:xfrm>
          <a:prstGeom prst="rect">
            <a:avLst/>
          </a:prstGeom>
          <a:noFill/>
          <a:ln>
            <a:noFill/>
          </a:ln>
        </p:spPr>
      </p:pic>
      <p:pic>
        <p:nvPicPr>
          <p:cNvPr id="148" name="Google Shape;148;p4" descr="Sustainable Development Goals SDGs Goal 4: Quality, 48% OFF"/>
          <p:cNvPicPr preferRelativeResize="0"/>
          <p:nvPr/>
        </p:nvPicPr>
        <p:blipFill rotWithShape="1">
          <a:blip r:embed="rId5">
            <a:alphaModFix/>
          </a:blip>
          <a:srcRect/>
          <a:stretch/>
        </p:blipFill>
        <p:spPr>
          <a:xfrm>
            <a:off x="8122745" y="162534"/>
            <a:ext cx="481703" cy="481703"/>
          </a:xfrm>
          <a:prstGeom prst="rect">
            <a:avLst/>
          </a:prstGeom>
          <a:noFill/>
          <a:ln>
            <a:noFill/>
          </a:ln>
        </p:spPr>
      </p:pic>
      <p:pic>
        <p:nvPicPr>
          <p:cNvPr id="149" name="Google Shape;149;p4"/>
          <p:cNvPicPr preferRelativeResize="0"/>
          <p:nvPr/>
        </p:nvPicPr>
        <p:blipFill rotWithShape="1">
          <a:blip r:embed="rId6">
            <a:alphaModFix/>
          </a:blip>
          <a:srcRect/>
          <a:stretch/>
        </p:blipFill>
        <p:spPr>
          <a:xfrm>
            <a:off x="3868104" y="117804"/>
            <a:ext cx="1407792" cy="407668"/>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38000">
              <a:schemeClr val="lt1"/>
            </a:gs>
            <a:gs pos="67000">
              <a:schemeClr val="lt1"/>
            </a:gs>
            <a:gs pos="92000">
              <a:schemeClr val="lt1"/>
            </a:gs>
            <a:gs pos="100000">
              <a:srgbClr val="FF0000"/>
            </a:gs>
          </a:gsLst>
          <a:lin ang="5400000" scaled="0"/>
        </a:gradFill>
        <a:effectLst/>
      </p:bgPr>
    </p:bg>
    <p:spTree>
      <p:nvGrpSpPr>
        <p:cNvPr id="1" name="Shape 807"/>
        <p:cNvGrpSpPr/>
        <p:nvPr/>
      </p:nvGrpSpPr>
      <p:grpSpPr>
        <a:xfrm>
          <a:off x="0" y="0"/>
          <a:ext cx="0" cy="0"/>
          <a:chOff x="0" y="0"/>
          <a:chExt cx="0" cy="0"/>
        </a:xfrm>
      </p:grpSpPr>
      <p:sp>
        <p:nvSpPr>
          <p:cNvPr id="808" name="Google Shape;808;p40"/>
          <p:cNvSpPr txBox="1"/>
          <p:nvPr/>
        </p:nvSpPr>
        <p:spPr>
          <a:xfrm>
            <a:off x="304800" y="735547"/>
            <a:ext cx="8229600" cy="43204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600"/>
              <a:buFont typeface="Calibri"/>
              <a:buNone/>
            </a:pPr>
            <a:endParaRPr sz="3600">
              <a:solidFill>
                <a:schemeClr val="dk1"/>
              </a:solidFill>
              <a:latin typeface="Tahoma"/>
              <a:ea typeface="Tahoma"/>
              <a:cs typeface="Tahoma"/>
              <a:sym typeface="Tahoma"/>
            </a:endParaRPr>
          </a:p>
        </p:txBody>
      </p:sp>
      <p:sp>
        <p:nvSpPr>
          <p:cNvPr id="809" name="Google Shape;809;p40"/>
          <p:cNvSpPr txBox="1">
            <a:spLocks noGrp="1"/>
          </p:cNvSpPr>
          <p:nvPr>
            <p:ph type="ftr" idx="11"/>
          </p:nvPr>
        </p:nvSpPr>
        <p:spPr>
          <a:xfrm>
            <a:off x="971600" y="4836242"/>
            <a:ext cx="7632848"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1100" b="1">
                <a:solidFill>
                  <a:schemeClr val="lt1"/>
                </a:solidFill>
              </a:rPr>
              <a:t>Quality Assurance for Reform and Transformation of HEIs in Uzbekistan - QUARTZ</a:t>
            </a:r>
            <a:endParaRPr/>
          </a:p>
        </p:txBody>
      </p:sp>
      <p:pic>
        <p:nvPicPr>
          <p:cNvPr id="810" name="Google Shape;810;p40" descr="C:\Users\brani\Downloads\eu_funded_en.jpg"/>
          <p:cNvPicPr preferRelativeResize="0"/>
          <p:nvPr/>
        </p:nvPicPr>
        <p:blipFill rotWithShape="1">
          <a:blip r:embed="rId3">
            <a:alphaModFix/>
          </a:blip>
          <a:srcRect/>
          <a:stretch/>
        </p:blipFill>
        <p:spPr>
          <a:xfrm>
            <a:off x="539552" y="162534"/>
            <a:ext cx="1726406" cy="362938"/>
          </a:xfrm>
          <a:prstGeom prst="rect">
            <a:avLst/>
          </a:prstGeom>
          <a:noFill/>
          <a:ln>
            <a:noFill/>
          </a:ln>
        </p:spPr>
      </p:pic>
      <p:pic>
        <p:nvPicPr>
          <p:cNvPr id="811" name="Google Shape;811;p40" descr="Sustainable Development Goals SDGs Goal 4: Quality, 48% OFF"/>
          <p:cNvPicPr preferRelativeResize="0"/>
          <p:nvPr/>
        </p:nvPicPr>
        <p:blipFill rotWithShape="1">
          <a:blip r:embed="rId4">
            <a:alphaModFix/>
          </a:blip>
          <a:srcRect/>
          <a:stretch/>
        </p:blipFill>
        <p:spPr>
          <a:xfrm>
            <a:off x="8122745" y="162534"/>
            <a:ext cx="481703" cy="481703"/>
          </a:xfrm>
          <a:prstGeom prst="rect">
            <a:avLst/>
          </a:prstGeom>
          <a:noFill/>
          <a:ln>
            <a:noFill/>
          </a:ln>
        </p:spPr>
      </p:pic>
      <p:pic>
        <p:nvPicPr>
          <p:cNvPr id="812" name="Google Shape;812;p40"/>
          <p:cNvPicPr preferRelativeResize="0"/>
          <p:nvPr/>
        </p:nvPicPr>
        <p:blipFill rotWithShape="1">
          <a:blip r:embed="rId5">
            <a:alphaModFix/>
          </a:blip>
          <a:srcRect/>
          <a:stretch/>
        </p:blipFill>
        <p:spPr>
          <a:xfrm>
            <a:off x="3868104" y="117804"/>
            <a:ext cx="1407792" cy="407668"/>
          </a:xfrm>
          <a:prstGeom prst="rect">
            <a:avLst/>
          </a:prstGeom>
          <a:noFill/>
          <a:ln>
            <a:noFill/>
          </a:ln>
        </p:spPr>
      </p:pic>
      <p:sp>
        <p:nvSpPr>
          <p:cNvPr id="813" name="Google Shape;813;p40"/>
          <p:cNvSpPr txBox="1"/>
          <p:nvPr/>
        </p:nvSpPr>
        <p:spPr>
          <a:xfrm>
            <a:off x="482302" y="387663"/>
            <a:ext cx="8179394" cy="78070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Tahoma"/>
              <a:buNone/>
            </a:pPr>
            <a:r>
              <a:rPr lang="en-GB" sz="2400" b="1">
                <a:solidFill>
                  <a:schemeClr val="dk1"/>
                </a:solidFill>
                <a:latin typeface="Tahoma"/>
                <a:ea typeface="Tahoma"/>
                <a:cs typeface="Tahoma"/>
                <a:sym typeface="Tahoma"/>
              </a:rPr>
              <a:t>Programme Specification cont.</a:t>
            </a:r>
            <a:endParaRPr/>
          </a:p>
        </p:txBody>
      </p:sp>
      <p:sp>
        <p:nvSpPr>
          <p:cNvPr id="814" name="Google Shape;814;p40"/>
          <p:cNvSpPr txBox="1"/>
          <p:nvPr/>
        </p:nvSpPr>
        <p:spPr>
          <a:xfrm>
            <a:off x="251520" y="1377670"/>
            <a:ext cx="8049472" cy="306628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Calibri"/>
              <a:buNone/>
            </a:pPr>
            <a:endParaRPr sz="2400">
              <a:solidFill>
                <a:schemeClr val="dk1"/>
              </a:solidFill>
              <a:latin typeface="Tahoma"/>
              <a:ea typeface="Tahoma"/>
              <a:cs typeface="Tahoma"/>
              <a:sym typeface="Tahoma"/>
            </a:endParaRPr>
          </a:p>
        </p:txBody>
      </p:sp>
      <p:sp>
        <p:nvSpPr>
          <p:cNvPr id="815" name="Google Shape;815;p40"/>
          <p:cNvSpPr/>
          <p:nvPr/>
        </p:nvSpPr>
        <p:spPr>
          <a:xfrm>
            <a:off x="142242" y="869366"/>
            <a:ext cx="8859513" cy="3734484"/>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Admission criteria</a:t>
            </a:r>
            <a:endParaRPr/>
          </a:p>
          <a:p>
            <a:pPr marL="342900" marR="0" lvl="0" indent="-342900" algn="l" rtl="0">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Aims of the programme – broad and general, defining overall purpose</a:t>
            </a:r>
            <a:endParaRPr/>
          </a:p>
          <a:p>
            <a:pPr marL="342900" marR="0" lvl="0" indent="-342900" algn="l" rtl="0">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Qualification description – aligned with HEI strategic goals and NQF</a:t>
            </a:r>
            <a:endParaRPr/>
          </a:p>
          <a:p>
            <a:pPr marL="342900" marR="0" lvl="0" indent="-342900" algn="l" rtl="0">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Learning outcomes </a:t>
            </a:r>
            <a:endParaRPr sz="20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Credits and award requirements</a:t>
            </a:r>
            <a:endParaRPr/>
          </a:p>
          <a:p>
            <a:pPr marL="342900" marR="0" lvl="0" indent="-342900" algn="l" rtl="0">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Programme structure and features, curriculum units (modules)</a:t>
            </a:r>
            <a:endParaRPr/>
          </a:p>
          <a:p>
            <a:pPr marL="342900" marR="0" lvl="0" indent="-342900" algn="l" rtl="0">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Teaching, learning and assessment methods</a:t>
            </a:r>
            <a:endParaRPr/>
          </a:p>
          <a:p>
            <a:pPr marL="342900" marR="0" lvl="0" indent="-342900" algn="l" rtl="0">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Module delivery and assessment timetable (generic)</a:t>
            </a:r>
            <a:endParaRPr/>
          </a:p>
          <a:p>
            <a:pPr marL="342900" marR="0" lvl="0" indent="-342900" algn="l" rtl="0">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Student commitments</a:t>
            </a:r>
            <a:endParaRPr/>
          </a:p>
          <a:p>
            <a:pPr marL="342900" marR="0" lvl="0" indent="-342900" algn="l" rtl="0">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Ethics and guidance on unfair practices in student work</a:t>
            </a:r>
            <a:endParaRPr/>
          </a:p>
          <a:p>
            <a:pPr marL="342900" marR="0" lvl="0" indent="-342900" algn="l" rtl="0">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Progression, employment and transfer opportunities</a:t>
            </a:r>
            <a:endParaRPr/>
          </a:p>
          <a:p>
            <a:pPr marL="342900" marR="0" lvl="0" indent="-342900" algn="l" rtl="0">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Academic support</a:t>
            </a:r>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38000">
              <a:schemeClr val="lt1"/>
            </a:gs>
            <a:gs pos="67000">
              <a:schemeClr val="lt1"/>
            </a:gs>
            <a:gs pos="92000">
              <a:schemeClr val="lt1"/>
            </a:gs>
            <a:gs pos="100000">
              <a:srgbClr val="FF0000"/>
            </a:gs>
          </a:gsLst>
          <a:lin ang="5400000" scaled="0"/>
        </a:gradFill>
        <a:effectLst/>
      </p:bgPr>
    </p:bg>
    <p:spTree>
      <p:nvGrpSpPr>
        <p:cNvPr id="1" name="Shape 820"/>
        <p:cNvGrpSpPr/>
        <p:nvPr/>
      </p:nvGrpSpPr>
      <p:grpSpPr>
        <a:xfrm>
          <a:off x="0" y="0"/>
          <a:ext cx="0" cy="0"/>
          <a:chOff x="0" y="0"/>
          <a:chExt cx="0" cy="0"/>
        </a:xfrm>
      </p:grpSpPr>
      <p:sp>
        <p:nvSpPr>
          <p:cNvPr id="821" name="Google Shape;821;p41"/>
          <p:cNvSpPr txBox="1"/>
          <p:nvPr/>
        </p:nvSpPr>
        <p:spPr>
          <a:xfrm>
            <a:off x="304800" y="735547"/>
            <a:ext cx="8229600" cy="43204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600"/>
              <a:buFont typeface="Calibri"/>
              <a:buNone/>
            </a:pPr>
            <a:endParaRPr sz="3600">
              <a:solidFill>
                <a:schemeClr val="dk1"/>
              </a:solidFill>
              <a:latin typeface="Tahoma"/>
              <a:ea typeface="Tahoma"/>
              <a:cs typeface="Tahoma"/>
              <a:sym typeface="Tahoma"/>
            </a:endParaRPr>
          </a:p>
        </p:txBody>
      </p:sp>
      <p:sp>
        <p:nvSpPr>
          <p:cNvPr id="822" name="Google Shape;822;p41"/>
          <p:cNvSpPr txBox="1">
            <a:spLocks noGrp="1"/>
          </p:cNvSpPr>
          <p:nvPr>
            <p:ph type="ftr" idx="11"/>
          </p:nvPr>
        </p:nvSpPr>
        <p:spPr>
          <a:xfrm>
            <a:off x="971600" y="4836242"/>
            <a:ext cx="7632848"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1100" b="1">
                <a:solidFill>
                  <a:schemeClr val="lt1"/>
                </a:solidFill>
              </a:rPr>
              <a:t>Quality Assurance for Reform and Transformation of HEIs in Uzbekistan - QUARTZ</a:t>
            </a:r>
            <a:endParaRPr/>
          </a:p>
        </p:txBody>
      </p:sp>
      <p:pic>
        <p:nvPicPr>
          <p:cNvPr id="823" name="Google Shape;823;p41" descr="C:\Users\brani\Downloads\eu_funded_en.jpg"/>
          <p:cNvPicPr preferRelativeResize="0"/>
          <p:nvPr/>
        </p:nvPicPr>
        <p:blipFill rotWithShape="1">
          <a:blip r:embed="rId3">
            <a:alphaModFix/>
          </a:blip>
          <a:srcRect/>
          <a:stretch/>
        </p:blipFill>
        <p:spPr>
          <a:xfrm>
            <a:off x="539552" y="162534"/>
            <a:ext cx="1726406" cy="362938"/>
          </a:xfrm>
          <a:prstGeom prst="rect">
            <a:avLst/>
          </a:prstGeom>
          <a:noFill/>
          <a:ln>
            <a:noFill/>
          </a:ln>
        </p:spPr>
      </p:pic>
      <p:pic>
        <p:nvPicPr>
          <p:cNvPr id="824" name="Google Shape;824;p41" descr="Sustainable Development Goals SDGs Goal 4: Quality, 48% OFF"/>
          <p:cNvPicPr preferRelativeResize="0"/>
          <p:nvPr/>
        </p:nvPicPr>
        <p:blipFill rotWithShape="1">
          <a:blip r:embed="rId4">
            <a:alphaModFix/>
          </a:blip>
          <a:srcRect/>
          <a:stretch/>
        </p:blipFill>
        <p:spPr>
          <a:xfrm>
            <a:off x="8122745" y="162534"/>
            <a:ext cx="481703" cy="481703"/>
          </a:xfrm>
          <a:prstGeom prst="rect">
            <a:avLst/>
          </a:prstGeom>
          <a:noFill/>
          <a:ln>
            <a:noFill/>
          </a:ln>
        </p:spPr>
      </p:pic>
      <p:pic>
        <p:nvPicPr>
          <p:cNvPr id="825" name="Google Shape;825;p41"/>
          <p:cNvPicPr preferRelativeResize="0"/>
          <p:nvPr/>
        </p:nvPicPr>
        <p:blipFill rotWithShape="1">
          <a:blip r:embed="rId5">
            <a:alphaModFix/>
          </a:blip>
          <a:srcRect/>
          <a:stretch/>
        </p:blipFill>
        <p:spPr>
          <a:xfrm>
            <a:off x="3868104" y="117804"/>
            <a:ext cx="1407792" cy="407668"/>
          </a:xfrm>
          <a:prstGeom prst="rect">
            <a:avLst/>
          </a:prstGeom>
          <a:noFill/>
          <a:ln>
            <a:noFill/>
          </a:ln>
        </p:spPr>
      </p:pic>
      <p:sp>
        <p:nvSpPr>
          <p:cNvPr id="826" name="Google Shape;826;p41"/>
          <p:cNvSpPr txBox="1"/>
          <p:nvPr/>
        </p:nvSpPr>
        <p:spPr>
          <a:xfrm>
            <a:off x="482303" y="452128"/>
            <a:ext cx="8179394" cy="78070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Tahoma"/>
              <a:buNone/>
            </a:pPr>
            <a:r>
              <a:rPr lang="en-GB" sz="2400">
                <a:solidFill>
                  <a:schemeClr val="dk1"/>
                </a:solidFill>
                <a:latin typeface="Tahoma"/>
                <a:ea typeface="Tahoma"/>
                <a:cs typeface="Tahoma"/>
                <a:sym typeface="Tahoma"/>
              </a:rPr>
              <a:t>Ensuring a Structured Student Lifecycle (SSL)</a:t>
            </a:r>
            <a:endParaRPr/>
          </a:p>
        </p:txBody>
      </p:sp>
      <p:sp>
        <p:nvSpPr>
          <p:cNvPr id="827" name="Google Shape;827;p41"/>
          <p:cNvSpPr txBox="1"/>
          <p:nvPr/>
        </p:nvSpPr>
        <p:spPr>
          <a:xfrm>
            <a:off x="251520" y="1377670"/>
            <a:ext cx="8049472" cy="306628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Calibri"/>
              <a:buNone/>
            </a:pPr>
            <a:endParaRPr sz="2400">
              <a:solidFill>
                <a:schemeClr val="dk1"/>
              </a:solidFill>
              <a:latin typeface="Tahoma"/>
              <a:ea typeface="Tahoma"/>
              <a:cs typeface="Tahoma"/>
              <a:sym typeface="Tahoma"/>
            </a:endParaRPr>
          </a:p>
        </p:txBody>
      </p:sp>
      <p:sp>
        <p:nvSpPr>
          <p:cNvPr id="828" name="Google Shape;828;p41"/>
          <p:cNvSpPr/>
          <p:nvPr/>
        </p:nvSpPr>
        <p:spPr>
          <a:xfrm>
            <a:off x="202117" y="1324143"/>
            <a:ext cx="8049472" cy="321112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600">
                <a:solidFill>
                  <a:schemeClr val="dk1"/>
                </a:solidFill>
                <a:latin typeface="Tahoma"/>
                <a:ea typeface="Tahoma"/>
                <a:cs typeface="Tahoma"/>
                <a:sym typeface="Tahoma"/>
              </a:rPr>
              <a:t>Institutions must apply consistent, transparent, and published regulations across all stages of the student journey, including cover </a:t>
            </a:r>
            <a:r>
              <a:rPr lang="en-GB" sz="1600" b="1">
                <a:solidFill>
                  <a:schemeClr val="dk1"/>
                </a:solidFill>
                <a:latin typeface="Tahoma"/>
                <a:ea typeface="Tahoma"/>
                <a:cs typeface="Tahoma"/>
                <a:sym typeface="Tahoma"/>
              </a:rPr>
              <a:t>admission, recognition of prior learning, academic progression, and final certification.</a:t>
            </a:r>
            <a:endParaRPr/>
          </a:p>
          <a:p>
            <a:pPr marL="0" marR="0" lvl="0" indent="0" algn="l" rtl="0">
              <a:spcBef>
                <a:spcPts val="0"/>
              </a:spcBef>
              <a:spcAft>
                <a:spcPts val="0"/>
              </a:spcAft>
              <a:buNone/>
            </a:pPr>
            <a:endParaRPr sz="1600">
              <a:solidFill>
                <a:schemeClr val="dk1"/>
              </a:solidFill>
              <a:latin typeface="Tahoma"/>
              <a:ea typeface="Tahoma"/>
              <a:cs typeface="Tahoma"/>
              <a:sym typeface="Tahoma"/>
            </a:endParaRPr>
          </a:p>
          <a:p>
            <a:pPr marL="0" marR="0" lvl="0" indent="0" algn="l" rtl="0">
              <a:spcBef>
                <a:spcPts val="0"/>
              </a:spcBef>
              <a:spcAft>
                <a:spcPts val="0"/>
              </a:spcAft>
              <a:buNone/>
            </a:pPr>
            <a:r>
              <a:rPr lang="en-GB" sz="1600" b="1">
                <a:solidFill>
                  <a:schemeClr val="dk1"/>
                </a:solidFill>
                <a:latin typeface="Tahoma"/>
                <a:ea typeface="Tahoma"/>
                <a:cs typeface="Tahoma"/>
                <a:sym typeface="Tahoma"/>
              </a:rPr>
              <a:t>Why It Matters?</a:t>
            </a:r>
            <a:endParaRPr/>
          </a:p>
          <a:p>
            <a:pPr marL="342900" marR="0" lvl="0" indent="-342900" algn="l" rtl="0">
              <a:spcBef>
                <a:spcPts val="0"/>
              </a:spcBef>
              <a:spcAft>
                <a:spcPts val="0"/>
              </a:spcAft>
              <a:buClr>
                <a:schemeClr val="dk1"/>
              </a:buClr>
              <a:buSzPts val="1600"/>
              <a:buFont typeface="Arial"/>
              <a:buChar char="•"/>
            </a:pPr>
            <a:r>
              <a:rPr lang="en-GB" sz="1600">
                <a:solidFill>
                  <a:schemeClr val="dk1"/>
                </a:solidFill>
                <a:latin typeface="Tahoma"/>
                <a:ea typeface="Tahoma"/>
                <a:cs typeface="Tahoma"/>
                <a:sym typeface="Tahoma"/>
              </a:rPr>
              <a:t>Supports student success and institutional integrity.</a:t>
            </a:r>
            <a:endParaRPr/>
          </a:p>
          <a:p>
            <a:pPr marL="342900" marR="0" lvl="0" indent="-342900" algn="l" rtl="0">
              <a:spcBef>
                <a:spcPts val="0"/>
              </a:spcBef>
              <a:spcAft>
                <a:spcPts val="0"/>
              </a:spcAft>
              <a:buClr>
                <a:schemeClr val="dk1"/>
              </a:buClr>
              <a:buSzPts val="1600"/>
              <a:buFont typeface="Arial"/>
              <a:buChar char="•"/>
            </a:pPr>
            <a:r>
              <a:rPr lang="en-GB" sz="1600">
                <a:solidFill>
                  <a:schemeClr val="dk1"/>
                </a:solidFill>
                <a:latin typeface="Tahoma"/>
                <a:ea typeface="Tahoma"/>
                <a:cs typeface="Tahoma"/>
                <a:sym typeface="Tahoma"/>
              </a:rPr>
              <a:t>Ensures fair access, mobility, and qualification recognition across institutions and countries.</a:t>
            </a:r>
            <a:endParaRPr/>
          </a:p>
          <a:p>
            <a:pPr marL="342900" marR="0" lvl="0" indent="-342900" algn="l" rtl="0">
              <a:spcBef>
                <a:spcPts val="0"/>
              </a:spcBef>
              <a:spcAft>
                <a:spcPts val="0"/>
              </a:spcAft>
              <a:buClr>
                <a:schemeClr val="dk1"/>
              </a:buClr>
              <a:buSzPts val="1600"/>
              <a:buFont typeface="Arial"/>
              <a:buChar char="•"/>
            </a:pPr>
            <a:r>
              <a:rPr lang="en-GB" sz="1600">
                <a:solidFill>
                  <a:schemeClr val="dk1"/>
                </a:solidFill>
                <a:latin typeface="Tahoma"/>
                <a:ea typeface="Tahoma"/>
                <a:cs typeface="Tahoma"/>
                <a:sym typeface="Tahoma"/>
              </a:rPr>
              <a:t>Aligns with international agreements (e.g., Lisbon Recognition Convention) for coherent recognition policies.</a:t>
            </a:r>
            <a:endParaRPr sz="1600">
              <a:solidFill>
                <a:schemeClr val="dk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38000">
              <a:schemeClr val="lt1"/>
            </a:gs>
            <a:gs pos="67000">
              <a:schemeClr val="lt1"/>
            </a:gs>
            <a:gs pos="92000">
              <a:schemeClr val="lt1"/>
            </a:gs>
            <a:gs pos="100000">
              <a:srgbClr val="FF0000"/>
            </a:gs>
          </a:gsLst>
          <a:lin ang="5400000" scaled="0"/>
        </a:gradFill>
        <a:effectLst/>
      </p:bgPr>
    </p:bg>
    <p:spTree>
      <p:nvGrpSpPr>
        <p:cNvPr id="1" name="Shape 833"/>
        <p:cNvGrpSpPr/>
        <p:nvPr/>
      </p:nvGrpSpPr>
      <p:grpSpPr>
        <a:xfrm>
          <a:off x="0" y="0"/>
          <a:ext cx="0" cy="0"/>
          <a:chOff x="0" y="0"/>
          <a:chExt cx="0" cy="0"/>
        </a:xfrm>
      </p:grpSpPr>
      <p:sp>
        <p:nvSpPr>
          <p:cNvPr id="834" name="Google Shape;834;p42"/>
          <p:cNvSpPr txBox="1">
            <a:spLocks noGrp="1"/>
          </p:cNvSpPr>
          <p:nvPr>
            <p:ph type="ftr" idx="11"/>
          </p:nvPr>
        </p:nvSpPr>
        <p:spPr>
          <a:xfrm>
            <a:off x="971600" y="4836242"/>
            <a:ext cx="7632848"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1100" b="1">
                <a:solidFill>
                  <a:schemeClr val="lt1"/>
                </a:solidFill>
              </a:rPr>
              <a:t>Quality Assurance for Reform and Transformation of HEIs in Uzbekistan - QUARTZ</a:t>
            </a:r>
            <a:endParaRPr/>
          </a:p>
        </p:txBody>
      </p:sp>
      <p:pic>
        <p:nvPicPr>
          <p:cNvPr id="835" name="Google Shape;835;p42" descr="C:\Users\brani\Downloads\eu_funded_en.jpg"/>
          <p:cNvPicPr preferRelativeResize="0"/>
          <p:nvPr/>
        </p:nvPicPr>
        <p:blipFill rotWithShape="1">
          <a:blip r:embed="rId3">
            <a:alphaModFix/>
          </a:blip>
          <a:srcRect/>
          <a:stretch/>
        </p:blipFill>
        <p:spPr>
          <a:xfrm>
            <a:off x="539552" y="162534"/>
            <a:ext cx="1726406" cy="362938"/>
          </a:xfrm>
          <a:prstGeom prst="rect">
            <a:avLst/>
          </a:prstGeom>
          <a:noFill/>
          <a:ln>
            <a:noFill/>
          </a:ln>
        </p:spPr>
      </p:pic>
      <p:pic>
        <p:nvPicPr>
          <p:cNvPr id="836" name="Google Shape;836;p42" descr="Sustainable Development Goals SDGs Goal 4: Quality, 48% OFF"/>
          <p:cNvPicPr preferRelativeResize="0"/>
          <p:nvPr/>
        </p:nvPicPr>
        <p:blipFill rotWithShape="1">
          <a:blip r:embed="rId4">
            <a:alphaModFix/>
          </a:blip>
          <a:srcRect/>
          <a:stretch/>
        </p:blipFill>
        <p:spPr>
          <a:xfrm>
            <a:off x="8122745" y="162534"/>
            <a:ext cx="481703" cy="481703"/>
          </a:xfrm>
          <a:prstGeom prst="rect">
            <a:avLst/>
          </a:prstGeom>
          <a:noFill/>
          <a:ln>
            <a:noFill/>
          </a:ln>
        </p:spPr>
      </p:pic>
      <p:pic>
        <p:nvPicPr>
          <p:cNvPr id="837" name="Google Shape;837;p42"/>
          <p:cNvPicPr preferRelativeResize="0"/>
          <p:nvPr/>
        </p:nvPicPr>
        <p:blipFill rotWithShape="1">
          <a:blip r:embed="rId5">
            <a:alphaModFix/>
          </a:blip>
          <a:srcRect/>
          <a:stretch/>
        </p:blipFill>
        <p:spPr>
          <a:xfrm>
            <a:off x="3868104" y="117804"/>
            <a:ext cx="1407792" cy="407668"/>
          </a:xfrm>
          <a:prstGeom prst="rect">
            <a:avLst/>
          </a:prstGeom>
          <a:noFill/>
          <a:ln>
            <a:noFill/>
          </a:ln>
        </p:spPr>
      </p:pic>
      <p:sp>
        <p:nvSpPr>
          <p:cNvPr id="838" name="Google Shape;838;p42"/>
          <p:cNvSpPr txBox="1"/>
          <p:nvPr/>
        </p:nvSpPr>
        <p:spPr>
          <a:xfrm>
            <a:off x="304800" y="572498"/>
            <a:ext cx="8414146" cy="78070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Tahoma"/>
              <a:buNone/>
            </a:pPr>
            <a:r>
              <a:rPr lang="en-GB" sz="2400" b="1">
                <a:solidFill>
                  <a:schemeClr val="dk1"/>
                </a:solidFill>
                <a:latin typeface="Tahoma"/>
                <a:ea typeface="Tahoma"/>
                <a:cs typeface="Tahoma"/>
                <a:sym typeface="Tahoma"/>
              </a:rPr>
              <a:t>SSL: Admission - Fair &amp; Transparent Access</a:t>
            </a:r>
            <a:endParaRPr/>
          </a:p>
        </p:txBody>
      </p:sp>
      <p:sp>
        <p:nvSpPr>
          <p:cNvPr id="839" name="Google Shape;839;p42"/>
          <p:cNvSpPr txBox="1"/>
          <p:nvPr/>
        </p:nvSpPr>
        <p:spPr>
          <a:xfrm>
            <a:off x="517543" y="1353203"/>
            <a:ext cx="8049472" cy="299711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Calibri"/>
              <a:buNone/>
            </a:pPr>
            <a:endParaRPr sz="2400">
              <a:solidFill>
                <a:schemeClr val="dk1"/>
              </a:solidFill>
              <a:latin typeface="Tahoma"/>
              <a:ea typeface="Tahoma"/>
              <a:cs typeface="Tahoma"/>
              <a:sym typeface="Tahoma"/>
            </a:endParaRPr>
          </a:p>
        </p:txBody>
      </p:sp>
      <p:sp>
        <p:nvSpPr>
          <p:cNvPr id="840" name="Google Shape;840;p42"/>
          <p:cNvSpPr/>
          <p:nvPr/>
        </p:nvSpPr>
        <p:spPr>
          <a:xfrm>
            <a:off x="338619" y="1400228"/>
            <a:ext cx="8466761" cy="317077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b="1">
                <a:solidFill>
                  <a:schemeClr val="dk1"/>
                </a:solidFill>
                <a:latin typeface="Tahoma"/>
                <a:ea typeface="Tahoma"/>
                <a:cs typeface="Tahoma"/>
                <a:sym typeface="Tahoma"/>
              </a:rPr>
              <a:t>Transparent Admission &amp; Entry Policies</a:t>
            </a:r>
            <a:endParaRPr/>
          </a:p>
          <a:p>
            <a:pPr marL="342900" marR="0" lvl="0" indent="-342900" algn="l" rtl="0">
              <a:spcBef>
                <a:spcPts val="0"/>
              </a:spcBef>
              <a:spcAft>
                <a:spcPts val="0"/>
              </a:spcAft>
              <a:buClr>
                <a:schemeClr val="dk1"/>
              </a:buClr>
              <a:buSzPts val="2000"/>
              <a:buFont typeface="Arial"/>
              <a:buChar char="•"/>
            </a:pPr>
            <a:r>
              <a:rPr lang="en-GB" sz="2000">
                <a:solidFill>
                  <a:schemeClr val="dk1"/>
                </a:solidFill>
                <a:latin typeface="Tahoma"/>
                <a:ea typeface="Tahoma"/>
                <a:cs typeface="Tahoma"/>
                <a:sym typeface="Tahoma"/>
              </a:rPr>
              <a:t>Admission criteria should be clear, publicly available, and consistently applied.</a:t>
            </a:r>
            <a:endParaRPr/>
          </a:p>
          <a:p>
            <a:pPr marL="342900" marR="0" lvl="0" indent="-342900" algn="l" rtl="0">
              <a:spcBef>
                <a:spcPts val="0"/>
              </a:spcBef>
              <a:spcAft>
                <a:spcPts val="0"/>
              </a:spcAft>
              <a:buClr>
                <a:schemeClr val="dk1"/>
              </a:buClr>
              <a:buSzPts val="2000"/>
              <a:buFont typeface="Arial"/>
              <a:buChar char="•"/>
            </a:pPr>
            <a:r>
              <a:rPr lang="en-GB" sz="2000">
                <a:solidFill>
                  <a:schemeClr val="dk1"/>
                </a:solidFill>
                <a:latin typeface="Tahoma"/>
                <a:ea typeface="Tahoma"/>
                <a:cs typeface="Tahoma"/>
                <a:sym typeface="Tahoma"/>
              </a:rPr>
              <a:t>Equal access for all applicants to maintain fairness and institutional credibility.</a:t>
            </a:r>
            <a:endParaRPr sz="2000">
              <a:solidFill>
                <a:schemeClr val="dk1"/>
              </a:solidFill>
              <a:latin typeface="Tahoma"/>
              <a:ea typeface="Tahoma"/>
              <a:cs typeface="Tahoma"/>
              <a:sym typeface="Tahoma"/>
            </a:endParaRPr>
          </a:p>
          <a:p>
            <a:pPr marL="342900" marR="0" lvl="0" indent="-342900" algn="l" rtl="0">
              <a:spcBef>
                <a:spcPts val="0"/>
              </a:spcBef>
              <a:spcAft>
                <a:spcPts val="0"/>
              </a:spcAft>
              <a:buClr>
                <a:schemeClr val="dk1"/>
              </a:buClr>
              <a:buSzPts val="2000"/>
              <a:buFont typeface="Arial"/>
              <a:buChar char="•"/>
            </a:pPr>
            <a:r>
              <a:rPr lang="en-GB" sz="2000">
                <a:solidFill>
                  <a:schemeClr val="dk1"/>
                </a:solidFill>
                <a:latin typeface="Tahoma"/>
                <a:ea typeface="Tahoma"/>
                <a:cs typeface="Tahoma"/>
                <a:sym typeface="Tahoma"/>
              </a:rPr>
              <a:t>Accommodation to diverse application needs, including support for international applicants, applicants with disabilities, transfer students, students applying with RPL.</a:t>
            </a:r>
            <a:endParaRPr/>
          </a:p>
          <a:p>
            <a:pPr marL="342900" marR="0" lvl="0" indent="-342900" algn="l" rtl="0">
              <a:spcBef>
                <a:spcPts val="0"/>
              </a:spcBef>
              <a:spcAft>
                <a:spcPts val="0"/>
              </a:spcAft>
              <a:buClr>
                <a:schemeClr val="dk1"/>
              </a:buClr>
              <a:buSzPts val="2000"/>
              <a:buFont typeface="Arial"/>
              <a:buChar char="•"/>
            </a:pPr>
            <a:r>
              <a:rPr lang="en-GB" sz="2000">
                <a:solidFill>
                  <a:schemeClr val="dk1"/>
                </a:solidFill>
                <a:latin typeface="Tahoma"/>
                <a:ea typeface="Tahoma"/>
                <a:cs typeface="Tahoma"/>
                <a:sym typeface="Tahoma"/>
              </a:rPr>
              <a:t>Propper communication channels with applicants and prospective students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38000">
              <a:schemeClr val="lt1"/>
            </a:gs>
            <a:gs pos="67000">
              <a:schemeClr val="lt1"/>
            </a:gs>
            <a:gs pos="92000">
              <a:schemeClr val="lt1"/>
            </a:gs>
            <a:gs pos="100000">
              <a:srgbClr val="FF0000"/>
            </a:gs>
          </a:gsLst>
          <a:lin ang="5400000" scaled="0"/>
        </a:gradFill>
        <a:effectLst/>
      </p:bgPr>
    </p:bg>
    <p:spTree>
      <p:nvGrpSpPr>
        <p:cNvPr id="1" name="Shape 845"/>
        <p:cNvGrpSpPr/>
        <p:nvPr/>
      </p:nvGrpSpPr>
      <p:grpSpPr>
        <a:xfrm>
          <a:off x="0" y="0"/>
          <a:ext cx="0" cy="0"/>
          <a:chOff x="0" y="0"/>
          <a:chExt cx="0" cy="0"/>
        </a:xfrm>
      </p:grpSpPr>
      <p:sp>
        <p:nvSpPr>
          <p:cNvPr id="846" name="Google Shape;846;p43"/>
          <p:cNvSpPr txBox="1">
            <a:spLocks noGrp="1"/>
          </p:cNvSpPr>
          <p:nvPr>
            <p:ph type="ftr" idx="11"/>
          </p:nvPr>
        </p:nvSpPr>
        <p:spPr>
          <a:xfrm>
            <a:off x="971600" y="4836242"/>
            <a:ext cx="7632848"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1100" b="1">
                <a:solidFill>
                  <a:schemeClr val="lt1"/>
                </a:solidFill>
              </a:rPr>
              <a:t>Quality Assurance for Reform and Transformation of HEIs in Uzbekistan - QUARTZ</a:t>
            </a:r>
            <a:endParaRPr/>
          </a:p>
        </p:txBody>
      </p:sp>
      <p:pic>
        <p:nvPicPr>
          <p:cNvPr id="847" name="Google Shape;847;p43" descr="C:\Users\brani\Downloads\eu_funded_en.jpg"/>
          <p:cNvPicPr preferRelativeResize="0"/>
          <p:nvPr/>
        </p:nvPicPr>
        <p:blipFill rotWithShape="1">
          <a:blip r:embed="rId3">
            <a:alphaModFix/>
          </a:blip>
          <a:srcRect/>
          <a:stretch/>
        </p:blipFill>
        <p:spPr>
          <a:xfrm>
            <a:off x="539552" y="162534"/>
            <a:ext cx="1726406" cy="362938"/>
          </a:xfrm>
          <a:prstGeom prst="rect">
            <a:avLst/>
          </a:prstGeom>
          <a:noFill/>
          <a:ln>
            <a:noFill/>
          </a:ln>
        </p:spPr>
      </p:pic>
      <p:pic>
        <p:nvPicPr>
          <p:cNvPr id="848" name="Google Shape;848;p43" descr="Sustainable Development Goals SDGs Goal 4: Quality, 48% OFF"/>
          <p:cNvPicPr preferRelativeResize="0"/>
          <p:nvPr/>
        </p:nvPicPr>
        <p:blipFill rotWithShape="1">
          <a:blip r:embed="rId4">
            <a:alphaModFix/>
          </a:blip>
          <a:srcRect/>
          <a:stretch/>
        </p:blipFill>
        <p:spPr>
          <a:xfrm>
            <a:off x="8122745" y="162534"/>
            <a:ext cx="481703" cy="481703"/>
          </a:xfrm>
          <a:prstGeom prst="rect">
            <a:avLst/>
          </a:prstGeom>
          <a:noFill/>
          <a:ln>
            <a:noFill/>
          </a:ln>
        </p:spPr>
      </p:pic>
      <p:pic>
        <p:nvPicPr>
          <p:cNvPr id="849" name="Google Shape;849;p43"/>
          <p:cNvPicPr preferRelativeResize="0"/>
          <p:nvPr/>
        </p:nvPicPr>
        <p:blipFill rotWithShape="1">
          <a:blip r:embed="rId5">
            <a:alphaModFix/>
          </a:blip>
          <a:srcRect/>
          <a:stretch/>
        </p:blipFill>
        <p:spPr>
          <a:xfrm>
            <a:off x="3868104" y="117804"/>
            <a:ext cx="1407792" cy="407668"/>
          </a:xfrm>
          <a:prstGeom prst="rect">
            <a:avLst/>
          </a:prstGeom>
          <a:noFill/>
          <a:ln>
            <a:noFill/>
          </a:ln>
        </p:spPr>
      </p:pic>
      <p:sp>
        <p:nvSpPr>
          <p:cNvPr id="850" name="Google Shape;850;p43"/>
          <p:cNvSpPr txBox="1"/>
          <p:nvPr/>
        </p:nvSpPr>
        <p:spPr>
          <a:xfrm>
            <a:off x="304800" y="572498"/>
            <a:ext cx="8414146" cy="40766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Tahoma"/>
              <a:buNone/>
            </a:pPr>
            <a:r>
              <a:rPr lang="en-GB" sz="1800">
                <a:solidFill>
                  <a:schemeClr val="dk1"/>
                </a:solidFill>
                <a:latin typeface="Tahoma"/>
                <a:ea typeface="Tahoma"/>
                <a:cs typeface="Tahoma"/>
                <a:sym typeface="Tahoma"/>
              </a:rPr>
              <a:t>SSL: Student Induction &amp; Orientation</a:t>
            </a:r>
            <a:endParaRPr sz="2400" b="1">
              <a:solidFill>
                <a:schemeClr val="dk1"/>
              </a:solidFill>
              <a:latin typeface="Tahoma"/>
              <a:ea typeface="Tahoma"/>
              <a:cs typeface="Tahoma"/>
              <a:sym typeface="Tahoma"/>
            </a:endParaRPr>
          </a:p>
        </p:txBody>
      </p:sp>
      <p:sp>
        <p:nvSpPr>
          <p:cNvPr id="851" name="Google Shape;851;p43"/>
          <p:cNvSpPr txBox="1"/>
          <p:nvPr/>
        </p:nvSpPr>
        <p:spPr>
          <a:xfrm>
            <a:off x="517543" y="1353203"/>
            <a:ext cx="8049472" cy="299711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Calibri"/>
              <a:buNone/>
            </a:pPr>
            <a:endParaRPr sz="2400">
              <a:solidFill>
                <a:schemeClr val="dk1"/>
              </a:solidFill>
              <a:latin typeface="Tahoma"/>
              <a:ea typeface="Tahoma"/>
              <a:cs typeface="Tahoma"/>
              <a:sym typeface="Tahoma"/>
            </a:endParaRPr>
          </a:p>
        </p:txBody>
      </p:sp>
      <p:grpSp>
        <p:nvGrpSpPr>
          <p:cNvPr id="852" name="Google Shape;852;p43"/>
          <p:cNvGrpSpPr/>
          <p:nvPr/>
        </p:nvGrpSpPr>
        <p:grpSpPr>
          <a:xfrm>
            <a:off x="250822" y="867310"/>
            <a:ext cx="8588377" cy="1150193"/>
            <a:chOff x="91126" y="366141"/>
            <a:chExt cx="8588377" cy="1150193"/>
          </a:xfrm>
        </p:grpSpPr>
        <p:sp>
          <p:nvSpPr>
            <p:cNvPr id="853" name="Google Shape;853;p43"/>
            <p:cNvSpPr/>
            <p:nvPr/>
          </p:nvSpPr>
          <p:spPr>
            <a:xfrm>
              <a:off x="819071" y="366141"/>
              <a:ext cx="7150791" cy="618246"/>
            </a:xfrm>
            <a:prstGeom prst="rightArrow">
              <a:avLst>
                <a:gd name="adj1" fmla="val 50000"/>
                <a:gd name="adj2" fmla="val 50000"/>
              </a:avLst>
            </a:prstGeom>
            <a:solidFill>
              <a:srgbClr val="CFD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3"/>
            <p:cNvSpPr/>
            <p:nvPr/>
          </p:nvSpPr>
          <p:spPr>
            <a:xfrm>
              <a:off x="91126" y="581884"/>
              <a:ext cx="1530779" cy="93445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3"/>
            <p:cNvSpPr txBox="1"/>
            <p:nvPr/>
          </p:nvSpPr>
          <p:spPr>
            <a:xfrm>
              <a:off x="136742" y="627500"/>
              <a:ext cx="1439547" cy="843218"/>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Tahoma"/>
                <a:buNone/>
              </a:pPr>
              <a:r>
                <a:rPr lang="en-GB" sz="1200" b="1">
                  <a:solidFill>
                    <a:schemeClr val="lt1"/>
                  </a:solidFill>
                  <a:latin typeface="Tahoma"/>
                  <a:ea typeface="Tahoma"/>
                  <a:cs typeface="Tahoma"/>
                  <a:sym typeface="Tahoma"/>
                </a:rPr>
                <a:t>Pre-Arrival Support</a:t>
              </a:r>
              <a:r>
                <a:rPr lang="en-GB" sz="1200">
                  <a:solidFill>
                    <a:schemeClr val="lt1"/>
                  </a:solidFill>
                  <a:latin typeface="Tahoma"/>
                  <a:ea typeface="Tahoma"/>
                  <a:cs typeface="Tahoma"/>
                  <a:sym typeface="Tahoma"/>
                </a:rPr>
                <a:t> </a:t>
              </a:r>
              <a:r>
                <a:rPr lang="en-GB" sz="1200" i="1">
                  <a:solidFill>
                    <a:schemeClr val="lt1"/>
                  </a:solidFill>
                  <a:latin typeface="Tahoma"/>
                  <a:ea typeface="Tahoma"/>
                  <a:cs typeface="Tahoma"/>
                  <a:sym typeface="Tahoma"/>
                </a:rPr>
                <a:t>(</a:t>
              </a:r>
              <a:r>
                <a:rPr lang="en-GB" sz="1000" i="1">
                  <a:solidFill>
                    <a:schemeClr val="lt1"/>
                  </a:solidFill>
                  <a:latin typeface="Tahoma"/>
                  <a:ea typeface="Tahoma"/>
                  <a:cs typeface="Tahoma"/>
                  <a:sym typeface="Tahoma"/>
                </a:rPr>
                <a:t>Before the Start of the Semester)</a:t>
              </a:r>
              <a:endParaRPr sz="1000">
                <a:solidFill>
                  <a:schemeClr val="lt1"/>
                </a:solidFill>
                <a:latin typeface="Tahoma"/>
                <a:ea typeface="Tahoma"/>
                <a:cs typeface="Tahoma"/>
                <a:sym typeface="Tahoma"/>
              </a:endParaRPr>
            </a:p>
          </p:txBody>
        </p:sp>
        <p:sp>
          <p:nvSpPr>
            <p:cNvPr id="856" name="Google Shape;856;p43"/>
            <p:cNvSpPr/>
            <p:nvPr/>
          </p:nvSpPr>
          <p:spPr>
            <a:xfrm>
              <a:off x="1857472" y="581884"/>
              <a:ext cx="1530779" cy="93445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3"/>
            <p:cNvSpPr txBox="1"/>
            <p:nvPr/>
          </p:nvSpPr>
          <p:spPr>
            <a:xfrm>
              <a:off x="1903088" y="627500"/>
              <a:ext cx="1439547" cy="843218"/>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Tahoma"/>
                <a:buNone/>
              </a:pPr>
              <a:r>
                <a:rPr lang="en-GB" sz="1200" b="1">
                  <a:solidFill>
                    <a:schemeClr val="lt1"/>
                  </a:solidFill>
                  <a:latin typeface="Tahoma"/>
                  <a:ea typeface="Tahoma"/>
                  <a:cs typeface="Tahoma"/>
                  <a:sym typeface="Tahoma"/>
                </a:rPr>
                <a:t>Welcome Week Activities</a:t>
              </a:r>
              <a:r>
                <a:rPr lang="en-GB" sz="1200">
                  <a:solidFill>
                    <a:schemeClr val="lt1"/>
                  </a:solidFill>
                  <a:latin typeface="Tahoma"/>
                  <a:ea typeface="Tahoma"/>
                  <a:cs typeface="Tahoma"/>
                  <a:sym typeface="Tahoma"/>
                </a:rPr>
                <a:t> </a:t>
              </a:r>
              <a:r>
                <a:rPr lang="en-GB" sz="1000" i="1">
                  <a:solidFill>
                    <a:schemeClr val="lt1"/>
                  </a:solidFill>
                  <a:latin typeface="Tahoma"/>
                  <a:ea typeface="Tahoma"/>
                  <a:cs typeface="Tahoma"/>
                  <a:sym typeface="Tahoma"/>
                </a:rPr>
                <a:t>(First Week of Semester)</a:t>
              </a:r>
              <a:endParaRPr sz="1000">
                <a:solidFill>
                  <a:schemeClr val="lt1"/>
                </a:solidFill>
                <a:latin typeface="Tahoma"/>
                <a:ea typeface="Tahoma"/>
                <a:cs typeface="Tahoma"/>
                <a:sym typeface="Tahoma"/>
              </a:endParaRPr>
            </a:p>
          </p:txBody>
        </p:sp>
        <p:sp>
          <p:nvSpPr>
            <p:cNvPr id="858" name="Google Shape;858;p43"/>
            <p:cNvSpPr/>
            <p:nvPr/>
          </p:nvSpPr>
          <p:spPr>
            <a:xfrm>
              <a:off x="3643382" y="581884"/>
              <a:ext cx="1530779" cy="93445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3"/>
            <p:cNvSpPr txBox="1"/>
            <p:nvPr/>
          </p:nvSpPr>
          <p:spPr>
            <a:xfrm>
              <a:off x="3688998" y="627500"/>
              <a:ext cx="1439547" cy="843218"/>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Tahoma"/>
                <a:buNone/>
              </a:pPr>
              <a:r>
                <a:rPr lang="en-GB" sz="1200" b="1">
                  <a:solidFill>
                    <a:schemeClr val="lt1"/>
                  </a:solidFill>
                  <a:latin typeface="Tahoma"/>
                  <a:ea typeface="Tahoma"/>
                  <a:cs typeface="Tahoma"/>
                  <a:sym typeface="Tahoma"/>
                </a:rPr>
                <a:t>Academic Orientation </a:t>
              </a:r>
              <a:r>
                <a:rPr lang="en-GB" sz="1000" i="1">
                  <a:solidFill>
                    <a:schemeClr val="lt1"/>
                  </a:solidFill>
                  <a:latin typeface="Tahoma"/>
                  <a:ea typeface="Tahoma"/>
                  <a:cs typeface="Tahoma"/>
                  <a:sym typeface="Tahoma"/>
                </a:rPr>
                <a:t>(First Week of Semester)</a:t>
              </a:r>
              <a:endParaRPr sz="1000">
                <a:solidFill>
                  <a:schemeClr val="lt1"/>
                </a:solidFill>
                <a:latin typeface="Tahoma"/>
                <a:ea typeface="Tahoma"/>
                <a:cs typeface="Tahoma"/>
                <a:sym typeface="Tahoma"/>
              </a:endParaRPr>
            </a:p>
          </p:txBody>
        </p:sp>
        <p:sp>
          <p:nvSpPr>
            <p:cNvPr id="860" name="Google Shape;860;p43"/>
            <p:cNvSpPr/>
            <p:nvPr/>
          </p:nvSpPr>
          <p:spPr>
            <a:xfrm>
              <a:off x="5409060" y="576268"/>
              <a:ext cx="1530779" cy="93445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3"/>
            <p:cNvSpPr txBox="1"/>
            <p:nvPr/>
          </p:nvSpPr>
          <p:spPr>
            <a:xfrm>
              <a:off x="5454676" y="621884"/>
              <a:ext cx="1439547" cy="843218"/>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Tahoma"/>
                <a:buNone/>
              </a:pPr>
              <a:r>
                <a:rPr lang="en-GB" sz="1200" b="1">
                  <a:solidFill>
                    <a:schemeClr val="lt1"/>
                  </a:solidFill>
                  <a:latin typeface="Tahoma"/>
                  <a:ea typeface="Tahoma"/>
                  <a:cs typeface="Tahoma"/>
                  <a:sym typeface="Tahoma"/>
                </a:rPr>
                <a:t>Student Wellbeing &amp; Support </a:t>
              </a:r>
              <a:r>
                <a:rPr lang="en-GB" sz="1000" i="1">
                  <a:solidFill>
                    <a:schemeClr val="lt1"/>
                  </a:solidFill>
                  <a:latin typeface="Tahoma"/>
                  <a:ea typeface="Tahoma"/>
                  <a:cs typeface="Tahoma"/>
                  <a:sym typeface="Tahoma"/>
                </a:rPr>
                <a:t>(First Week of Semester)</a:t>
              </a:r>
              <a:endParaRPr sz="1000">
                <a:solidFill>
                  <a:schemeClr val="lt1"/>
                </a:solidFill>
                <a:latin typeface="Tahoma"/>
                <a:ea typeface="Tahoma"/>
                <a:cs typeface="Tahoma"/>
                <a:sym typeface="Tahoma"/>
              </a:endParaRPr>
            </a:p>
          </p:txBody>
        </p:sp>
        <p:sp>
          <p:nvSpPr>
            <p:cNvPr id="862" name="Google Shape;862;p43"/>
            <p:cNvSpPr/>
            <p:nvPr/>
          </p:nvSpPr>
          <p:spPr>
            <a:xfrm>
              <a:off x="7148724" y="576268"/>
              <a:ext cx="1530779" cy="93445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3"/>
            <p:cNvSpPr txBox="1"/>
            <p:nvPr/>
          </p:nvSpPr>
          <p:spPr>
            <a:xfrm>
              <a:off x="7194340" y="621884"/>
              <a:ext cx="1439547" cy="843218"/>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Tahoma"/>
                <a:buNone/>
              </a:pPr>
              <a:r>
                <a:rPr lang="en-GB" sz="1200" b="1">
                  <a:solidFill>
                    <a:schemeClr val="lt1"/>
                  </a:solidFill>
                  <a:latin typeface="Tahoma"/>
                  <a:ea typeface="Tahoma"/>
                  <a:cs typeface="Tahoma"/>
                  <a:sym typeface="Tahoma"/>
                </a:rPr>
                <a:t>Ongoing Induction Support</a:t>
              </a:r>
              <a:r>
                <a:rPr lang="en-GB" sz="1200">
                  <a:solidFill>
                    <a:schemeClr val="lt1"/>
                  </a:solidFill>
                  <a:latin typeface="Tahoma"/>
                  <a:ea typeface="Tahoma"/>
                  <a:cs typeface="Tahoma"/>
                  <a:sym typeface="Tahoma"/>
                </a:rPr>
                <a:t> </a:t>
              </a:r>
              <a:r>
                <a:rPr lang="en-GB" sz="1000" i="1">
                  <a:solidFill>
                    <a:schemeClr val="lt1"/>
                  </a:solidFill>
                  <a:latin typeface="Tahoma"/>
                  <a:ea typeface="Tahoma"/>
                  <a:cs typeface="Tahoma"/>
                  <a:sym typeface="Tahoma"/>
                </a:rPr>
                <a:t>(Throughout the First Semester)</a:t>
              </a:r>
              <a:endParaRPr sz="1000">
                <a:solidFill>
                  <a:schemeClr val="lt1"/>
                </a:solidFill>
                <a:latin typeface="Tahoma"/>
                <a:ea typeface="Tahoma"/>
                <a:cs typeface="Tahoma"/>
                <a:sym typeface="Tahoma"/>
              </a:endParaRPr>
            </a:p>
          </p:txBody>
        </p:sp>
      </p:grpSp>
      <p:graphicFrame>
        <p:nvGraphicFramePr>
          <p:cNvPr id="864" name="Google Shape;864;p43"/>
          <p:cNvGraphicFramePr/>
          <p:nvPr/>
        </p:nvGraphicFramePr>
        <p:xfrm>
          <a:off x="181269" y="2078766"/>
          <a:ext cx="8689000" cy="2834650"/>
        </p:xfrm>
        <a:graphic>
          <a:graphicData uri="http://schemas.openxmlformats.org/drawingml/2006/table">
            <a:tbl>
              <a:tblPr firstRow="1" bandRow="1">
                <a:noFill/>
                <a:tableStyleId>{DC449E84-082E-44BE-B679-CD9526119341}</a:tableStyleId>
              </a:tblPr>
              <a:tblGrid>
                <a:gridCol w="1440150"/>
                <a:gridCol w="2035450"/>
                <a:gridCol w="1737800"/>
                <a:gridCol w="1813800"/>
                <a:gridCol w="1661800"/>
              </a:tblGrid>
              <a:tr h="2757475">
                <a:tc>
                  <a:txBody>
                    <a:bodyPr/>
                    <a:lstStyle/>
                    <a:p>
                      <a:pPr marL="0" marR="0" lvl="0" indent="-76200" algn="l" rtl="0">
                        <a:spcBef>
                          <a:spcPts val="0"/>
                        </a:spcBef>
                        <a:spcAft>
                          <a:spcPts val="0"/>
                        </a:spcAft>
                        <a:buClr>
                          <a:schemeClr val="dk1"/>
                        </a:buClr>
                        <a:buSzPts val="1200"/>
                        <a:buFont typeface="Tahoma"/>
                        <a:buChar char="•"/>
                      </a:pPr>
                      <a:r>
                        <a:rPr lang="en-GB" sz="1200" b="0">
                          <a:solidFill>
                            <a:schemeClr val="dk1"/>
                          </a:solidFill>
                          <a:latin typeface="Tahoma"/>
                          <a:ea typeface="Tahoma"/>
                          <a:cs typeface="Tahoma"/>
                          <a:sym typeface="Tahoma"/>
                        </a:rPr>
                        <a:t>Access to online orientation materials (videos, handbooks, FAQs).</a:t>
                      </a:r>
                      <a:endParaRPr/>
                    </a:p>
                    <a:p>
                      <a:pPr marL="0" marR="0" lvl="0" indent="-76200" algn="l" rtl="0">
                        <a:spcBef>
                          <a:spcPts val="0"/>
                        </a:spcBef>
                        <a:spcAft>
                          <a:spcPts val="0"/>
                        </a:spcAft>
                        <a:buClr>
                          <a:schemeClr val="dk1"/>
                        </a:buClr>
                        <a:buSzPts val="1200"/>
                        <a:buFont typeface="Tahoma"/>
                        <a:buChar char="•"/>
                      </a:pPr>
                      <a:r>
                        <a:rPr lang="en-GB" sz="1200" b="0">
                          <a:solidFill>
                            <a:schemeClr val="dk1"/>
                          </a:solidFill>
                          <a:latin typeface="Tahoma"/>
                          <a:ea typeface="Tahoma"/>
                          <a:cs typeface="Tahoma"/>
                          <a:sym typeface="Tahoma"/>
                        </a:rPr>
                        <a:t>Virtual Q&amp;A sessions with faculty and student mentors.</a:t>
                      </a:r>
                      <a:endParaRPr/>
                    </a:p>
                    <a:p>
                      <a:pPr marL="0" marR="0" lvl="0" indent="-76200" algn="l" rtl="0">
                        <a:spcBef>
                          <a:spcPts val="0"/>
                        </a:spcBef>
                        <a:spcAft>
                          <a:spcPts val="0"/>
                        </a:spcAft>
                        <a:buClr>
                          <a:schemeClr val="dk1"/>
                        </a:buClr>
                        <a:buSzPts val="1200"/>
                        <a:buFont typeface="Tahoma"/>
                        <a:buChar char="•"/>
                      </a:pPr>
                      <a:r>
                        <a:rPr lang="en-GB" sz="1200" b="0">
                          <a:solidFill>
                            <a:schemeClr val="dk1"/>
                          </a:solidFill>
                          <a:latin typeface="Tahoma"/>
                          <a:ea typeface="Tahoma"/>
                          <a:cs typeface="Tahoma"/>
                          <a:sym typeface="Tahoma"/>
                        </a:rPr>
                        <a:t>Completion of introductory academic skills modules.</a:t>
                      </a:r>
                      <a:endParaRPr/>
                    </a:p>
                    <a:p>
                      <a:pPr marL="0" marR="0" lvl="0" indent="0" algn="l" rtl="0">
                        <a:spcBef>
                          <a:spcPts val="0"/>
                        </a:spcBef>
                        <a:spcAft>
                          <a:spcPts val="0"/>
                        </a:spcAft>
                        <a:buClr>
                          <a:schemeClr val="dk1"/>
                        </a:buClr>
                        <a:buSzPts val="1200"/>
                        <a:buFont typeface="Calibri"/>
                        <a:buNone/>
                      </a:pPr>
                      <a:endParaRPr sz="1200" b="0">
                        <a:solidFill>
                          <a:schemeClr val="dk1"/>
                        </a:solidFill>
                        <a:latin typeface="Tahoma"/>
                        <a:ea typeface="Tahoma"/>
                        <a:cs typeface="Tahoma"/>
                        <a:sym typeface="Tahoma"/>
                      </a:endParaRPr>
                    </a:p>
                  </a:txBody>
                  <a:tcPr marL="91450" marR="91450" marT="45725" marB="45725">
                    <a:solidFill>
                      <a:srgbClr val="DAE5F1"/>
                    </a:solidFill>
                  </a:tcPr>
                </a:tc>
                <a:tc>
                  <a:txBody>
                    <a:bodyPr/>
                    <a:lstStyle/>
                    <a:p>
                      <a:pPr marL="0" marR="0" lvl="0" indent="-76200" algn="l" rtl="0">
                        <a:spcBef>
                          <a:spcPts val="0"/>
                        </a:spcBef>
                        <a:spcAft>
                          <a:spcPts val="0"/>
                        </a:spcAft>
                        <a:buClr>
                          <a:schemeClr val="dk1"/>
                        </a:buClr>
                        <a:buSzPts val="1200"/>
                        <a:buFont typeface="Tahoma"/>
                        <a:buChar char="•"/>
                      </a:pPr>
                      <a:r>
                        <a:rPr lang="en-GB" sz="1200" b="0">
                          <a:solidFill>
                            <a:schemeClr val="dk1"/>
                          </a:solidFill>
                          <a:latin typeface="Tahoma"/>
                          <a:ea typeface="Tahoma"/>
                          <a:cs typeface="Tahoma"/>
                          <a:sym typeface="Tahoma"/>
                        </a:rPr>
                        <a:t>University Introduction: Overview of mission, values, and academic culture.</a:t>
                      </a:r>
                      <a:endParaRPr/>
                    </a:p>
                    <a:p>
                      <a:pPr marL="0" marR="0" lvl="0" indent="-76200" algn="l" rtl="0">
                        <a:spcBef>
                          <a:spcPts val="0"/>
                        </a:spcBef>
                        <a:spcAft>
                          <a:spcPts val="0"/>
                        </a:spcAft>
                        <a:buClr>
                          <a:schemeClr val="dk1"/>
                        </a:buClr>
                        <a:buSzPts val="1200"/>
                        <a:buFont typeface="Tahoma"/>
                        <a:buChar char="•"/>
                      </a:pPr>
                      <a:r>
                        <a:rPr lang="en-GB" sz="1200" b="0">
                          <a:solidFill>
                            <a:schemeClr val="dk1"/>
                          </a:solidFill>
                          <a:latin typeface="Tahoma"/>
                          <a:ea typeface="Tahoma"/>
                          <a:cs typeface="Tahoma"/>
                          <a:sym typeface="Tahoma"/>
                        </a:rPr>
                        <a:t>Campus &amp; Facilities Tour: Library, IT services, student support centres, career offices.</a:t>
                      </a:r>
                      <a:endParaRPr/>
                    </a:p>
                    <a:p>
                      <a:pPr marL="0" marR="0" lvl="0" indent="-76200" algn="l" rtl="0">
                        <a:spcBef>
                          <a:spcPts val="0"/>
                        </a:spcBef>
                        <a:spcAft>
                          <a:spcPts val="0"/>
                        </a:spcAft>
                        <a:buClr>
                          <a:schemeClr val="dk1"/>
                        </a:buClr>
                        <a:buSzPts val="1200"/>
                        <a:buFont typeface="Tahoma"/>
                        <a:buChar char="•"/>
                      </a:pPr>
                      <a:r>
                        <a:rPr lang="en-GB" sz="1200" b="0">
                          <a:solidFill>
                            <a:schemeClr val="dk1"/>
                          </a:solidFill>
                          <a:latin typeface="Tahoma"/>
                          <a:ea typeface="Tahoma"/>
                          <a:cs typeface="Tahoma"/>
                          <a:sym typeface="Tahoma"/>
                        </a:rPr>
                        <a:t>Meet Your Faculty: Introduction to department heads, tutors, and key academic staff.</a:t>
                      </a:r>
                      <a:endParaRPr/>
                    </a:p>
                    <a:p>
                      <a:pPr marL="0" marR="0" lvl="0" indent="-76200" algn="l" rtl="0">
                        <a:spcBef>
                          <a:spcPts val="0"/>
                        </a:spcBef>
                        <a:spcAft>
                          <a:spcPts val="0"/>
                        </a:spcAft>
                        <a:buClr>
                          <a:schemeClr val="dk1"/>
                        </a:buClr>
                        <a:buSzPts val="1200"/>
                        <a:buFont typeface="Tahoma"/>
                        <a:buChar char="•"/>
                      </a:pPr>
                      <a:r>
                        <a:rPr lang="en-GB" sz="1200" b="0">
                          <a:solidFill>
                            <a:schemeClr val="dk1"/>
                          </a:solidFill>
                          <a:latin typeface="Tahoma"/>
                          <a:ea typeface="Tahoma"/>
                          <a:cs typeface="Tahoma"/>
                          <a:sym typeface="Tahoma"/>
                        </a:rPr>
                        <a:t>Social Integration: Ice-breaking activities, student clubs, networking events.</a:t>
                      </a:r>
                      <a:endParaRPr/>
                    </a:p>
                  </a:txBody>
                  <a:tcPr marL="91450" marR="91450" marT="45725" marB="45725">
                    <a:solidFill>
                      <a:srgbClr val="DAE5F1"/>
                    </a:solidFill>
                  </a:tcPr>
                </a:tc>
                <a:tc>
                  <a:txBody>
                    <a:bodyPr/>
                    <a:lstStyle/>
                    <a:p>
                      <a:pPr marL="0" marR="0" lvl="0" indent="-76200" algn="l" rtl="0">
                        <a:spcBef>
                          <a:spcPts val="0"/>
                        </a:spcBef>
                        <a:spcAft>
                          <a:spcPts val="0"/>
                        </a:spcAft>
                        <a:buClr>
                          <a:schemeClr val="dk1"/>
                        </a:buClr>
                        <a:buSzPts val="1200"/>
                        <a:buFont typeface="Tahoma"/>
                        <a:buChar char="•"/>
                      </a:pPr>
                      <a:r>
                        <a:rPr lang="en-GB" sz="1200" b="0">
                          <a:solidFill>
                            <a:schemeClr val="dk1"/>
                          </a:solidFill>
                          <a:latin typeface="Tahoma"/>
                          <a:ea typeface="Tahoma"/>
                          <a:cs typeface="Tahoma"/>
                          <a:sym typeface="Tahoma"/>
                        </a:rPr>
                        <a:t>Understanding Programme Structure: Modules, credits, assessments, and progression pathways.</a:t>
                      </a:r>
                      <a:endParaRPr/>
                    </a:p>
                    <a:p>
                      <a:pPr marL="0" marR="0" lvl="0" indent="-76200" algn="l" rtl="0">
                        <a:spcBef>
                          <a:spcPts val="0"/>
                        </a:spcBef>
                        <a:spcAft>
                          <a:spcPts val="0"/>
                        </a:spcAft>
                        <a:buClr>
                          <a:schemeClr val="dk1"/>
                        </a:buClr>
                        <a:buSzPts val="1200"/>
                        <a:buFont typeface="Tahoma"/>
                        <a:buChar char="•"/>
                      </a:pPr>
                      <a:r>
                        <a:rPr lang="en-GB" sz="1200" b="0">
                          <a:solidFill>
                            <a:schemeClr val="dk1"/>
                          </a:solidFill>
                          <a:latin typeface="Tahoma"/>
                          <a:ea typeface="Tahoma"/>
                          <a:cs typeface="Tahoma"/>
                          <a:sym typeface="Tahoma"/>
                        </a:rPr>
                        <a:t>Academic Integrity &amp; Expectations: Plagiarism policies, research ethics, referencing guidelines.</a:t>
                      </a:r>
                      <a:endParaRPr/>
                    </a:p>
                    <a:p>
                      <a:pPr marL="0" marR="0" lvl="0" indent="-76200" algn="l" rtl="0">
                        <a:spcBef>
                          <a:spcPts val="0"/>
                        </a:spcBef>
                        <a:spcAft>
                          <a:spcPts val="0"/>
                        </a:spcAft>
                        <a:buClr>
                          <a:schemeClr val="dk1"/>
                        </a:buClr>
                        <a:buSzPts val="1200"/>
                        <a:buFont typeface="Tahoma"/>
                        <a:buChar char="•"/>
                      </a:pPr>
                      <a:r>
                        <a:rPr lang="en-GB" sz="1200" b="0">
                          <a:solidFill>
                            <a:schemeClr val="dk1"/>
                          </a:solidFill>
                          <a:latin typeface="Tahoma"/>
                          <a:ea typeface="Tahoma"/>
                          <a:cs typeface="Tahoma"/>
                          <a:sym typeface="Tahoma"/>
                        </a:rPr>
                        <a:t>Learning Support Services: Study skills workshops, tutoring, language support.</a:t>
                      </a:r>
                      <a:endParaRPr/>
                    </a:p>
                  </a:txBody>
                  <a:tcPr marL="91450" marR="91450" marT="45725" marB="45725">
                    <a:solidFill>
                      <a:srgbClr val="DAE5F1"/>
                    </a:solidFill>
                  </a:tcPr>
                </a:tc>
                <a:tc>
                  <a:txBody>
                    <a:bodyPr/>
                    <a:lstStyle/>
                    <a:p>
                      <a:pPr marL="0" marR="0" lvl="0" indent="-76200" algn="l" rtl="0">
                        <a:spcBef>
                          <a:spcPts val="0"/>
                        </a:spcBef>
                        <a:spcAft>
                          <a:spcPts val="0"/>
                        </a:spcAft>
                        <a:buClr>
                          <a:schemeClr val="dk1"/>
                        </a:buClr>
                        <a:buSzPts val="1200"/>
                        <a:buFont typeface="Tahoma"/>
                        <a:buChar char="•"/>
                      </a:pPr>
                      <a:r>
                        <a:rPr lang="en-GB" sz="1200" b="0">
                          <a:solidFill>
                            <a:schemeClr val="dk1"/>
                          </a:solidFill>
                          <a:latin typeface="Tahoma"/>
                          <a:ea typeface="Tahoma"/>
                          <a:cs typeface="Tahoma"/>
                          <a:sym typeface="Tahoma"/>
                        </a:rPr>
                        <a:t>Overview of counselling services.</a:t>
                      </a:r>
                      <a:endParaRPr/>
                    </a:p>
                    <a:p>
                      <a:pPr marL="0" marR="0" lvl="0" indent="-76200" algn="l" rtl="0">
                        <a:spcBef>
                          <a:spcPts val="0"/>
                        </a:spcBef>
                        <a:spcAft>
                          <a:spcPts val="0"/>
                        </a:spcAft>
                        <a:buClr>
                          <a:schemeClr val="dk1"/>
                        </a:buClr>
                        <a:buSzPts val="1200"/>
                        <a:buFont typeface="Tahoma"/>
                        <a:buChar char="•"/>
                      </a:pPr>
                      <a:r>
                        <a:rPr lang="en-GB" sz="1200" b="0">
                          <a:solidFill>
                            <a:schemeClr val="dk1"/>
                          </a:solidFill>
                          <a:latin typeface="Tahoma"/>
                          <a:ea typeface="Tahoma"/>
                          <a:cs typeface="Tahoma"/>
                          <a:sym typeface="Tahoma"/>
                        </a:rPr>
                        <a:t>Guidance on financial aid, housing, and student welfare programmes.</a:t>
                      </a:r>
                      <a:endParaRPr/>
                    </a:p>
                    <a:p>
                      <a:pPr marL="0" marR="0" lvl="0" indent="-76200" algn="l" rtl="0">
                        <a:spcBef>
                          <a:spcPts val="0"/>
                        </a:spcBef>
                        <a:spcAft>
                          <a:spcPts val="0"/>
                        </a:spcAft>
                        <a:buClr>
                          <a:schemeClr val="dk1"/>
                        </a:buClr>
                        <a:buSzPts val="1200"/>
                        <a:buFont typeface="Tahoma"/>
                        <a:buChar char="•"/>
                      </a:pPr>
                      <a:r>
                        <a:rPr lang="en-GB" sz="1200" b="0">
                          <a:solidFill>
                            <a:schemeClr val="dk1"/>
                          </a:solidFill>
                          <a:latin typeface="Tahoma"/>
                          <a:ea typeface="Tahoma"/>
                          <a:cs typeface="Tahoma"/>
                          <a:sym typeface="Tahoma"/>
                        </a:rPr>
                        <a:t>Safety briefing and emergency contact procedures.</a:t>
                      </a:r>
                      <a:endParaRPr/>
                    </a:p>
                    <a:p>
                      <a:pPr marL="0" marR="0" lvl="0" indent="-76200" algn="l" rtl="0">
                        <a:spcBef>
                          <a:spcPts val="0"/>
                        </a:spcBef>
                        <a:spcAft>
                          <a:spcPts val="0"/>
                        </a:spcAft>
                        <a:buClr>
                          <a:schemeClr val="dk1"/>
                        </a:buClr>
                        <a:buSzPts val="1200"/>
                        <a:buFont typeface="Tahoma"/>
                        <a:buChar char="•"/>
                      </a:pPr>
                      <a:r>
                        <a:rPr lang="en-GB" sz="1200" b="0">
                          <a:solidFill>
                            <a:schemeClr val="dk1"/>
                          </a:solidFill>
                          <a:latin typeface="Tahoma"/>
                          <a:ea typeface="Tahoma"/>
                          <a:cs typeface="Tahoma"/>
                          <a:sym typeface="Tahoma"/>
                        </a:rPr>
                        <a:t>Student Career Services for internship and placements.</a:t>
                      </a:r>
                      <a:endParaRPr/>
                    </a:p>
                    <a:p>
                      <a:pPr marL="0" marR="0" lvl="0" indent="-76200" algn="l" rtl="0">
                        <a:spcBef>
                          <a:spcPts val="0"/>
                        </a:spcBef>
                        <a:spcAft>
                          <a:spcPts val="0"/>
                        </a:spcAft>
                        <a:buClr>
                          <a:schemeClr val="dk1"/>
                        </a:buClr>
                        <a:buSzPts val="1200"/>
                        <a:buFont typeface="Tahoma"/>
                        <a:buChar char="•"/>
                      </a:pPr>
                      <a:r>
                        <a:rPr lang="en-GB" sz="1200" b="0">
                          <a:solidFill>
                            <a:schemeClr val="dk1"/>
                          </a:solidFill>
                          <a:latin typeface="Tahoma"/>
                          <a:ea typeface="Tahoma"/>
                          <a:cs typeface="Tahoma"/>
                          <a:sym typeface="Tahoma"/>
                        </a:rPr>
                        <a:t>Erasmus+ mobility opportunities.</a:t>
                      </a:r>
                      <a:endParaRPr/>
                    </a:p>
                  </a:txBody>
                  <a:tcPr marL="91450" marR="91450" marT="45725" marB="45725">
                    <a:solidFill>
                      <a:srgbClr val="DAE5F1"/>
                    </a:solidFill>
                  </a:tcPr>
                </a:tc>
                <a:tc>
                  <a:txBody>
                    <a:bodyPr/>
                    <a:lstStyle/>
                    <a:p>
                      <a:pPr marL="0" marR="0" lvl="0" indent="-76200" algn="l" rtl="0">
                        <a:spcBef>
                          <a:spcPts val="0"/>
                        </a:spcBef>
                        <a:spcAft>
                          <a:spcPts val="0"/>
                        </a:spcAft>
                        <a:buClr>
                          <a:schemeClr val="dk1"/>
                        </a:buClr>
                        <a:buSzPts val="1200"/>
                        <a:buFont typeface="Tahoma"/>
                        <a:buChar char="•"/>
                      </a:pPr>
                      <a:r>
                        <a:rPr lang="en-GB" sz="1200" b="0">
                          <a:solidFill>
                            <a:schemeClr val="dk1"/>
                          </a:solidFill>
                          <a:latin typeface="Tahoma"/>
                          <a:ea typeface="Tahoma"/>
                          <a:cs typeface="Tahoma"/>
                          <a:sym typeface="Tahoma"/>
                        </a:rPr>
                        <a:t>Regular check-ins with academic advisors or personal tutors.</a:t>
                      </a:r>
                      <a:endParaRPr/>
                    </a:p>
                    <a:p>
                      <a:pPr marL="0" marR="0" lvl="0" indent="-76200" algn="l" rtl="0">
                        <a:spcBef>
                          <a:spcPts val="0"/>
                        </a:spcBef>
                        <a:spcAft>
                          <a:spcPts val="0"/>
                        </a:spcAft>
                        <a:buClr>
                          <a:schemeClr val="dk1"/>
                        </a:buClr>
                        <a:buSzPts val="1200"/>
                        <a:buFont typeface="Tahoma"/>
                        <a:buChar char="•"/>
                      </a:pPr>
                      <a:r>
                        <a:rPr lang="en-GB" sz="1200" b="0">
                          <a:solidFill>
                            <a:schemeClr val="dk1"/>
                          </a:solidFill>
                          <a:latin typeface="Tahoma"/>
                          <a:ea typeface="Tahoma"/>
                          <a:cs typeface="Tahoma"/>
                          <a:sym typeface="Tahoma"/>
                        </a:rPr>
                        <a:t>Peer mentoring programmes for continued support.</a:t>
                      </a:r>
                      <a:endParaRPr/>
                    </a:p>
                    <a:p>
                      <a:pPr marL="0" marR="0" lvl="0" indent="-76200" algn="l" rtl="0">
                        <a:spcBef>
                          <a:spcPts val="0"/>
                        </a:spcBef>
                        <a:spcAft>
                          <a:spcPts val="0"/>
                        </a:spcAft>
                        <a:buClr>
                          <a:schemeClr val="dk1"/>
                        </a:buClr>
                        <a:buSzPts val="1200"/>
                        <a:buFont typeface="Tahoma"/>
                        <a:buChar char="•"/>
                      </a:pPr>
                      <a:r>
                        <a:rPr lang="en-GB" sz="1200" b="0">
                          <a:solidFill>
                            <a:schemeClr val="dk1"/>
                          </a:solidFill>
                          <a:latin typeface="Tahoma"/>
                          <a:ea typeface="Tahoma"/>
                          <a:cs typeface="Tahoma"/>
                          <a:sym typeface="Tahoma"/>
                        </a:rPr>
                        <a:t>Mid-semester review session to address challenges and feedback.</a:t>
                      </a:r>
                      <a:endParaRPr/>
                    </a:p>
                    <a:p>
                      <a:pPr marL="0" marR="0" lvl="0" indent="0" algn="l" rtl="0">
                        <a:spcBef>
                          <a:spcPts val="0"/>
                        </a:spcBef>
                        <a:spcAft>
                          <a:spcPts val="0"/>
                        </a:spcAft>
                        <a:buNone/>
                      </a:pPr>
                      <a:endParaRPr sz="1200" b="0">
                        <a:solidFill>
                          <a:schemeClr val="dk1"/>
                        </a:solidFill>
                        <a:latin typeface="Tahoma"/>
                        <a:ea typeface="Tahoma"/>
                        <a:cs typeface="Tahoma"/>
                        <a:sym typeface="Tahoma"/>
                      </a:endParaRPr>
                    </a:p>
                  </a:txBody>
                  <a:tcPr marL="91450" marR="91450" marT="45725" marB="45725">
                    <a:solidFill>
                      <a:srgbClr val="DAE5F1"/>
                    </a:solidFill>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38000">
              <a:schemeClr val="lt1"/>
            </a:gs>
            <a:gs pos="67000">
              <a:schemeClr val="lt1"/>
            </a:gs>
            <a:gs pos="92000">
              <a:schemeClr val="lt1"/>
            </a:gs>
            <a:gs pos="100000">
              <a:srgbClr val="FF0000"/>
            </a:gs>
          </a:gsLst>
          <a:lin ang="5400000" scaled="0"/>
        </a:gradFill>
        <a:effectLst/>
      </p:bgPr>
    </p:bg>
    <p:spTree>
      <p:nvGrpSpPr>
        <p:cNvPr id="1" name="Shape 869"/>
        <p:cNvGrpSpPr/>
        <p:nvPr/>
      </p:nvGrpSpPr>
      <p:grpSpPr>
        <a:xfrm>
          <a:off x="0" y="0"/>
          <a:ext cx="0" cy="0"/>
          <a:chOff x="0" y="0"/>
          <a:chExt cx="0" cy="0"/>
        </a:xfrm>
      </p:grpSpPr>
      <p:sp>
        <p:nvSpPr>
          <p:cNvPr id="870" name="Google Shape;870;p44"/>
          <p:cNvSpPr txBox="1">
            <a:spLocks noGrp="1"/>
          </p:cNvSpPr>
          <p:nvPr>
            <p:ph type="ftr" idx="11"/>
          </p:nvPr>
        </p:nvSpPr>
        <p:spPr>
          <a:xfrm>
            <a:off x="971600" y="4836242"/>
            <a:ext cx="7632848"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1100" b="1">
                <a:solidFill>
                  <a:schemeClr val="lt1"/>
                </a:solidFill>
              </a:rPr>
              <a:t>Quality Assurance for Reform and Transformation of HEIs in Uzbekistan - QUARTZ</a:t>
            </a:r>
            <a:endParaRPr/>
          </a:p>
        </p:txBody>
      </p:sp>
      <p:pic>
        <p:nvPicPr>
          <p:cNvPr id="871" name="Google Shape;871;p44" descr="C:\Users\brani\Downloads\eu_funded_en.jpg"/>
          <p:cNvPicPr preferRelativeResize="0"/>
          <p:nvPr/>
        </p:nvPicPr>
        <p:blipFill rotWithShape="1">
          <a:blip r:embed="rId3">
            <a:alphaModFix/>
          </a:blip>
          <a:srcRect/>
          <a:stretch/>
        </p:blipFill>
        <p:spPr>
          <a:xfrm>
            <a:off x="539552" y="162534"/>
            <a:ext cx="1726406" cy="362938"/>
          </a:xfrm>
          <a:prstGeom prst="rect">
            <a:avLst/>
          </a:prstGeom>
          <a:noFill/>
          <a:ln>
            <a:noFill/>
          </a:ln>
        </p:spPr>
      </p:pic>
      <p:pic>
        <p:nvPicPr>
          <p:cNvPr id="872" name="Google Shape;872;p44" descr="Sustainable Development Goals SDGs Goal 4: Quality, 48% OFF"/>
          <p:cNvPicPr preferRelativeResize="0"/>
          <p:nvPr/>
        </p:nvPicPr>
        <p:blipFill rotWithShape="1">
          <a:blip r:embed="rId4">
            <a:alphaModFix/>
          </a:blip>
          <a:srcRect/>
          <a:stretch/>
        </p:blipFill>
        <p:spPr>
          <a:xfrm>
            <a:off x="8122745" y="162534"/>
            <a:ext cx="481703" cy="481703"/>
          </a:xfrm>
          <a:prstGeom prst="rect">
            <a:avLst/>
          </a:prstGeom>
          <a:noFill/>
          <a:ln>
            <a:noFill/>
          </a:ln>
        </p:spPr>
      </p:pic>
      <p:pic>
        <p:nvPicPr>
          <p:cNvPr id="873" name="Google Shape;873;p44"/>
          <p:cNvPicPr preferRelativeResize="0"/>
          <p:nvPr/>
        </p:nvPicPr>
        <p:blipFill rotWithShape="1">
          <a:blip r:embed="rId5">
            <a:alphaModFix/>
          </a:blip>
          <a:srcRect/>
          <a:stretch/>
        </p:blipFill>
        <p:spPr>
          <a:xfrm>
            <a:off x="3868104" y="117804"/>
            <a:ext cx="1407792" cy="407668"/>
          </a:xfrm>
          <a:prstGeom prst="rect">
            <a:avLst/>
          </a:prstGeom>
          <a:noFill/>
          <a:ln>
            <a:noFill/>
          </a:ln>
        </p:spPr>
      </p:pic>
      <p:sp>
        <p:nvSpPr>
          <p:cNvPr id="874" name="Google Shape;874;p44"/>
          <p:cNvSpPr txBox="1"/>
          <p:nvPr/>
        </p:nvSpPr>
        <p:spPr>
          <a:xfrm>
            <a:off x="251520" y="439535"/>
            <a:ext cx="8414146" cy="78070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Tahoma"/>
              <a:buNone/>
            </a:pPr>
            <a:r>
              <a:rPr lang="en-GB" sz="2400">
                <a:solidFill>
                  <a:schemeClr val="dk1"/>
                </a:solidFill>
                <a:latin typeface="Tahoma"/>
                <a:ea typeface="Tahoma"/>
                <a:cs typeface="Tahoma"/>
                <a:sym typeface="Tahoma"/>
              </a:rPr>
              <a:t>SSL: Monitoring Student Progression</a:t>
            </a:r>
            <a:endParaRPr/>
          </a:p>
        </p:txBody>
      </p:sp>
      <p:sp>
        <p:nvSpPr>
          <p:cNvPr id="875" name="Google Shape;875;p44"/>
          <p:cNvSpPr txBox="1"/>
          <p:nvPr/>
        </p:nvSpPr>
        <p:spPr>
          <a:xfrm>
            <a:off x="100254" y="1353203"/>
            <a:ext cx="8466761" cy="299711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Calibri"/>
              <a:buNone/>
            </a:pPr>
            <a:endParaRPr sz="2400">
              <a:solidFill>
                <a:schemeClr val="dk1"/>
              </a:solidFill>
              <a:latin typeface="Tahoma"/>
              <a:ea typeface="Tahoma"/>
              <a:cs typeface="Tahoma"/>
              <a:sym typeface="Tahoma"/>
            </a:endParaRPr>
          </a:p>
        </p:txBody>
      </p:sp>
      <p:sp>
        <p:nvSpPr>
          <p:cNvPr id="876" name="Google Shape;876;p44"/>
          <p:cNvSpPr/>
          <p:nvPr/>
        </p:nvSpPr>
        <p:spPr>
          <a:xfrm>
            <a:off x="88919" y="1107309"/>
            <a:ext cx="8943492" cy="360340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400">
                <a:solidFill>
                  <a:schemeClr val="dk1"/>
                </a:solidFill>
                <a:latin typeface="Tahoma"/>
                <a:ea typeface="Tahoma"/>
                <a:cs typeface="Tahoma"/>
                <a:sym typeface="Tahoma"/>
              </a:rPr>
              <a:t>Institutions should implement robust mechanisms to monitor and support student progress.</a:t>
            </a:r>
            <a:endParaRPr/>
          </a:p>
        </p:txBody>
      </p:sp>
      <p:grpSp>
        <p:nvGrpSpPr>
          <p:cNvPr id="877" name="Google Shape;877;p44"/>
          <p:cNvGrpSpPr/>
          <p:nvPr/>
        </p:nvGrpSpPr>
        <p:grpSpPr>
          <a:xfrm>
            <a:off x="111589" y="1444784"/>
            <a:ext cx="8565413" cy="3136320"/>
            <a:chOff x="0" y="1500"/>
            <a:chExt cx="8565413" cy="3136320"/>
          </a:xfrm>
        </p:grpSpPr>
        <p:sp>
          <p:nvSpPr>
            <p:cNvPr id="878" name="Google Shape;878;p44"/>
            <p:cNvSpPr/>
            <p:nvPr/>
          </p:nvSpPr>
          <p:spPr>
            <a:xfrm>
              <a:off x="0" y="1500"/>
              <a:ext cx="8565413" cy="44928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4"/>
            <p:cNvSpPr txBox="1"/>
            <p:nvPr/>
          </p:nvSpPr>
          <p:spPr>
            <a:xfrm>
              <a:off x="21932" y="23432"/>
              <a:ext cx="8521549" cy="405416"/>
            </a:xfrm>
            <a:prstGeom prst="rect">
              <a:avLst/>
            </a:prstGeom>
            <a:no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chemeClr val="lt1"/>
                </a:buClr>
                <a:buSzPts val="1200"/>
                <a:buFont typeface="Tahoma"/>
                <a:buNone/>
              </a:pPr>
              <a:r>
                <a:rPr lang="en-GB" sz="1200" b="1">
                  <a:solidFill>
                    <a:schemeClr val="lt1"/>
                  </a:solidFill>
                  <a:latin typeface="Tahoma"/>
                  <a:ea typeface="Tahoma"/>
                  <a:cs typeface="Tahoma"/>
                  <a:sym typeface="Tahoma"/>
                </a:rPr>
                <a:t>Regular Monitoring and Reporting</a:t>
              </a:r>
              <a:endParaRPr sz="1200">
                <a:solidFill>
                  <a:schemeClr val="lt1"/>
                </a:solidFill>
                <a:latin typeface="Tahoma"/>
                <a:ea typeface="Tahoma"/>
                <a:cs typeface="Tahoma"/>
                <a:sym typeface="Tahoma"/>
              </a:endParaRPr>
            </a:p>
          </p:txBody>
        </p:sp>
        <p:sp>
          <p:nvSpPr>
            <p:cNvPr id="880" name="Google Shape;880;p44"/>
            <p:cNvSpPr/>
            <p:nvPr/>
          </p:nvSpPr>
          <p:spPr>
            <a:xfrm>
              <a:off x="0" y="450780"/>
              <a:ext cx="8565413" cy="6085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4"/>
            <p:cNvSpPr txBox="1"/>
            <p:nvPr/>
          </p:nvSpPr>
          <p:spPr>
            <a:xfrm>
              <a:off x="0" y="450780"/>
              <a:ext cx="8565413" cy="608580"/>
            </a:xfrm>
            <a:prstGeom prst="rect">
              <a:avLst/>
            </a:prstGeom>
            <a:noFill/>
            <a:ln>
              <a:noFill/>
            </a:ln>
          </p:spPr>
          <p:txBody>
            <a:bodyPr spcFirstLastPara="1" wrap="square" lIns="271950" tIns="15225" rIns="85325" bIns="15225" anchor="t" anchorCtr="0">
              <a:noAutofit/>
            </a:bodyPr>
            <a:lstStyle/>
            <a:p>
              <a:pPr marL="114300" marR="0" lvl="1" indent="-114300" algn="l" rtl="0">
                <a:lnSpc>
                  <a:spcPct val="90000"/>
                </a:lnSpc>
                <a:spcBef>
                  <a:spcPts val="0"/>
                </a:spcBef>
                <a:spcAft>
                  <a:spcPts val="0"/>
                </a:spcAft>
                <a:buClr>
                  <a:schemeClr val="dk1"/>
                </a:buClr>
                <a:buSzPts val="1200"/>
                <a:buFont typeface="Tahoma"/>
                <a:buChar char="•"/>
              </a:pPr>
              <a:r>
                <a:rPr lang="en-GB" sz="1200" b="0" i="0" u="none" strike="noStrike" cap="none">
                  <a:solidFill>
                    <a:schemeClr val="dk1"/>
                  </a:solidFill>
                  <a:latin typeface="Tahoma"/>
                  <a:ea typeface="Tahoma"/>
                  <a:cs typeface="Tahoma"/>
                  <a:sym typeface="Tahoma"/>
                </a:rPr>
                <a:t>Early Risk Identification: Weekly or monthly attendance tracking to detect at-risk students.</a:t>
              </a:r>
              <a:br>
                <a:rPr lang="en-GB" sz="1200" b="0" i="0" u="none" strike="noStrike" cap="none">
                  <a:solidFill>
                    <a:schemeClr val="dk1"/>
                  </a:solidFill>
                  <a:latin typeface="Tahoma"/>
                  <a:ea typeface="Tahoma"/>
                  <a:cs typeface="Tahoma"/>
                  <a:sym typeface="Tahoma"/>
                </a:rPr>
              </a:br>
              <a:r>
                <a:rPr lang="en-GB" sz="1200" b="0" i="0" u="none" strike="noStrike" cap="none">
                  <a:solidFill>
                    <a:schemeClr val="dk1"/>
                  </a:solidFill>
                  <a:latin typeface="Tahoma"/>
                  <a:ea typeface="Tahoma"/>
                  <a:cs typeface="Tahoma"/>
                  <a:sym typeface="Tahoma"/>
                </a:rPr>
                <a:t>Performance Reviews: Continuous academic evaluations (e.g., mid-term progress reports, formative assessments).</a:t>
              </a:r>
              <a:br>
                <a:rPr lang="en-GB" sz="1200" b="0" i="0" u="none" strike="noStrike" cap="none">
                  <a:solidFill>
                    <a:schemeClr val="dk1"/>
                  </a:solidFill>
                  <a:latin typeface="Tahoma"/>
                  <a:ea typeface="Tahoma"/>
                  <a:cs typeface="Tahoma"/>
                  <a:sym typeface="Tahoma"/>
                </a:rPr>
              </a:br>
              <a:r>
                <a:rPr lang="en-GB" sz="1200" b="0" i="0" u="none" strike="noStrike" cap="none">
                  <a:solidFill>
                    <a:schemeClr val="dk1"/>
                  </a:solidFill>
                  <a:latin typeface="Tahoma"/>
                  <a:ea typeface="Tahoma"/>
                  <a:cs typeface="Tahoma"/>
                  <a:sym typeface="Tahoma"/>
                </a:rPr>
                <a:t>Engagement Analytics: Tracking student participation in online platforms, discussion forums, and coursework.</a:t>
              </a:r>
              <a:endParaRPr/>
            </a:p>
          </p:txBody>
        </p:sp>
        <p:sp>
          <p:nvSpPr>
            <p:cNvPr id="882" name="Google Shape;882;p44"/>
            <p:cNvSpPr/>
            <p:nvPr/>
          </p:nvSpPr>
          <p:spPr>
            <a:xfrm>
              <a:off x="0" y="1059360"/>
              <a:ext cx="8565413" cy="44928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4"/>
            <p:cNvSpPr txBox="1"/>
            <p:nvPr/>
          </p:nvSpPr>
          <p:spPr>
            <a:xfrm>
              <a:off x="21932" y="1081292"/>
              <a:ext cx="8521549" cy="405416"/>
            </a:xfrm>
            <a:prstGeom prst="rect">
              <a:avLst/>
            </a:prstGeom>
            <a:no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chemeClr val="lt1"/>
                </a:buClr>
                <a:buSzPts val="1200"/>
                <a:buFont typeface="Tahoma"/>
                <a:buNone/>
              </a:pPr>
              <a:r>
                <a:rPr lang="en-GB" sz="1200" b="1">
                  <a:solidFill>
                    <a:schemeClr val="lt1"/>
                  </a:solidFill>
                  <a:latin typeface="Tahoma"/>
                  <a:ea typeface="Tahoma"/>
                  <a:cs typeface="Tahoma"/>
                  <a:sym typeface="Tahoma"/>
                </a:rPr>
                <a:t>Proactive Support Mechanisms</a:t>
              </a:r>
              <a:endParaRPr sz="1200">
                <a:solidFill>
                  <a:schemeClr val="lt1"/>
                </a:solidFill>
                <a:latin typeface="Tahoma"/>
                <a:ea typeface="Tahoma"/>
                <a:cs typeface="Tahoma"/>
                <a:sym typeface="Tahoma"/>
              </a:endParaRPr>
            </a:p>
          </p:txBody>
        </p:sp>
        <p:sp>
          <p:nvSpPr>
            <p:cNvPr id="884" name="Google Shape;884;p44"/>
            <p:cNvSpPr/>
            <p:nvPr/>
          </p:nvSpPr>
          <p:spPr>
            <a:xfrm>
              <a:off x="0" y="1508640"/>
              <a:ext cx="8565413" cy="6085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4"/>
            <p:cNvSpPr txBox="1"/>
            <p:nvPr/>
          </p:nvSpPr>
          <p:spPr>
            <a:xfrm>
              <a:off x="0" y="1508640"/>
              <a:ext cx="8565413" cy="608580"/>
            </a:xfrm>
            <a:prstGeom prst="rect">
              <a:avLst/>
            </a:prstGeom>
            <a:noFill/>
            <a:ln>
              <a:noFill/>
            </a:ln>
          </p:spPr>
          <p:txBody>
            <a:bodyPr spcFirstLastPara="1" wrap="square" lIns="271950" tIns="15225" rIns="85325" bIns="15225" anchor="t" anchorCtr="0">
              <a:noAutofit/>
            </a:bodyPr>
            <a:lstStyle/>
            <a:p>
              <a:pPr marL="114300" marR="0" lvl="1" indent="-114300" algn="l" rtl="0">
                <a:lnSpc>
                  <a:spcPct val="90000"/>
                </a:lnSpc>
                <a:spcBef>
                  <a:spcPts val="0"/>
                </a:spcBef>
                <a:spcAft>
                  <a:spcPts val="0"/>
                </a:spcAft>
                <a:buClr>
                  <a:schemeClr val="dk1"/>
                </a:buClr>
                <a:buSzPts val="1200"/>
                <a:buFont typeface="Tahoma"/>
                <a:buChar char="•"/>
              </a:pPr>
              <a:r>
                <a:rPr lang="en-GB" sz="1200" b="0" i="0" u="none" strike="noStrike" cap="none">
                  <a:solidFill>
                    <a:schemeClr val="dk1"/>
                  </a:solidFill>
                  <a:latin typeface="Tahoma"/>
                  <a:ea typeface="Tahoma"/>
                  <a:cs typeface="Tahoma"/>
                  <a:sym typeface="Tahoma"/>
                </a:rPr>
                <a:t>Advisory meetings: One-on-one or group mentoring sessions every month with academic advisors.</a:t>
              </a:r>
              <a:br>
                <a:rPr lang="en-GB" sz="1200" b="0" i="0" u="none" strike="noStrike" cap="none">
                  <a:solidFill>
                    <a:schemeClr val="dk1"/>
                  </a:solidFill>
                  <a:latin typeface="Tahoma"/>
                  <a:ea typeface="Tahoma"/>
                  <a:cs typeface="Tahoma"/>
                  <a:sym typeface="Tahoma"/>
                </a:rPr>
              </a:br>
              <a:r>
                <a:rPr lang="en-GB" sz="1200" b="0" i="0" u="none" strike="noStrike" cap="none">
                  <a:solidFill>
                    <a:schemeClr val="dk1"/>
                  </a:solidFill>
                  <a:latin typeface="Tahoma"/>
                  <a:ea typeface="Tahoma"/>
                  <a:cs typeface="Tahoma"/>
                  <a:sym typeface="Tahoma"/>
                </a:rPr>
                <a:t>Data-driven alerts: Systems that flag at-risk students (declining grades, low attendance, disengagement).</a:t>
              </a:r>
              <a:br>
                <a:rPr lang="en-GB" sz="1200" b="0" i="0" u="none" strike="noStrike" cap="none">
                  <a:solidFill>
                    <a:schemeClr val="dk1"/>
                  </a:solidFill>
                  <a:latin typeface="Tahoma"/>
                  <a:ea typeface="Tahoma"/>
                  <a:cs typeface="Tahoma"/>
                  <a:sym typeface="Tahoma"/>
                </a:rPr>
              </a:br>
              <a:r>
                <a:rPr lang="en-GB" sz="1200" b="0" i="0" u="none" strike="noStrike" cap="none">
                  <a:solidFill>
                    <a:schemeClr val="dk1"/>
                  </a:solidFill>
                  <a:latin typeface="Tahoma"/>
                  <a:ea typeface="Tahoma"/>
                  <a:cs typeface="Tahoma"/>
                  <a:sym typeface="Tahoma"/>
                </a:rPr>
                <a:t>Student feedback surveys: Regular check-ins on learning experience, workload, and support needs.</a:t>
              </a:r>
              <a:endParaRPr sz="1200" b="0" i="0" u="none" strike="noStrike" cap="none">
                <a:solidFill>
                  <a:schemeClr val="dk1"/>
                </a:solidFill>
                <a:latin typeface="Tahoma"/>
                <a:ea typeface="Tahoma"/>
                <a:cs typeface="Tahoma"/>
                <a:sym typeface="Tahoma"/>
              </a:endParaRPr>
            </a:p>
          </p:txBody>
        </p:sp>
        <p:sp>
          <p:nvSpPr>
            <p:cNvPr id="886" name="Google Shape;886;p44"/>
            <p:cNvSpPr/>
            <p:nvPr/>
          </p:nvSpPr>
          <p:spPr>
            <a:xfrm>
              <a:off x="0" y="2117220"/>
              <a:ext cx="8565413" cy="44928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4"/>
            <p:cNvSpPr txBox="1"/>
            <p:nvPr/>
          </p:nvSpPr>
          <p:spPr>
            <a:xfrm>
              <a:off x="21932" y="2139152"/>
              <a:ext cx="8521549" cy="405416"/>
            </a:xfrm>
            <a:prstGeom prst="rect">
              <a:avLst/>
            </a:prstGeom>
            <a:no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chemeClr val="lt1"/>
                </a:buClr>
                <a:buSzPts val="1200"/>
                <a:buFont typeface="Tahoma"/>
                <a:buNone/>
              </a:pPr>
              <a:r>
                <a:rPr lang="en-GB" sz="1200" b="1">
                  <a:solidFill>
                    <a:schemeClr val="lt1"/>
                  </a:solidFill>
                  <a:latin typeface="Tahoma"/>
                  <a:ea typeface="Tahoma"/>
                  <a:cs typeface="Tahoma"/>
                  <a:sym typeface="Tahoma"/>
                </a:rPr>
                <a:t>Institutional Interventions</a:t>
              </a:r>
              <a:endParaRPr sz="1200">
                <a:solidFill>
                  <a:schemeClr val="lt1"/>
                </a:solidFill>
                <a:latin typeface="Tahoma"/>
                <a:ea typeface="Tahoma"/>
                <a:cs typeface="Tahoma"/>
                <a:sym typeface="Tahoma"/>
              </a:endParaRPr>
            </a:p>
          </p:txBody>
        </p:sp>
        <p:sp>
          <p:nvSpPr>
            <p:cNvPr id="888" name="Google Shape;888;p44"/>
            <p:cNvSpPr/>
            <p:nvPr/>
          </p:nvSpPr>
          <p:spPr>
            <a:xfrm>
              <a:off x="0" y="2566500"/>
              <a:ext cx="8565413" cy="5713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4"/>
            <p:cNvSpPr txBox="1"/>
            <p:nvPr/>
          </p:nvSpPr>
          <p:spPr>
            <a:xfrm>
              <a:off x="0" y="2566500"/>
              <a:ext cx="8565413" cy="571320"/>
            </a:xfrm>
            <a:prstGeom prst="rect">
              <a:avLst/>
            </a:prstGeom>
            <a:noFill/>
            <a:ln>
              <a:noFill/>
            </a:ln>
          </p:spPr>
          <p:txBody>
            <a:bodyPr spcFirstLastPara="1" wrap="square" lIns="271950" tIns="15225" rIns="85325" bIns="15225" anchor="t" anchorCtr="0">
              <a:noAutofit/>
            </a:bodyPr>
            <a:lstStyle/>
            <a:p>
              <a:pPr marL="114300" marR="0" lvl="1" indent="-114300" algn="l" rtl="0">
                <a:lnSpc>
                  <a:spcPct val="90000"/>
                </a:lnSpc>
                <a:spcBef>
                  <a:spcPts val="0"/>
                </a:spcBef>
                <a:spcAft>
                  <a:spcPts val="0"/>
                </a:spcAft>
                <a:buClr>
                  <a:schemeClr val="dk1"/>
                </a:buClr>
                <a:buSzPts val="1200"/>
                <a:buFont typeface="Arial"/>
                <a:buChar char="•"/>
              </a:pPr>
              <a:r>
                <a:rPr lang="en-GB" sz="1200" b="0" i="0" u="none" strike="noStrike" cap="none">
                  <a:solidFill>
                    <a:schemeClr val="dk1"/>
                  </a:solidFill>
                  <a:latin typeface="Tahoma"/>
                  <a:ea typeface="Tahoma"/>
                  <a:cs typeface="Tahoma"/>
                  <a:sym typeface="Tahoma"/>
                </a:rPr>
                <a:t>Flexible learning pathways: Alternative routes for students requiring extra academic support.</a:t>
              </a:r>
              <a:br>
                <a:rPr lang="en-GB" sz="1200" b="0" i="0" u="none" strike="noStrike" cap="none">
                  <a:solidFill>
                    <a:schemeClr val="dk1"/>
                  </a:solidFill>
                  <a:latin typeface="Tahoma"/>
                  <a:ea typeface="Tahoma"/>
                  <a:cs typeface="Tahoma"/>
                  <a:sym typeface="Tahoma"/>
                </a:rPr>
              </a:br>
              <a:r>
                <a:rPr lang="en-GB" sz="1200" b="0" i="0" u="none" strike="noStrike" cap="none">
                  <a:solidFill>
                    <a:schemeClr val="dk1"/>
                  </a:solidFill>
                  <a:latin typeface="Tahoma"/>
                  <a:ea typeface="Tahoma"/>
                  <a:cs typeface="Tahoma"/>
                  <a:sym typeface="Tahoma"/>
                </a:rPr>
                <a:t>Faculty collaboration: Coordinated efforts between academic staff, student affairs, and career services to enhance support systems.</a:t>
              </a:r>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38000">
              <a:schemeClr val="lt1"/>
            </a:gs>
            <a:gs pos="67000">
              <a:schemeClr val="lt1"/>
            </a:gs>
            <a:gs pos="92000">
              <a:schemeClr val="lt1"/>
            </a:gs>
            <a:gs pos="100000">
              <a:srgbClr val="FF0000"/>
            </a:gs>
          </a:gsLst>
          <a:lin ang="5400000" scaled="0"/>
        </a:gradFill>
        <a:effectLst/>
      </p:bgPr>
    </p:bg>
    <p:spTree>
      <p:nvGrpSpPr>
        <p:cNvPr id="1" name="Shape 894"/>
        <p:cNvGrpSpPr/>
        <p:nvPr/>
      </p:nvGrpSpPr>
      <p:grpSpPr>
        <a:xfrm>
          <a:off x="0" y="0"/>
          <a:ext cx="0" cy="0"/>
          <a:chOff x="0" y="0"/>
          <a:chExt cx="0" cy="0"/>
        </a:xfrm>
      </p:grpSpPr>
      <p:sp>
        <p:nvSpPr>
          <p:cNvPr id="895" name="Google Shape;895;p45"/>
          <p:cNvSpPr txBox="1">
            <a:spLocks noGrp="1"/>
          </p:cNvSpPr>
          <p:nvPr>
            <p:ph type="ftr" idx="11"/>
          </p:nvPr>
        </p:nvSpPr>
        <p:spPr>
          <a:xfrm>
            <a:off x="971600" y="4836242"/>
            <a:ext cx="7632848"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1100" b="1">
                <a:solidFill>
                  <a:schemeClr val="lt1"/>
                </a:solidFill>
              </a:rPr>
              <a:t>Quality Assurance for Reform and Transformation of HEIs in Uzbekistan - QUARTZ</a:t>
            </a:r>
            <a:endParaRPr/>
          </a:p>
        </p:txBody>
      </p:sp>
      <p:pic>
        <p:nvPicPr>
          <p:cNvPr id="896" name="Google Shape;896;p45" descr="C:\Users\brani\Downloads\eu_funded_en.jpg"/>
          <p:cNvPicPr preferRelativeResize="0"/>
          <p:nvPr/>
        </p:nvPicPr>
        <p:blipFill rotWithShape="1">
          <a:blip r:embed="rId3">
            <a:alphaModFix/>
          </a:blip>
          <a:srcRect/>
          <a:stretch/>
        </p:blipFill>
        <p:spPr>
          <a:xfrm>
            <a:off x="539552" y="162534"/>
            <a:ext cx="1726406" cy="362938"/>
          </a:xfrm>
          <a:prstGeom prst="rect">
            <a:avLst/>
          </a:prstGeom>
          <a:noFill/>
          <a:ln>
            <a:noFill/>
          </a:ln>
        </p:spPr>
      </p:pic>
      <p:pic>
        <p:nvPicPr>
          <p:cNvPr id="897" name="Google Shape;897;p45" descr="Sustainable Development Goals SDGs Goal 4: Quality, 48% OFF"/>
          <p:cNvPicPr preferRelativeResize="0"/>
          <p:nvPr/>
        </p:nvPicPr>
        <p:blipFill rotWithShape="1">
          <a:blip r:embed="rId4">
            <a:alphaModFix/>
          </a:blip>
          <a:srcRect/>
          <a:stretch/>
        </p:blipFill>
        <p:spPr>
          <a:xfrm>
            <a:off x="8122745" y="162534"/>
            <a:ext cx="481703" cy="481703"/>
          </a:xfrm>
          <a:prstGeom prst="rect">
            <a:avLst/>
          </a:prstGeom>
          <a:noFill/>
          <a:ln>
            <a:noFill/>
          </a:ln>
        </p:spPr>
      </p:pic>
      <p:pic>
        <p:nvPicPr>
          <p:cNvPr id="898" name="Google Shape;898;p45"/>
          <p:cNvPicPr preferRelativeResize="0"/>
          <p:nvPr/>
        </p:nvPicPr>
        <p:blipFill rotWithShape="1">
          <a:blip r:embed="rId5">
            <a:alphaModFix/>
          </a:blip>
          <a:srcRect/>
          <a:stretch/>
        </p:blipFill>
        <p:spPr>
          <a:xfrm>
            <a:off x="3868104" y="117804"/>
            <a:ext cx="1407792" cy="407668"/>
          </a:xfrm>
          <a:prstGeom prst="rect">
            <a:avLst/>
          </a:prstGeom>
          <a:noFill/>
          <a:ln>
            <a:noFill/>
          </a:ln>
        </p:spPr>
      </p:pic>
      <p:sp>
        <p:nvSpPr>
          <p:cNvPr id="899" name="Google Shape;899;p45"/>
          <p:cNvSpPr txBox="1"/>
          <p:nvPr/>
        </p:nvSpPr>
        <p:spPr>
          <a:xfrm>
            <a:off x="347747" y="714240"/>
            <a:ext cx="8414146" cy="78070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Tahoma"/>
              <a:buNone/>
            </a:pPr>
            <a:r>
              <a:rPr lang="en-GB" sz="2400" b="1">
                <a:solidFill>
                  <a:schemeClr val="dk1"/>
                </a:solidFill>
                <a:latin typeface="Tahoma"/>
                <a:ea typeface="Tahoma"/>
                <a:cs typeface="Tahoma"/>
                <a:sym typeface="Tahoma"/>
              </a:rPr>
              <a:t>SSL: Facilitating Mobility &amp; Recognition</a:t>
            </a:r>
            <a:endParaRPr/>
          </a:p>
        </p:txBody>
      </p:sp>
      <p:sp>
        <p:nvSpPr>
          <p:cNvPr id="900" name="Google Shape;900;p45"/>
          <p:cNvSpPr txBox="1"/>
          <p:nvPr/>
        </p:nvSpPr>
        <p:spPr>
          <a:xfrm>
            <a:off x="100254" y="1353203"/>
            <a:ext cx="8466761" cy="299711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Calibri"/>
              <a:buNone/>
            </a:pPr>
            <a:endParaRPr sz="2400">
              <a:solidFill>
                <a:schemeClr val="dk1"/>
              </a:solidFill>
              <a:latin typeface="Tahoma"/>
              <a:ea typeface="Tahoma"/>
              <a:cs typeface="Tahoma"/>
              <a:sym typeface="Tahoma"/>
            </a:endParaRPr>
          </a:p>
        </p:txBody>
      </p:sp>
      <p:sp>
        <p:nvSpPr>
          <p:cNvPr id="901" name="Google Shape;901;p45"/>
          <p:cNvSpPr/>
          <p:nvPr/>
        </p:nvSpPr>
        <p:spPr>
          <a:xfrm>
            <a:off x="485268" y="1851670"/>
            <a:ext cx="8648211" cy="2305687"/>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000"/>
              <a:buFont typeface="Arial"/>
              <a:buChar char="•"/>
            </a:pPr>
            <a:r>
              <a:rPr lang="en-GB" sz="2000">
                <a:solidFill>
                  <a:schemeClr val="dk1"/>
                </a:solidFill>
                <a:latin typeface="Tahoma"/>
                <a:ea typeface="Tahoma"/>
                <a:cs typeface="Tahoma"/>
                <a:sym typeface="Tahoma"/>
              </a:rPr>
              <a:t>Recognition of qualifications and learning periods is key to student mobility.</a:t>
            </a:r>
            <a:endParaRPr sz="2000">
              <a:solidFill>
                <a:schemeClr val="dk1"/>
              </a:solidFill>
              <a:latin typeface="Tahoma"/>
              <a:ea typeface="Tahoma"/>
              <a:cs typeface="Tahoma"/>
              <a:sym typeface="Tahoma"/>
            </a:endParaRPr>
          </a:p>
          <a:p>
            <a:pPr marL="342900" marR="0" lvl="0" indent="-342900" algn="l" rtl="0">
              <a:spcBef>
                <a:spcPts val="0"/>
              </a:spcBef>
              <a:spcAft>
                <a:spcPts val="0"/>
              </a:spcAft>
              <a:buClr>
                <a:schemeClr val="dk1"/>
              </a:buClr>
              <a:buSzPts val="2000"/>
              <a:buFont typeface="Arial"/>
              <a:buChar char="•"/>
            </a:pPr>
            <a:r>
              <a:rPr lang="en-GB" sz="2000">
                <a:solidFill>
                  <a:schemeClr val="dk1"/>
                </a:solidFill>
                <a:latin typeface="Tahoma"/>
                <a:ea typeface="Tahoma"/>
                <a:cs typeface="Tahoma"/>
                <a:sym typeface="Tahoma"/>
              </a:rPr>
              <a:t>Ensures a coherent recognition in cooperation with national and international QA agencies (EU context ENIC/NARIC centres), and international partners.</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38000">
              <a:schemeClr val="lt1"/>
            </a:gs>
            <a:gs pos="67000">
              <a:schemeClr val="lt1"/>
            </a:gs>
            <a:gs pos="92000">
              <a:schemeClr val="lt1"/>
            </a:gs>
            <a:gs pos="100000">
              <a:srgbClr val="FF0000"/>
            </a:gs>
          </a:gsLst>
          <a:lin ang="5400000" scaled="0"/>
        </a:gradFill>
        <a:effectLst/>
      </p:bgPr>
    </p:bg>
    <p:spTree>
      <p:nvGrpSpPr>
        <p:cNvPr id="1" name="Shape 906"/>
        <p:cNvGrpSpPr/>
        <p:nvPr/>
      </p:nvGrpSpPr>
      <p:grpSpPr>
        <a:xfrm>
          <a:off x="0" y="0"/>
          <a:ext cx="0" cy="0"/>
          <a:chOff x="0" y="0"/>
          <a:chExt cx="0" cy="0"/>
        </a:xfrm>
      </p:grpSpPr>
      <p:sp>
        <p:nvSpPr>
          <p:cNvPr id="907" name="Google Shape;907;p46"/>
          <p:cNvSpPr txBox="1">
            <a:spLocks noGrp="1"/>
          </p:cNvSpPr>
          <p:nvPr>
            <p:ph type="ftr" idx="11"/>
          </p:nvPr>
        </p:nvSpPr>
        <p:spPr>
          <a:xfrm>
            <a:off x="971600" y="4836242"/>
            <a:ext cx="7632848"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1100" b="1">
                <a:solidFill>
                  <a:schemeClr val="lt1"/>
                </a:solidFill>
              </a:rPr>
              <a:t>Quality Assurance for Reform and Transformation of HEIs in Uzbekistan - QUARTZ</a:t>
            </a:r>
            <a:endParaRPr/>
          </a:p>
        </p:txBody>
      </p:sp>
      <p:pic>
        <p:nvPicPr>
          <p:cNvPr id="908" name="Google Shape;908;p46" descr="C:\Users\brani\Downloads\eu_funded_en.jpg"/>
          <p:cNvPicPr preferRelativeResize="0"/>
          <p:nvPr/>
        </p:nvPicPr>
        <p:blipFill rotWithShape="1">
          <a:blip r:embed="rId3">
            <a:alphaModFix/>
          </a:blip>
          <a:srcRect/>
          <a:stretch/>
        </p:blipFill>
        <p:spPr>
          <a:xfrm>
            <a:off x="539552" y="162534"/>
            <a:ext cx="1726406" cy="362938"/>
          </a:xfrm>
          <a:prstGeom prst="rect">
            <a:avLst/>
          </a:prstGeom>
          <a:noFill/>
          <a:ln>
            <a:noFill/>
          </a:ln>
        </p:spPr>
      </p:pic>
      <p:pic>
        <p:nvPicPr>
          <p:cNvPr id="909" name="Google Shape;909;p46" descr="Sustainable Development Goals SDGs Goal 4: Quality, 48% OFF"/>
          <p:cNvPicPr preferRelativeResize="0"/>
          <p:nvPr/>
        </p:nvPicPr>
        <p:blipFill rotWithShape="1">
          <a:blip r:embed="rId4">
            <a:alphaModFix/>
          </a:blip>
          <a:srcRect/>
          <a:stretch/>
        </p:blipFill>
        <p:spPr>
          <a:xfrm>
            <a:off x="8122745" y="162534"/>
            <a:ext cx="481703" cy="481703"/>
          </a:xfrm>
          <a:prstGeom prst="rect">
            <a:avLst/>
          </a:prstGeom>
          <a:noFill/>
          <a:ln>
            <a:noFill/>
          </a:ln>
        </p:spPr>
      </p:pic>
      <p:pic>
        <p:nvPicPr>
          <p:cNvPr id="910" name="Google Shape;910;p46"/>
          <p:cNvPicPr preferRelativeResize="0"/>
          <p:nvPr/>
        </p:nvPicPr>
        <p:blipFill rotWithShape="1">
          <a:blip r:embed="rId5">
            <a:alphaModFix/>
          </a:blip>
          <a:srcRect/>
          <a:stretch/>
        </p:blipFill>
        <p:spPr>
          <a:xfrm>
            <a:off x="3868104" y="117804"/>
            <a:ext cx="1407792" cy="407668"/>
          </a:xfrm>
          <a:prstGeom prst="rect">
            <a:avLst/>
          </a:prstGeom>
          <a:noFill/>
          <a:ln>
            <a:noFill/>
          </a:ln>
        </p:spPr>
      </p:pic>
      <p:sp>
        <p:nvSpPr>
          <p:cNvPr id="911" name="Google Shape;911;p46"/>
          <p:cNvSpPr txBox="1"/>
          <p:nvPr/>
        </p:nvSpPr>
        <p:spPr>
          <a:xfrm>
            <a:off x="304800" y="520378"/>
            <a:ext cx="8414146" cy="78070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Tahoma"/>
              <a:buNone/>
            </a:pPr>
            <a:r>
              <a:rPr lang="en-GB" sz="2400" b="1">
                <a:solidFill>
                  <a:schemeClr val="dk1"/>
                </a:solidFill>
                <a:latin typeface="Tahoma"/>
                <a:ea typeface="Tahoma"/>
                <a:cs typeface="Tahoma"/>
                <a:sym typeface="Tahoma"/>
              </a:rPr>
              <a:t>ENIC-NARIC NETWORKS</a:t>
            </a:r>
            <a:endParaRPr/>
          </a:p>
        </p:txBody>
      </p:sp>
      <p:sp>
        <p:nvSpPr>
          <p:cNvPr id="912" name="Google Shape;912;p46"/>
          <p:cNvSpPr txBox="1"/>
          <p:nvPr/>
        </p:nvSpPr>
        <p:spPr>
          <a:xfrm>
            <a:off x="100254" y="1353203"/>
            <a:ext cx="8466761" cy="299711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Calibri"/>
              <a:buNone/>
            </a:pPr>
            <a:endParaRPr sz="2400">
              <a:solidFill>
                <a:schemeClr val="dk1"/>
              </a:solidFill>
              <a:latin typeface="Tahoma"/>
              <a:ea typeface="Tahoma"/>
              <a:cs typeface="Tahoma"/>
              <a:sym typeface="Tahoma"/>
            </a:endParaRPr>
          </a:p>
        </p:txBody>
      </p:sp>
      <p:sp>
        <p:nvSpPr>
          <p:cNvPr id="913" name="Google Shape;913;p46"/>
          <p:cNvSpPr/>
          <p:nvPr/>
        </p:nvSpPr>
        <p:spPr>
          <a:xfrm>
            <a:off x="383134" y="1050056"/>
            <a:ext cx="8466761" cy="360340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chemeClr val="dk1"/>
              </a:solidFill>
              <a:latin typeface="Tahoma"/>
              <a:ea typeface="Tahoma"/>
              <a:cs typeface="Tahoma"/>
              <a:sym typeface="Tahoma"/>
            </a:endParaRPr>
          </a:p>
        </p:txBody>
      </p:sp>
      <p:graphicFrame>
        <p:nvGraphicFramePr>
          <p:cNvPr id="914" name="Google Shape;914;p46"/>
          <p:cNvGraphicFramePr/>
          <p:nvPr/>
        </p:nvGraphicFramePr>
        <p:xfrm>
          <a:off x="294105" y="1556574"/>
          <a:ext cx="8719150" cy="3212110"/>
        </p:xfrm>
        <a:graphic>
          <a:graphicData uri="http://schemas.openxmlformats.org/drawingml/2006/table">
            <a:tbl>
              <a:tblPr firstRow="1" bandRow="1">
                <a:noFill/>
                <a:tableStyleId>{DC449E84-082E-44BE-B679-CD9526119341}</a:tableStyleId>
              </a:tblPr>
              <a:tblGrid>
                <a:gridCol w="1857850"/>
                <a:gridCol w="3339250"/>
                <a:gridCol w="3522050"/>
              </a:tblGrid>
              <a:tr h="463300">
                <a:tc>
                  <a:txBody>
                    <a:bodyPr/>
                    <a:lstStyle/>
                    <a:p>
                      <a:pPr marL="0" marR="0" lvl="0" indent="0" algn="l" rtl="0">
                        <a:spcBef>
                          <a:spcPts val="0"/>
                        </a:spcBef>
                        <a:spcAft>
                          <a:spcPts val="0"/>
                        </a:spcAft>
                        <a:buNone/>
                      </a:pPr>
                      <a:r>
                        <a:rPr lang="en-GB" sz="1400">
                          <a:solidFill>
                            <a:srgbClr val="000000"/>
                          </a:solidFill>
                          <a:latin typeface="Tahoma"/>
                          <a:ea typeface="Tahoma"/>
                          <a:cs typeface="Tahoma"/>
                          <a:sym typeface="Tahoma"/>
                        </a:rPr>
                        <a:t>What they do:</a:t>
                      </a:r>
                      <a:endParaRPr/>
                    </a:p>
                    <a:p>
                      <a:pPr marL="0" marR="0" lvl="0" indent="0" algn="l" rtl="0">
                        <a:spcBef>
                          <a:spcPts val="0"/>
                        </a:spcBef>
                        <a:spcAft>
                          <a:spcPts val="0"/>
                        </a:spcAft>
                        <a:buNone/>
                      </a:pPr>
                      <a:r>
                        <a:rPr lang="en-GB" sz="1000" u="sng">
                          <a:solidFill>
                            <a:srgbClr val="000000"/>
                          </a:solidFill>
                          <a:latin typeface="Tahoma"/>
                          <a:ea typeface="Tahoma"/>
                          <a:cs typeface="Tahoma"/>
                          <a:sym typeface="Tahoma"/>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https://www.enic-naric.net</a:t>
                      </a:r>
                      <a:endParaRPr sz="1000">
                        <a:solidFill>
                          <a:srgbClr val="000000"/>
                        </a:solidFill>
                        <a:latin typeface="Tahoma"/>
                        <a:ea typeface="Tahoma"/>
                        <a:cs typeface="Tahoma"/>
                        <a:sym typeface="Tahoma"/>
                      </a:endParaRPr>
                    </a:p>
                  </a:txBody>
                  <a:tcPr marL="91450" marR="91450" marT="45725" marB="45725">
                    <a:solidFill>
                      <a:schemeClr val="lt2"/>
                    </a:solidFill>
                  </a:tcPr>
                </a:tc>
                <a:tc>
                  <a:txBody>
                    <a:bodyPr/>
                    <a:lstStyle/>
                    <a:p>
                      <a:pPr marL="0" marR="0" lvl="0" indent="0" algn="l" rtl="0">
                        <a:spcBef>
                          <a:spcPts val="0"/>
                        </a:spcBef>
                        <a:spcAft>
                          <a:spcPts val="0"/>
                        </a:spcAft>
                        <a:buNone/>
                      </a:pPr>
                      <a:r>
                        <a:rPr lang="en-GB" sz="1400">
                          <a:solidFill>
                            <a:srgbClr val="000000"/>
                          </a:solidFill>
                          <a:latin typeface="Tahoma"/>
                          <a:ea typeface="Tahoma"/>
                          <a:cs typeface="Tahoma"/>
                          <a:sym typeface="Tahoma"/>
                        </a:rPr>
                        <a:t>Key Functions</a:t>
                      </a:r>
                      <a:endParaRPr/>
                    </a:p>
                  </a:txBody>
                  <a:tcPr marL="91450" marR="91450" marT="45725" marB="45725">
                    <a:solidFill>
                      <a:schemeClr val="lt2"/>
                    </a:solidFill>
                  </a:tcPr>
                </a:tc>
                <a:tc>
                  <a:txBody>
                    <a:bodyPr/>
                    <a:lstStyle/>
                    <a:p>
                      <a:pPr marL="0" marR="0" lvl="0" indent="0" algn="l" rtl="0">
                        <a:spcBef>
                          <a:spcPts val="0"/>
                        </a:spcBef>
                        <a:spcAft>
                          <a:spcPts val="0"/>
                        </a:spcAft>
                        <a:buNone/>
                      </a:pPr>
                      <a:r>
                        <a:rPr lang="en-GB" sz="1400">
                          <a:solidFill>
                            <a:srgbClr val="000000"/>
                          </a:solidFill>
                          <a:latin typeface="Tahoma"/>
                          <a:ea typeface="Tahoma"/>
                          <a:cs typeface="Tahoma"/>
                          <a:sym typeface="Tahoma"/>
                        </a:rPr>
                        <a:t>Who can use ENIC/NARIC Services</a:t>
                      </a:r>
                      <a:endParaRPr/>
                    </a:p>
                  </a:txBody>
                  <a:tcPr marL="91450" marR="91450" marT="45725" marB="45725">
                    <a:solidFill>
                      <a:schemeClr val="lt2"/>
                    </a:solidFill>
                  </a:tcPr>
                </a:tc>
              </a:tr>
              <a:tr h="736700">
                <a:tc rowSpan="4">
                  <a:txBody>
                    <a:bodyPr/>
                    <a:lstStyle/>
                    <a:p>
                      <a:pPr marL="0" marR="0" lvl="0" indent="0" algn="l" rtl="0">
                        <a:spcBef>
                          <a:spcPts val="0"/>
                        </a:spcBef>
                        <a:spcAft>
                          <a:spcPts val="0"/>
                        </a:spcAft>
                        <a:buNone/>
                      </a:pPr>
                      <a:r>
                        <a:rPr lang="en-GB" sz="1400">
                          <a:solidFill>
                            <a:srgbClr val="000000"/>
                          </a:solidFill>
                          <a:latin typeface="Tahoma"/>
                          <a:ea typeface="Tahoma"/>
                          <a:cs typeface="Tahoma"/>
                          <a:sym typeface="Tahoma"/>
                        </a:rPr>
                        <a:t>Oversee and facilitate fair, consistent and transparent recognition of academic qualifications across countries</a:t>
                      </a:r>
                      <a:endParaRPr/>
                    </a:p>
                  </a:txBody>
                  <a:tcPr marL="91450" marR="91450" marT="45725" marB="45725">
                    <a:solidFill>
                      <a:schemeClr val="lt2"/>
                    </a:solidFill>
                  </a:tcPr>
                </a:tc>
                <a:tc>
                  <a:txBody>
                    <a:bodyPr/>
                    <a:lstStyle/>
                    <a:p>
                      <a:pPr marL="0" marR="0" lvl="0" indent="0" algn="l" rtl="0">
                        <a:spcBef>
                          <a:spcPts val="0"/>
                        </a:spcBef>
                        <a:spcAft>
                          <a:spcPts val="0"/>
                        </a:spcAft>
                        <a:buNone/>
                      </a:pPr>
                      <a:r>
                        <a:rPr lang="en-GB" sz="1400" b="0">
                          <a:solidFill>
                            <a:srgbClr val="000000"/>
                          </a:solidFill>
                          <a:latin typeface="Tahoma"/>
                          <a:ea typeface="Tahoma"/>
                          <a:cs typeface="Tahoma"/>
                          <a:sym typeface="Tahoma"/>
                        </a:rPr>
                        <a:t>Recognition of Foreign Qualifications </a:t>
                      </a:r>
                      <a:r>
                        <a:rPr lang="en-GB" sz="1400" b="0" i="0">
                          <a:solidFill>
                            <a:srgbClr val="000000"/>
                          </a:solidFill>
                          <a:latin typeface="Tahoma"/>
                          <a:ea typeface="Tahoma"/>
                          <a:cs typeface="Tahoma"/>
                          <a:sym typeface="Tahoma"/>
                        </a:rPr>
                        <a:t>operating under the principles of the </a:t>
                      </a:r>
                      <a:r>
                        <a:rPr lang="en-GB" sz="1400" b="0" i="1" u="sng">
                          <a:solidFill>
                            <a:srgbClr val="000000"/>
                          </a:solidFill>
                          <a:latin typeface="Tahoma"/>
                          <a:ea typeface="Tahoma"/>
                          <a:cs typeface="Tahoma"/>
                          <a:sym typeface="Tahoma"/>
                          <a:hlinkClick r:id="rId7">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Lisbon Recognition Convention</a:t>
                      </a:r>
                      <a:r>
                        <a:rPr lang="en-GB" sz="1400" b="0" i="1">
                          <a:solidFill>
                            <a:srgbClr val="000000"/>
                          </a:solidFill>
                          <a:latin typeface="Tahoma"/>
                          <a:ea typeface="Tahoma"/>
                          <a:cs typeface="Tahoma"/>
                          <a:sym typeface="Tahoma"/>
                        </a:rPr>
                        <a:t> </a:t>
                      </a:r>
                      <a:endParaRPr sz="1400" b="0" i="1">
                        <a:solidFill>
                          <a:srgbClr val="000000"/>
                        </a:solidFill>
                        <a:latin typeface="Tahoma"/>
                        <a:ea typeface="Tahoma"/>
                        <a:cs typeface="Tahoma"/>
                        <a:sym typeface="Tahoma"/>
                      </a:endParaRPr>
                    </a:p>
                  </a:txBody>
                  <a:tcPr marL="91450" marR="91450" marT="45725" marB="45725">
                    <a:solidFill>
                      <a:schemeClr val="lt2"/>
                    </a:solidFill>
                  </a:tcPr>
                </a:tc>
                <a:tc>
                  <a:txBody>
                    <a:bodyPr/>
                    <a:lstStyle/>
                    <a:p>
                      <a:pPr marL="0" marR="0" lvl="0" indent="0" algn="l" rtl="0">
                        <a:spcBef>
                          <a:spcPts val="0"/>
                        </a:spcBef>
                        <a:spcAft>
                          <a:spcPts val="0"/>
                        </a:spcAft>
                        <a:buNone/>
                      </a:pPr>
                      <a:r>
                        <a:rPr lang="en-GB" sz="1400">
                          <a:solidFill>
                            <a:srgbClr val="000000"/>
                          </a:solidFill>
                          <a:latin typeface="Tahoma"/>
                          <a:ea typeface="Tahoma"/>
                          <a:cs typeface="Tahoma"/>
                          <a:sym typeface="Tahoma"/>
                        </a:rPr>
                        <a:t>Students seeking degree recognition abroad.</a:t>
                      </a:r>
                      <a:endParaRPr/>
                    </a:p>
                  </a:txBody>
                  <a:tcPr marL="91450" marR="91450" marT="45725" marB="45725">
                    <a:solidFill>
                      <a:schemeClr val="lt2"/>
                    </a:solidFill>
                  </a:tcPr>
                </a:tc>
              </a:tr>
              <a:tr h="643500">
                <a:tc vMerge="1">
                  <a:txBody>
                    <a:bodyPr/>
                    <a:lstStyle/>
                    <a:p>
                      <a:endParaRPr lang="ru-RU"/>
                    </a:p>
                  </a:txBody>
                  <a:tcPr/>
                </a:tc>
                <a:tc>
                  <a:txBody>
                    <a:bodyPr/>
                    <a:lstStyle/>
                    <a:p>
                      <a:pPr marL="0" marR="0" lvl="0" indent="0" algn="l" rtl="0">
                        <a:spcBef>
                          <a:spcPts val="0"/>
                        </a:spcBef>
                        <a:spcAft>
                          <a:spcPts val="0"/>
                        </a:spcAft>
                        <a:buNone/>
                      </a:pPr>
                      <a:r>
                        <a:rPr lang="en-GB" sz="1400">
                          <a:solidFill>
                            <a:srgbClr val="000000"/>
                          </a:solidFill>
                          <a:latin typeface="Tahoma"/>
                          <a:ea typeface="Tahoma"/>
                          <a:cs typeface="Tahoma"/>
                          <a:sym typeface="Tahoma"/>
                        </a:rPr>
                        <a:t>Support for Academic Mobility &amp; Student Transfers</a:t>
                      </a:r>
                      <a:endParaRPr/>
                    </a:p>
                  </a:txBody>
                  <a:tcPr marL="91450" marR="91450" marT="45725" marB="45725">
                    <a:solidFill>
                      <a:schemeClr val="lt2"/>
                    </a:solidFill>
                  </a:tcPr>
                </a:tc>
                <a:tc>
                  <a:txBody>
                    <a:bodyPr/>
                    <a:lstStyle/>
                    <a:p>
                      <a:pPr marL="0" marR="0" lvl="0" indent="0" algn="l" rtl="0">
                        <a:spcBef>
                          <a:spcPts val="0"/>
                        </a:spcBef>
                        <a:spcAft>
                          <a:spcPts val="0"/>
                        </a:spcAft>
                        <a:buNone/>
                      </a:pPr>
                      <a:r>
                        <a:rPr lang="en-GB" sz="1400">
                          <a:solidFill>
                            <a:srgbClr val="000000"/>
                          </a:solidFill>
                          <a:latin typeface="Tahoma"/>
                          <a:ea typeface="Tahoma"/>
                          <a:cs typeface="Tahoma"/>
                          <a:sym typeface="Tahoma"/>
                        </a:rPr>
                        <a:t>Universities evaluating international student applications. </a:t>
                      </a:r>
                      <a:endParaRPr/>
                    </a:p>
                  </a:txBody>
                  <a:tcPr marL="91450" marR="91450" marT="45725" marB="45725">
                    <a:solidFill>
                      <a:schemeClr val="lt2"/>
                    </a:solidFill>
                  </a:tcPr>
                </a:tc>
              </a:tr>
              <a:tr h="553050">
                <a:tc vMerge="1">
                  <a:txBody>
                    <a:bodyPr/>
                    <a:lstStyle/>
                    <a:p>
                      <a:endParaRPr lang="ru-RU"/>
                    </a:p>
                  </a:txBody>
                  <a:tcPr/>
                </a:tc>
                <a:tc rowSpan="2">
                  <a:txBody>
                    <a:bodyPr/>
                    <a:lstStyle/>
                    <a:p>
                      <a:pPr marL="0" marR="0" lvl="0" indent="0" algn="l" rtl="0">
                        <a:spcBef>
                          <a:spcPts val="0"/>
                        </a:spcBef>
                        <a:spcAft>
                          <a:spcPts val="0"/>
                        </a:spcAft>
                        <a:buNone/>
                      </a:pPr>
                      <a:r>
                        <a:rPr lang="en-GB" sz="1400">
                          <a:solidFill>
                            <a:srgbClr val="000000"/>
                          </a:solidFill>
                          <a:latin typeface="Tahoma"/>
                          <a:ea typeface="Tahoma"/>
                          <a:cs typeface="Tahoma"/>
                          <a:sym typeface="Tahoma"/>
                        </a:rPr>
                        <a:t>Cooperation with Governments &amp; Universities</a:t>
                      </a:r>
                      <a:endParaRPr/>
                    </a:p>
                  </a:txBody>
                  <a:tcPr marL="91450" marR="91450" marT="45725" marB="45725">
                    <a:solidFill>
                      <a:schemeClr val="lt2"/>
                    </a:solidFill>
                  </a:tcPr>
                </a:tc>
                <a:tc>
                  <a:txBody>
                    <a:bodyPr/>
                    <a:lstStyle/>
                    <a:p>
                      <a:pPr marL="0" marR="0" lvl="0" indent="0" algn="l" rtl="0">
                        <a:spcBef>
                          <a:spcPts val="0"/>
                        </a:spcBef>
                        <a:spcAft>
                          <a:spcPts val="0"/>
                        </a:spcAft>
                        <a:buNone/>
                      </a:pPr>
                      <a:r>
                        <a:rPr lang="en-GB" sz="1400">
                          <a:solidFill>
                            <a:srgbClr val="000000"/>
                          </a:solidFill>
                          <a:latin typeface="Tahoma"/>
                          <a:ea typeface="Tahoma"/>
                          <a:cs typeface="Tahoma"/>
                          <a:sym typeface="Tahoma"/>
                        </a:rPr>
                        <a:t>Government agencies ensuring compliance with education agreements.</a:t>
                      </a:r>
                      <a:endParaRPr/>
                    </a:p>
                  </a:txBody>
                  <a:tcPr marL="91450" marR="91450" marT="45725" marB="45725">
                    <a:solidFill>
                      <a:schemeClr val="lt2"/>
                    </a:solidFill>
                  </a:tcPr>
                </a:tc>
              </a:tr>
              <a:tr h="669250">
                <a:tc vMerge="1">
                  <a:txBody>
                    <a:bodyPr/>
                    <a:lstStyle/>
                    <a:p>
                      <a:endParaRPr lang="ru-RU"/>
                    </a:p>
                  </a:txBody>
                  <a:tcPr/>
                </a:tc>
                <a:tc vMerge="1">
                  <a:txBody>
                    <a:bodyPr/>
                    <a:lstStyle/>
                    <a:p>
                      <a:endParaRPr lang="ru-RU"/>
                    </a:p>
                  </a:txBody>
                  <a:tcPr/>
                </a:tc>
                <a:tc>
                  <a:txBody>
                    <a:bodyPr/>
                    <a:lstStyle/>
                    <a:p>
                      <a:pPr marL="0" marR="0" lvl="0" indent="0" algn="l" rtl="0">
                        <a:spcBef>
                          <a:spcPts val="0"/>
                        </a:spcBef>
                        <a:spcAft>
                          <a:spcPts val="0"/>
                        </a:spcAft>
                        <a:buNone/>
                      </a:pPr>
                      <a:r>
                        <a:rPr lang="en-GB" sz="1400">
                          <a:solidFill>
                            <a:srgbClr val="000000"/>
                          </a:solidFill>
                          <a:latin typeface="Tahoma"/>
                          <a:ea typeface="Tahoma"/>
                          <a:cs typeface="Tahoma"/>
                          <a:sym typeface="Tahoma"/>
                        </a:rPr>
                        <a:t>Employers verifying foreign academic credentials.</a:t>
                      </a:r>
                      <a:endParaRPr/>
                    </a:p>
                  </a:txBody>
                  <a:tcPr marL="91450" marR="91450" marT="45725" marB="45725">
                    <a:solidFill>
                      <a:schemeClr val="lt2"/>
                    </a:solidFill>
                  </a:tcPr>
                </a:tc>
              </a:tr>
            </a:tbl>
          </a:graphicData>
        </a:graphic>
      </p:graphicFrame>
      <p:sp>
        <p:nvSpPr>
          <p:cNvPr id="915" name="Google Shape;915;p46"/>
          <p:cNvSpPr txBox="1"/>
          <p:nvPr/>
        </p:nvSpPr>
        <p:spPr>
          <a:xfrm>
            <a:off x="304800" y="980146"/>
            <a:ext cx="871912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Calibri"/>
                <a:ea typeface="Calibri"/>
                <a:cs typeface="Calibri"/>
                <a:sym typeface="Calibri"/>
              </a:rPr>
              <a:t>ENIC</a:t>
            </a:r>
            <a:r>
              <a:rPr lang="en-GB" sz="1800">
                <a:solidFill>
                  <a:schemeClr val="dk1"/>
                </a:solidFill>
                <a:latin typeface="Calibri"/>
                <a:ea typeface="Calibri"/>
                <a:cs typeface="Calibri"/>
                <a:sym typeface="Calibri"/>
              </a:rPr>
              <a:t> (European Network of Information Centres) </a:t>
            </a:r>
            <a:endParaRPr/>
          </a:p>
          <a:p>
            <a:pPr marL="0" marR="0" lvl="0" indent="0" algn="l" rtl="0">
              <a:spcBef>
                <a:spcPts val="0"/>
              </a:spcBef>
              <a:spcAft>
                <a:spcPts val="0"/>
              </a:spcAft>
              <a:buNone/>
            </a:pPr>
            <a:r>
              <a:rPr lang="en-GB" sz="1800" b="1">
                <a:solidFill>
                  <a:schemeClr val="dk1"/>
                </a:solidFill>
                <a:latin typeface="Calibri"/>
                <a:ea typeface="Calibri"/>
                <a:cs typeface="Calibri"/>
                <a:sym typeface="Calibri"/>
              </a:rPr>
              <a:t>NARIC</a:t>
            </a:r>
            <a:r>
              <a:rPr lang="en-GB" sz="1800">
                <a:solidFill>
                  <a:schemeClr val="dk1"/>
                </a:solidFill>
                <a:latin typeface="Calibri"/>
                <a:ea typeface="Calibri"/>
                <a:cs typeface="Calibri"/>
                <a:sym typeface="Calibri"/>
              </a:rPr>
              <a:t> (National Academic Recognition Information Centres in the EU)</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38000">
              <a:schemeClr val="lt1"/>
            </a:gs>
            <a:gs pos="67000">
              <a:schemeClr val="lt1"/>
            </a:gs>
            <a:gs pos="92000">
              <a:schemeClr val="lt1"/>
            </a:gs>
            <a:gs pos="100000">
              <a:srgbClr val="FF0000"/>
            </a:gs>
          </a:gsLst>
          <a:lin ang="5400000" scaled="0"/>
        </a:gradFill>
        <a:effectLst/>
      </p:bgPr>
    </p:bg>
    <p:spTree>
      <p:nvGrpSpPr>
        <p:cNvPr id="1" name="Shape 920"/>
        <p:cNvGrpSpPr/>
        <p:nvPr/>
      </p:nvGrpSpPr>
      <p:grpSpPr>
        <a:xfrm>
          <a:off x="0" y="0"/>
          <a:ext cx="0" cy="0"/>
          <a:chOff x="0" y="0"/>
          <a:chExt cx="0" cy="0"/>
        </a:xfrm>
      </p:grpSpPr>
      <p:sp>
        <p:nvSpPr>
          <p:cNvPr id="921" name="Google Shape;921;p47"/>
          <p:cNvSpPr txBox="1">
            <a:spLocks noGrp="1"/>
          </p:cNvSpPr>
          <p:nvPr>
            <p:ph type="ftr" idx="11"/>
          </p:nvPr>
        </p:nvSpPr>
        <p:spPr>
          <a:xfrm>
            <a:off x="971600" y="4836242"/>
            <a:ext cx="7632848"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1100" b="1">
                <a:solidFill>
                  <a:schemeClr val="lt1"/>
                </a:solidFill>
              </a:rPr>
              <a:t>Quality Assurance for Reform and Transformation of HEIs in Uzbekistan - QUARTZ</a:t>
            </a:r>
            <a:endParaRPr/>
          </a:p>
        </p:txBody>
      </p:sp>
      <p:pic>
        <p:nvPicPr>
          <p:cNvPr id="922" name="Google Shape;922;p47" descr="C:\Users\brani\Downloads\eu_funded_en.jpg"/>
          <p:cNvPicPr preferRelativeResize="0"/>
          <p:nvPr/>
        </p:nvPicPr>
        <p:blipFill rotWithShape="1">
          <a:blip r:embed="rId3">
            <a:alphaModFix/>
          </a:blip>
          <a:srcRect/>
          <a:stretch/>
        </p:blipFill>
        <p:spPr>
          <a:xfrm>
            <a:off x="539552" y="162534"/>
            <a:ext cx="1726406" cy="362938"/>
          </a:xfrm>
          <a:prstGeom prst="rect">
            <a:avLst/>
          </a:prstGeom>
          <a:noFill/>
          <a:ln>
            <a:noFill/>
          </a:ln>
        </p:spPr>
      </p:pic>
      <p:pic>
        <p:nvPicPr>
          <p:cNvPr id="923" name="Google Shape;923;p47" descr="Sustainable Development Goals SDGs Goal 4: Quality, 48% OFF"/>
          <p:cNvPicPr preferRelativeResize="0"/>
          <p:nvPr/>
        </p:nvPicPr>
        <p:blipFill rotWithShape="1">
          <a:blip r:embed="rId4">
            <a:alphaModFix/>
          </a:blip>
          <a:srcRect/>
          <a:stretch/>
        </p:blipFill>
        <p:spPr>
          <a:xfrm>
            <a:off x="8122745" y="162534"/>
            <a:ext cx="481703" cy="481703"/>
          </a:xfrm>
          <a:prstGeom prst="rect">
            <a:avLst/>
          </a:prstGeom>
          <a:noFill/>
          <a:ln>
            <a:noFill/>
          </a:ln>
        </p:spPr>
      </p:pic>
      <p:pic>
        <p:nvPicPr>
          <p:cNvPr id="924" name="Google Shape;924;p47"/>
          <p:cNvPicPr preferRelativeResize="0"/>
          <p:nvPr/>
        </p:nvPicPr>
        <p:blipFill rotWithShape="1">
          <a:blip r:embed="rId5">
            <a:alphaModFix/>
          </a:blip>
          <a:srcRect/>
          <a:stretch/>
        </p:blipFill>
        <p:spPr>
          <a:xfrm>
            <a:off x="3868104" y="117804"/>
            <a:ext cx="1407792" cy="407668"/>
          </a:xfrm>
          <a:prstGeom prst="rect">
            <a:avLst/>
          </a:prstGeom>
          <a:noFill/>
          <a:ln>
            <a:noFill/>
          </a:ln>
        </p:spPr>
      </p:pic>
      <p:sp>
        <p:nvSpPr>
          <p:cNvPr id="925" name="Google Shape;925;p47"/>
          <p:cNvSpPr txBox="1"/>
          <p:nvPr/>
        </p:nvSpPr>
        <p:spPr>
          <a:xfrm>
            <a:off x="251520" y="439535"/>
            <a:ext cx="8414146" cy="78070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Tahoma"/>
              <a:buNone/>
            </a:pPr>
            <a:r>
              <a:rPr lang="en-GB" sz="2400" b="1">
                <a:solidFill>
                  <a:schemeClr val="dk1"/>
                </a:solidFill>
                <a:latin typeface="Tahoma"/>
                <a:ea typeface="Tahoma"/>
                <a:cs typeface="Tahoma"/>
                <a:sym typeface="Tahoma"/>
              </a:rPr>
              <a:t>SSL: Certification &amp; Graduation</a:t>
            </a:r>
            <a:endParaRPr/>
          </a:p>
        </p:txBody>
      </p:sp>
      <p:sp>
        <p:nvSpPr>
          <p:cNvPr id="926" name="Google Shape;926;p47"/>
          <p:cNvSpPr txBox="1"/>
          <p:nvPr/>
        </p:nvSpPr>
        <p:spPr>
          <a:xfrm>
            <a:off x="100254" y="1353203"/>
            <a:ext cx="8466761" cy="299711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Calibri"/>
              <a:buNone/>
            </a:pPr>
            <a:endParaRPr sz="2400">
              <a:solidFill>
                <a:schemeClr val="dk1"/>
              </a:solidFill>
              <a:latin typeface="Tahoma"/>
              <a:ea typeface="Tahoma"/>
              <a:cs typeface="Tahoma"/>
              <a:sym typeface="Tahoma"/>
            </a:endParaRPr>
          </a:p>
        </p:txBody>
      </p:sp>
      <p:grpSp>
        <p:nvGrpSpPr>
          <p:cNvPr id="927" name="Google Shape;927;p47"/>
          <p:cNvGrpSpPr/>
          <p:nvPr/>
        </p:nvGrpSpPr>
        <p:grpSpPr>
          <a:xfrm>
            <a:off x="60717" y="1462261"/>
            <a:ext cx="8943405" cy="2434071"/>
            <a:chOff x="43" y="188231"/>
            <a:chExt cx="8943405" cy="2434071"/>
          </a:xfrm>
        </p:grpSpPr>
        <p:sp>
          <p:nvSpPr>
            <p:cNvPr id="928" name="Google Shape;928;p47"/>
            <p:cNvSpPr/>
            <p:nvPr/>
          </p:nvSpPr>
          <p:spPr>
            <a:xfrm>
              <a:off x="43" y="188231"/>
              <a:ext cx="4179161" cy="801355"/>
            </a:xfrm>
            <a:prstGeom prst="rect">
              <a:avLst/>
            </a:prstGeom>
            <a:solidFill>
              <a:schemeClr val="accen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7"/>
            <p:cNvSpPr txBox="1"/>
            <p:nvPr/>
          </p:nvSpPr>
          <p:spPr>
            <a:xfrm>
              <a:off x="43" y="188231"/>
              <a:ext cx="4179161" cy="801355"/>
            </a:xfrm>
            <a:prstGeom prst="rect">
              <a:avLst/>
            </a:prstGeom>
            <a:noFill/>
            <a:ln>
              <a:noFill/>
            </a:ln>
          </p:spPr>
          <p:txBody>
            <a:bodyPr spcFirstLastPara="1" wrap="square" lIns="113775" tIns="65000" rIns="113775" bIns="6500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GB" sz="1600">
                  <a:solidFill>
                    <a:schemeClr val="lt1"/>
                  </a:solidFill>
                  <a:latin typeface="Calibri"/>
                  <a:ea typeface="Calibri"/>
                  <a:cs typeface="Calibri"/>
                  <a:sym typeface="Calibri"/>
                </a:rPr>
                <a:t>Upon graduation, students must receive clear, standardised documentation that verifies their qualifications:</a:t>
              </a:r>
              <a:endParaRPr/>
            </a:p>
          </p:txBody>
        </p:sp>
        <p:sp>
          <p:nvSpPr>
            <p:cNvPr id="930" name="Google Shape;930;p47"/>
            <p:cNvSpPr/>
            <p:nvPr/>
          </p:nvSpPr>
          <p:spPr>
            <a:xfrm>
              <a:off x="15130" y="991772"/>
              <a:ext cx="4179161" cy="1630530"/>
            </a:xfrm>
            <a:prstGeom prst="rect">
              <a:avLst/>
            </a:prstGeom>
            <a:solidFill>
              <a:srgbClr val="CFD7E7">
                <a:alpha val="89803"/>
              </a:srgbClr>
            </a:solidFill>
            <a:ln w="25400" cap="flat" cmpd="sng">
              <a:solidFill>
                <a:srgbClr val="CFD7E7">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7"/>
            <p:cNvSpPr txBox="1"/>
            <p:nvPr/>
          </p:nvSpPr>
          <p:spPr>
            <a:xfrm>
              <a:off x="15130" y="991772"/>
              <a:ext cx="4179161" cy="1630530"/>
            </a:xfrm>
            <a:prstGeom prst="rect">
              <a:avLst/>
            </a:prstGeom>
            <a:noFill/>
            <a:ln>
              <a:noFill/>
            </a:ln>
          </p:spPr>
          <p:txBody>
            <a:bodyPr spcFirstLastPara="1" wrap="square" lIns="85325" tIns="85325" rIns="113775" bIns="128000" anchor="t" anchorCtr="0">
              <a:noAutofit/>
            </a:bodyPr>
            <a:lstStyle/>
            <a:p>
              <a:pPr marL="171450" marR="0" lvl="1" indent="-171450" algn="l" rtl="0">
                <a:lnSpc>
                  <a:spcPct val="90000"/>
                </a:lnSpc>
                <a:spcBef>
                  <a:spcPts val="0"/>
                </a:spcBef>
                <a:spcAft>
                  <a:spcPts val="0"/>
                </a:spcAft>
                <a:buClr>
                  <a:schemeClr val="dk1"/>
                </a:buClr>
                <a:buSzPts val="1600"/>
                <a:buFont typeface="Calibri"/>
                <a:buChar char="•"/>
              </a:pPr>
              <a:r>
                <a:rPr lang="en-GB" sz="1600" b="0" i="0" u="none" strike="noStrike" cap="none">
                  <a:solidFill>
                    <a:schemeClr val="dk1"/>
                  </a:solidFill>
                  <a:latin typeface="Calibri"/>
                  <a:ea typeface="Calibri"/>
                  <a:cs typeface="Calibri"/>
                  <a:sym typeface="Calibri"/>
                </a:rPr>
                <a:t>Degree Award (Diploma)</a:t>
              </a:r>
              <a:endParaRPr/>
            </a:p>
            <a:p>
              <a:pPr marL="171450" marR="0" lvl="1" indent="-171450" algn="l" rtl="0">
                <a:lnSpc>
                  <a:spcPct val="90000"/>
                </a:lnSpc>
                <a:spcBef>
                  <a:spcPts val="240"/>
                </a:spcBef>
                <a:spcAft>
                  <a:spcPts val="0"/>
                </a:spcAft>
                <a:buClr>
                  <a:schemeClr val="dk1"/>
                </a:buClr>
                <a:buSzPts val="1600"/>
                <a:buFont typeface="Calibri"/>
                <a:buChar char="•"/>
              </a:pPr>
              <a:r>
                <a:rPr lang="en-GB" sz="1600" b="0" i="0" u="none" strike="noStrike" cap="none">
                  <a:solidFill>
                    <a:schemeClr val="dk1"/>
                  </a:solidFill>
                  <a:latin typeface="Calibri"/>
                  <a:ea typeface="Calibri"/>
                  <a:cs typeface="Calibri"/>
                  <a:sym typeface="Calibri"/>
                </a:rPr>
                <a:t>Certificate of Completion</a:t>
              </a:r>
              <a:endParaRPr/>
            </a:p>
            <a:p>
              <a:pPr marL="171450" marR="0" lvl="1" indent="-171450" algn="l" rtl="0">
                <a:lnSpc>
                  <a:spcPct val="90000"/>
                </a:lnSpc>
                <a:spcBef>
                  <a:spcPts val="240"/>
                </a:spcBef>
                <a:spcAft>
                  <a:spcPts val="0"/>
                </a:spcAft>
                <a:buClr>
                  <a:schemeClr val="dk1"/>
                </a:buClr>
                <a:buSzPts val="1600"/>
                <a:buFont typeface="Calibri"/>
                <a:buChar char="•"/>
              </a:pPr>
              <a:r>
                <a:rPr lang="en-GB" sz="1600" b="0" i="0" u="none" strike="noStrike" cap="none">
                  <a:solidFill>
                    <a:schemeClr val="dk1"/>
                  </a:solidFill>
                  <a:latin typeface="Calibri"/>
                  <a:ea typeface="Calibri"/>
                  <a:cs typeface="Calibri"/>
                  <a:sym typeface="Calibri"/>
                </a:rPr>
                <a:t>Diploma Supplement (DS)*</a:t>
              </a:r>
              <a:endParaRPr/>
            </a:p>
          </p:txBody>
        </p:sp>
        <p:sp>
          <p:nvSpPr>
            <p:cNvPr id="932" name="Google Shape;932;p47"/>
            <p:cNvSpPr/>
            <p:nvPr/>
          </p:nvSpPr>
          <p:spPr>
            <a:xfrm>
              <a:off x="4764287" y="188231"/>
              <a:ext cx="4179161" cy="801355"/>
            </a:xfrm>
            <a:prstGeom prst="rect">
              <a:avLst/>
            </a:prstGeom>
            <a:solidFill>
              <a:schemeClr val="accen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7"/>
            <p:cNvSpPr txBox="1"/>
            <p:nvPr/>
          </p:nvSpPr>
          <p:spPr>
            <a:xfrm>
              <a:off x="4764287" y="188231"/>
              <a:ext cx="4179161" cy="801355"/>
            </a:xfrm>
            <a:prstGeom prst="rect">
              <a:avLst/>
            </a:prstGeom>
            <a:noFill/>
            <a:ln>
              <a:noFill/>
            </a:ln>
          </p:spPr>
          <p:txBody>
            <a:bodyPr spcFirstLastPara="1" wrap="square" lIns="113775" tIns="65000" rIns="113775" bIns="6500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GB" sz="1600">
                  <a:solidFill>
                    <a:schemeClr val="lt1"/>
                  </a:solidFill>
                  <a:latin typeface="Calibri"/>
                  <a:ea typeface="Calibri"/>
                  <a:cs typeface="Calibri"/>
                  <a:sym typeface="Calibri"/>
                </a:rPr>
                <a:t>The graduation documents should provide detailed information about the qualification, including:</a:t>
              </a:r>
              <a:endParaRPr/>
            </a:p>
          </p:txBody>
        </p:sp>
        <p:sp>
          <p:nvSpPr>
            <p:cNvPr id="934" name="Google Shape;934;p47"/>
            <p:cNvSpPr/>
            <p:nvPr/>
          </p:nvSpPr>
          <p:spPr>
            <a:xfrm>
              <a:off x="4764287" y="989587"/>
              <a:ext cx="4179161" cy="1630530"/>
            </a:xfrm>
            <a:prstGeom prst="rect">
              <a:avLst/>
            </a:prstGeom>
            <a:solidFill>
              <a:srgbClr val="CFD7E7">
                <a:alpha val="89803"/>
              </a:srgbClr>
            </a:solidFill>
            <a:ln w="25400" cap="flat" cmpd="sng">
              <a:solidFill>
                <a:srgbClr val="CFD7E7">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7"/>
            <p:cNvSpPr txBox="1"/>
            <p:nvPr/>
          </p:nvSpPr>
          <p:spPr>
            <a:xfrm>
              <a:off x="4764287" y="989587"/>
              <a:ext cx="4179161" cy="1630530"/>
            </a:xfrm>
            <a:prstGeom prst="rect">
              <a:avLst/>
            </a:prstGeom>
            <a:noFill/>
            <a:ln>
              <a:noFill/>
            </a:ln>
          </p:spPr>
          <p:txBody>
            <a:bodyPr spcFirstLastPara="1" wrap="square" lIns="85325" tIns="85325" rIns="113775" bIns="128000" anchor="t" anchorCtr="0">
              <a:noAutofit/>
            </a:bodyPr>
            <a:lstStyle/>
            <a:p>
              <a:pPr marL="171450" marR="0" lvl="1" indent="-171450" algn="l" rtl="0">
                <a:lnSpc>
                  <a:spcPct val="90000"/>
                </a:lnSpc>
                <a:spcBef>
                  <a:spcPts val="0"/>
                </a:spcBef>
                <a:spcAft>
                  <a:spcPts val="0"/>
                </a:spcAft>
                <a:buClr>
                  <a:schemeClr val="dk1"/>
                </a:buClr>
                <a:buSzPts val="1600"/>
                <a:buFont typeface="Calibri"/>
                <a:buChar char="•"/>
              </a:pPr>
              <a:r>
                <a:rPr lang="en-GB" sz="1600" b="0" i="0" u="none" strike="noStrike" cap="none">
                  <a:solidFill>
                    <a:schemeClr val="dk1"/>
                  </a:solidFill>
                  <a:latin typeface="Calibri"/>
                  <a:ea typeface="Calibri"/>
                  <a:cs typeface="Calibri"/>
                  <a:sym typeface="Calibri"/>
                </a:rPr>
                <a:t>Learning outcomes achieved</a:t>
              </a:r>
              <a:endParaRPr/>
            </a:p>
            <a:p>
              <a:pPr marL="171450" marR="0" lvl="1" indent="-171450" algn="l" rtl="0">
                <a:lnSpc>
                  <a:spcPct val="90000"/>
                </a:lnSpc>
                <a:spcBef>
                  <a:spcPts val="240"/>
                </a:spcBef>
                <a:spcAft>
                  <a:spcPts val="0"/>
                </a:spcAft>
                <a:buClr>
                  <a:schemeClr val="dk1"/>
                </a:buClr>
                <a:buSzPts val="1600"/>
                <a:buFont typeface="Calibri"/>
                <a:buChar char="•"/>
              </a:pPr>
              <a:r>
                <a:rPr lang="en-GB" sz="1600" b="0" i="0" u="none" strike="noStrike" cap="none">
                  <a:solidFill>
                    <a:schemeClr val="dk1"/>
                  </a:solidFill>
                  <a:latin typeface="Calibri"/>
                  <a:ea typeface="Calibri"/>
                  <a:cs typeface="Calibri"/>
                  <a:sym typeface="Calibri"/>
                </a:rPr>
                <a:t>Qualification level and academic content</a:t>
              </a:r>
              <a:endParaRPr/>
            </a:p>
            <a:p>
              <a:pPr marL="171450" marR="0" lvl="1" indent="-171450" algn="l" rtl="0">
                <a:lnSpc>
                  <a:spcPct val="90000"/>
                </a:lnSpc>
                <a:spcBef>
                  <a:spcPts val="240"/>
                </a:spcBef>
                <a:spcAft>
                  <a:spcPts val="0"/>
                </a:spcAft>
                <a:buClr>
                  <a:schemeClr val="dk1"/>
                </a:buClr>
                <a:buSzPts val="1600"/>
                <a:buFont typeface="Calibri"/>
                <a:buChar char="•"/>
              </a:pPr>
              <a:r>
                <a:rPr lang="en-GB" sz="1600" b="0" i="0" u="none" strike="noStrike" cap="none">
                  <a:solidFill>
                    <a:schemeClr val="dk1"/>
                  </a:solidFill>
                  <a:latin typeface="Calibri"/>
                  <a:ea typeface="Calibri"/>
                  <a:cs typeface="Calibri"/>
                  <a:sym typeface="Calibri"/>
                </a:rPr>
                <a:t>Status of the awarded degree within the national and international education system (including referencing in DS to International Standard Classification of Education (</a:t>
              </a:r>
              <a:r>
                <a:rPr lang="en-GB" sz="1600" b="0" i="0" u="sng" strike="noStrike" cap="none">
                  <a:solidFill>
                    <a:schemeClr val="dk1"/>
                  </a:solidFill>
                  <a:latin typeface="Calibri"/>
                  <a:ea typeface="Calibri"/>
                  <a:cs typeface="Calibri"/>
                  <a:sym typeface="Calibri"/>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ISCED</a:t>
              </a:r>
              <a:r>
                <a:rPr lang="en-GB" sz="1600" b="0" i="0" u="none" strike="noStrike" cap="none">
                  <a:solidFill>
                    <a:schemeClr val="dk1"/>
                  </a:solidFill>
                  <a:latin typeface="Calibri"/>
                  <a:ea typeface="Calibri"/>
                  <a:cs typeface="Calibri"/>
                  <a:sym typeface="Calibri"/>
                </a:rPr>
                <a:t>)**</a:t>
              </a:r>
              <a:endParaRPr/>
            </a:p>
          </p:txBody>
        </p:sp>
      </p:grpSp>
      <p:sp>
        <p:nvSpPr>
          <p:cNvPr id="936" name="Google Shape;936;p47"/>
          <p:cNvSpPr txBox="1"/>
          <p:nvPr/>
        </p:nvSpPr>
        <p:spPr>
          <a:xfrm>
            <a:off x="478334" y="1092990"/>
            <a:ext cx="8414146" cy="4042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r>
              <a:rPr lang="en-GB" sz="1800" b="1">
                <a:solidFill>
                  <a:schemeClr val="dk1"/>
                </a:solidFill>
                <a:latin typeface="Calibri"/>
                <a:ea typeface="Calibri"/>
                <a:cs typeface="Calibri"/>
                <a:sym typeface="Calibri"/>
              </a:rPr>
              <a:t>Ensuring Qualification Transparency and Recognition Beyond Graduation</a:t>
            </a:r>
            <a:endParaRPr sz="1800">
              <a:solidFill>
                <a:schemeClr val="dk1"/>
              </a:solidFill>
              <a:latin typeface="Calibri"/>
              <a:ea typeface="Calibri"/>
              <a:cs typeface="Calibri"/>
              <a:sym typeface="Calibri"/>
            </a:endParaRPr>
          </a:p>
        </p:txBody>
      </p:sp>
      <p:sp>
        <p:nvSpPr>
          <p:cNvPr id="937" name="Google Shape;937;p47"/>
          <p:cNvSpPr txBox="1"/>
          <p:nvPr/>
        </p:nvSpPr>
        <p:spPr>
          <a:xfrm>
            <a:off x="65880" y="4082379"/>
            <a:ext cx="8943492" cy="788819"/>
          </a:xfrm>
          <a:prstGeom prst="rect">
            <a:avLst/>
          </a:prstGeom>
          <a:noFill/>
          <a:ln>
            <a:noFill/>
          </a:ln>
        </p:spPr>
        <p:txBody>
          <a:bodyPr spcFirstLastPara="1" wrap="square" lIns="78225" tIns="44700" rIns="78225" bIns="44700" anchor="ctr" anchorCtr="0">
            <a:noAutofit/>
          </a:bodyPr>
          <a:lstStyle/>
          <a:p>
            <a:pPr marL="0" marR="0" lvl="0" indent="0" algn="l" rtl="0">
              <a:lnSpc>
                <a:spcPct val="90000"/>
              </a:lnSpc>
              <a:spcBef>
                <a:spcPts val="0"/>
              </a:spcBef>
              <a:spcAft>
                <a:spcPts val="0"/>
              </a:spcAft>
              <a:buNone/>
            </a:pPr>
            <a:r>
              <a:rPr lang="en-GB" sz="1100">
                <a:solidFill>
                  <a:schemeClr val="dk1"/>
                </a:solidFill>
                <a:latin typeface="Calibri"/>
                <a:ea typeface="Calibri"/>
                <a:cs typeface="Calibri"/>
                <a:sym typeface="Calibri"/>
              </a:rPr>
              <a:t>*</a:t>
            </a:r>
            <a:r>
              <a:rPr lang="en-GB" sz="1100" i="0">
                <a:solidFill>
                  <a:schemeClr val="dk1"/>
                </a:solidFill>
                <a:latin typeface="Calibri"/>
                <a:ea typeface="Calibri"/>
                <a:cs typeface="Calibri"/>
                <a:sym typeface="Calibri"/>
              </a:rPr>
              <a:t>Detailed information and a template for a </a:t>
            </a:r>
            <a:r>
              <a:rPr lang="en-GB" sz="1100" i="1">
                <a:solidFill>
                  <a:schemeClr val="dk1"/>
                </a:solidFill>
                <a:latin typeface="Calibri"/>
                <a:ea typeface="Calibri"/>
                <a:cs typeface="Calibri"/>
                <a:sym typeface="Calibri"/>
              </a:rPr>
              <a:t>European Diploma Supplement </a:t>
            </a:r>
            <a:r>
              <a:rPr lang="en-GB" sz="1100" i="0">
                <a:solidFill>
                  <a:schemeClr val="dk1"/>
                </a:solidFill>
                <a:latin typeface="Calibri"/>
                <a:ea typeface="Calibri"/>
                <a:cs typeface="Calibri"/>
                <a:sym typeface="Calibri"/>
              </a:rPr>
              <a:t>can be found on the EUROPASS website: </a:t>
            </a:r>
            <a:r>
              <a:rPr lang="en-GB" sz="1100" i="0" u="sng">
                <a:solidFill>
                  <a:schemeClr val="lt1"/>
                </a:solidFill>
                <a:latin typeface="Calibri"/>
                <a:ea typeface="Calibri"/>
                <a:cs typeface="Calibri"/>
                <a:sym typeface="Calibri"/>
                <a:hlinkClick r:id="rId7">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https://europass.europa.eu/en/diploma-supplement-example-documents</a:t>
            </a:r>
            <a:endParaRPr sz="1100" i="0">
              <a:solidFill>
                <a:schemeClr val="lt1"/>
              </a:solidFill>
              <a:latin typeface="Calibri"/>
              <a:ea typeface="Calibri"/>
              <a:cs typeface="Calibri"/>
              <a:sym typeface="Calibri"/>
            </a:endParaRPr>
          </a:p>
          <a:p>
            <a:pPr marL="0" marR="0" lvl="0" indent="0" algn="l" rtl="0">
              <a:lnSpc>
                <a:spcPct val="90000"/>
              </a:lnSpc>
              <a:spcBef>
                <a:spcPts val="385"/>
              </a:spcBef>
              <a:spcAft>
                <a:spcPts val="0"/>
              </a:spcAft>
              <a:buNone/>
            </a:pPr>
            <a:r>
              <a:rPr lang="en-GB" sz="1100">
                <a:solidFill>
                  <a:schemeClr val="dk1"/>
                </a:solidFill>
                <a:latin typeface="Calibri"/>
                <a:ea typeface="Calibri"/>
                <a:cs typeface="Calibri"/>
                <a:sym typeface="Calibri"/>
              </a:rPr>
              <a:t>**</a:t>
            </a:r>
            <a:r>
              <a:rPr lang="en-GB" sz="1100" i="1">
                <a:solidFill>
                  <a:schemeClr val="dk1"/>
                </a:solidFill>
                <a:latin typeface="Calibri"/>
                <a:ea typeface="Calibri"/>
                <a:cs typeface="Calibri"/>
                <a:sym typeface="Calibri"/>
              </a:rPr>
              <a:t>ISCED 2011 </a:t>
            </a:r>
            <a:r>
              <a:rPr lang="en-GB" sz="1100">
                <a:solidFill>
                  <a:schemeClr val="dk1"/>
                </a:solidFill>
                <a:latin typeface="Calibri"/>
                <a:ea typeface="Calibri"/>
                <a:cs typeface="Calibri"/>
                <a:sym typeface="Calibri"/>
              </a:rPr>
              <a:t>and</a:t>
            </a:r>
            <a:r>
              <a:rPr lang="en-GB" sz="1100" i="1">
                <a:solidFill>
                  <a:schemeClr val="dk1"/>
                </a:solidFill>
                <a:latin typeface="Calibri"/>
                <a:ea typeface="Calibri"/>
                <a:cs typeface="Calibri"/>
                <a:sym typeface="Calibri"/>
              </a:rPr>
              <a:t> ISCED Fields of Education and Training 2013 </a:t>
            </a:r>
            <a:r>
              <a:rPr lang="en-GB" sz="1100">
                <a:solidFill>
                  <a:schemeClr val="dk1"/>
                </a:solidFill>
                <a:latin typeface="Calibri"/>
                <a:ea typeface="Calibri"/>
                <a:cs typeface="Calibri"/>
                <a:sym typeface="Calibri"/>
              </a:rPr>
              <a:t>details also available at </a:t>
            </a:r>
            <a:r>
              <a:rPr lang="en-GB" sz="1100" u="sng">
                <a:solidFill>
                  <a:schemeClr val="dk1"/>
                </a:solidFill>
                <a:latin typeface="Calibri"/>
                <a:ea typeface="Calibri"/>
                <a:cs typeface="Calibri"/>
                <a:sym typeface="Calibri"/>
                <a:hlinkClick r:id="rId8">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https://ec.europa.eu/eurostat/statistics-explained/index.php?title=International_Standard_Classification_of_Education_(ISCED)</a:t>
            </a:r>
            <a:endParaRPr sz="1100">
              <a:solidFill>
                <a:schemeClr val="dk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38000">
              <a:schemeClr val="lt1"/>
            </a:gs>
            <a:gs pos="67000">
              <a:schemeClr val="lt1"/>
            </a:gs>
            <a:gs pos="92000">
              <a:schemeClr val="lt1"/>
            </a:gs>
            <a:gs pos="100000">
              <a:srgbClr val="FF0000"/>
            </a:gs>
          </a:gsLst>
          <a:lin ang="5400000" scaled="0"/>
        </a:gradFill>
        <a:effectLst/>
      </p:bgPr>
    </p:bg>
    <p:spTree>
      <p:nvGrpSpPr>
        <p:cNvPr id="1" name="Shape 942"/>
        <p:cNvGrpSpPr/>
        <p:nvPr/>
      </p:nvGrpSpPr>
      <p:grpSpPr>
        <a:xfrm>
          <a:off x="0" y="0"/>
          <a:ext cx="0" cy="0"/>
          <a:chOff x="0" y="0"/>
          <a:chExt cx="0" cy="0"/>
        </a:xfrm>
      </p:grpSpPr>
      <p:sp>
        <p:nvSpPr>
          <p:cNvPr id="943" name="Google Shape;943;p48"/>
          <p:cNvSpPr txBox="1">
            <a:spLocks noGrp="1"/>
          </p:cNvSpPr>
          <p:nvPr>
            <p:ph type="ftr" idx="11"/>
          </p:nvPr>
        </p:nvSpPr>
        <p:spPr>
          <a:xfrm>
            <a:off x="971600" y="4836242"/>
            <a:ext cx="7632848"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1100" b="1">
                <a:solidFill>
                  <a:schemeClr val="lt1"/>
                </a:solidFill>
              </a:rPr>
              <a:t>Quality Assurance for Reform and Transformation of HEIs in Uzbekistan - QUARTZ</a:t>
            </a:r>
            <a:endParaRPr/>
          </a:p>
        </p:txBody>
      </p:sp>
      <p:pic>
        <p:nvPicPr>
          <p:cNvPr id="944" name="Google Shape;944;p48" descr="C:\Users\brani\Downloads\eu_funded_en.jpg"/>
          <p:cNvPicPr preferRelativeResize="0"/>
          <p:nvPr/>
        </p:nvPicPr>
        <p:blipFill rotWithShape="1">
          <a:blip r:embed="rId3">
            <a:alphaModFix/>
          </a:blip>
          <a:srcRect/>
          <a:stretch/>
        </p:blipFill>
        <p:spPr>
          <a:xfrm>
            <a:off x="539552" y="162534"/>
            <a:ext cx="1726406" cy="362938"/>
          </a:xfrm>
          <a:prstGeom prst="rect">
            <a:avLst/>
          </a:prstGeom>
          <a:noFill/>
          <a:ln>
            <a:noFill/>
          </a:ln>
        </p:spPr>
      </p:pic>
      <p:pic>
        <p:nvPicPr>
          <p:cNvPr id="945" name="Google Shape;945;p48" descr="Sustainable Development Goals SDGs Goal 4: Quality, 48% OFF"/>
          <p:cNvPicPr preferRelativeResize="0"/>
          <p:nvPr/>
        </p:nvPicPr>
        <p:blipFill rotWithShape="1">
          <a:blip r:embed="rId4">
            <a:alphaModFix/>
          </a:blip>
          <a:srcRect/>
          <a:stretch/>
        </p:blipFill>
        <p:spPr>
          <a:xfrm>
            <a:off x="8122745" y="162534"/>
            <a:ext cx="481703" cy="481703"/>
          </a:xfrm>
          <a:prstGeom prst="rect">
            <a:avLst/>
          </a:prstGeom>
          <a:noFill/>
          <a:ln>
            <a:noFill/>
          </a:ln>
        </p:spPr>
      </p:pic>
      <p:pic>
        <p:nvPicPr>
          <p:cNvPr id="946" name="Google Shape;946;p48"/>
          <p:cNvPicPr preferRelativeResize="0"/>
          <p:nvPr/>
        </p:nvPicPr>
        <p:blipFill rotWithShape="1">
          <a:blip r:embed="rId5">
            <a:alphaModFix/>
          </a:blip>
          <a:srcRect/>
          <a:stretch/>
        </p:blipFill>
        <p:spPr>
          <a:xfrm>
            <a:off x="3868104" y="117804"/>
            <a:ext cx="1407792" cy="407668"/>
          </a:xfrm>
          <a:prstGeom prst="rect">
            <a:avLst/>
          </a:prstGeom>
          <a:noFill/>
          <a:ln>
            <a:noFill/>
          </a:ln>
        </p:spPr>
      </p:pic>
      <p:sp>
        <p:nvSpPr>
          <p:cNvPr id="947" name="Google Shape;947;p48"/>
          <p:cNvSpPr txBox="1"/>
          <p:nvPr/>
        </p:nvSpPr>
        <p:spPr>
          <a:xfrm>
            <a:off x="251520" y="439535"/>
            <a:ext cx="8414146" cy="78070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Tahoma"/>
              <a:buNone/>
            </a:pPr>
            <a:r>
              <a:rPr lang="en-GB" sz="2400" b="1">
                <a:solidFill>
                  <a:schemeClr val="dk1"/>
                </a:solidFill>
                <a:latin typeface="Tahoma"/>
                <a:ea typeface="Tahoma"/>
                <a:cs typeface="Tahoma"/>
                <a:sym typeface="Tahoma"/>
              </a:rPr>
              <a:t>SSL: Transparency of Regulations</a:t>
            </a:r>
            <a:endParaRPr/>
          </a:p>
        </p:txBody>
      </p:sp>
      <p:sp>
        <p:nvSpPr>
          <p:cNvPr id="948" name="Google Shape;948;p48"/>
          <p:cNvSpPr txBox="1"/>
          <p:nvPr/>
        </p:nvSpPr>
        <p:spPr>
          <a:xfrm>
            <a:off x="100254" y="1353203"/>
            <a:ext cx="8466761" cy="299711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Calibri"/>
              <a:buNone/>
            </a:pPr>
            <a:endParaRPr sz="2400">
              <a:solidFill>
                <a:schemeClr val="dk1"/>
              </a:solidFill>
              <a:latin typeface="Tahoma"/>
              <a:ea typeface="Tahoma"/>
              <a:cs typeface="Tahoma"/>
              <a:sym typeface="Tahoma"/>
            </a:endParaRPr>
          </a:p>
        </p:txBody>
      </p:sp>
      <p:grpSp>
        <p:nvGrpSpPr>
          <p:cNvPr id="949" name="Google Shape;949;p48"/>
          <p:cNvGrpSpPr/>
          <p:nvPr/>
        </p:nvGrpSpPr>
        <p:grpSpPr>
          <a:xfrm>
            <a:off x="100254" y="1160055"/>
            <a:ext cx="8881690" cy="3543120"/>
            <a:chOff x="0" y="788"/>
            <a:chExt cx="8881690" cy="3543120"/>
          </a:xfrm>
        </p:grpSpPr>
        <p:sp>
          <p:nvSpPr>
            <p:cNvPr id="950" name="Google Shape;950;p48"/>
            <p:cNvSpPr/>
            <p:nvPr/>
          </p:nvSpPr>
          <p:spPr>
            <a:xfrm>
              <a:off x="0" y="788"/>
              <a:ext cx="8881690" cy="35568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8"/>
            <p:cNvSpPr txBox="1"/>
            <p:nvPr/>
          </p:nvSpPr>
          <p:spPr>
            <a:xfrm>
              <a:off x="17363" y="18151"/>
              <a:ext cx="8846964" cy="320954"/>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Clr>
                  <a:schemeClr val="lt1"/>
                </a:buClr>
                <a:buSzPts val="1400"/>
                <a:buFont typeface="Tahoma"/>
                <a:buNone/>
              </a:pPr>
              <a:r>
                <a:rPr lang="en-GB" sz="1400" b="1">
                  <a:solidFill>
                    <a:schemeClr val="lt1"/>
                  </a:solidFill>
                  <a:latin typeface="Tahoma"/>
                  <a:ea typeface="Tahoma"/>
                  <a:cs typeface="Tahoma"/>
                  <a:sym typeface="Tahoma"/>
                </a:rPr>
                <a:t>HEIs should published their regulations pertinent to all phases of the Student Lifecycle:</a:t>
              </a:r>
              <a:endParaRPr sz="1400">
                <a:solidFill>
                  <a:schemeClr val="lt1"/>
                </a:solidFill>
                <a:latin typeface="Tahoma"/>
                <a:ea typeface="Tahoma"/>
                <a:cs typeface="Tahoma"/>
                <a:sym typeface="Tahoma"/>
              </a:endParaRPr>
            </a:p>
          </p:txBody>
        </p:sp>
        <p:sp>
          <p:nvSpPr>
            <p:cNvPr id="952" name="Google Shape;952;p48"/>
            <p:cNvSpPr/>
            <p:nvPr/>
          </p:nvSpPr>
          <p:spPr>
            <a:xfrm>
              <a:off x="0" y="356468"/>
              <a:ext cx="8881690" cy="4719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8"/>
            <p:cNvSpPr txBox="1"/>
            <p:nvPr/>
          </p:nvSpPr>
          <p:spPr>
            <a:xfrm>
              <a:off x="0" y="356468"/>
              <a:ext cx="8881690" cy="471960"/>
            </a:xfrm>
            <a:prstGeom prst="rect">
              <a:avLst/>
            </a:prstGeom>
            <a:noFill/>
            <a:ln>
              <a:noFill/>
            </a:ln>
          </p:spPr>
          <p:txBody>
            <a:bodyPr spcFirstLastPara="1" wrap="square" lIns="281975" tIns="17775" rIns="99550" bIns="17775" anchor="t" anchorCtr="0">
              <a:noAutofit/>
            </a:bodyPr>
            <a:lstStyle/>
            <a:p>
              <a:pPr marL="114300" marR="0" lvl="1" indent="-114300" algn="l" rtl="0">
                <a:lnSpc>
                  <a:spcPct val="90000"/>
                </a:lnSpc>
                <a:spcBef>
                  <a:spcPts val="0"/>
                </a:spcBef>
                <a:spcAft>
                  <a:spcPts val="0"/>
                </a:spcAft>
                <a:buClr>
                  <a:schemeClr val="dk1"/>
                </a:buClr>
                <a:buSzPts val="1400"/>
                <a:buFont typeface="Tahoma"/>
                <a:buChar char="•"/>
              </a:pPr>
              <a:r>
                <a:rPr lang="en-GB" sz="1400" b="0" i="0" u="none" strike="noStrike" cap="none">
                  <a:solidFill>
                    <a:schemeClr val="dk1"/>
                  </a:solidFill>
                  <a:latin typeface="Tahoma"/>
                  <a:ea typeface="Tahoma"/>
                  <a:cs typeface="Tahoma"/>
                  <a:sym typeface="Tahoma"/>
                </a:rPr>
                <a:t>on the University website</a:t>
              </a:r>
              <a:endParaRPr/>
            </a:p>
            <a:p>
              <a:pPr marL="114300" marR="0" lvl="1" indent="-114300" algn="l" rtl="0">
                <a:lnSpc>
                  <a:spcPct val="90000"/>
                </a:lnSpc>
                <a:spcBef>
                  <a:spcPts val="280"/>
                </a:spcBef>
                <a:spcAft>
                  <a:spcPts val="0"/>
                </a:spcAft>
                <a:buClr>
                  <a:schemeClr val="dk1"/>
                </a:buClr>
                <a:buSzPts val="1400"/>
                <a:buFont typeface="Tahoma"/>
                <a:buChar char="•"/>
              </a:pPr>
              <a:r>
                <a:rPr lang="en-GB" sz="1400" b="0" i="0" u="none" strike="noStrike" cap="none">
                  <a:solidFill>
                    <a:schemeClr val="dk1"/>
                  </a:solidFill>
                  <a:latin typeface="Tahoma"/>
                  <a:ea typeface="Tahoma"/>
                  <a:cs typeface="Tahoma"/>
                  <a:sym typeface="Tahoma"/>
                </a:rPr>
                <a:t>in the Programme Handbooks</a:t>
              </a:r>
              <a:endParaRPr/>
            </a:p>
          </p:txBody>
        </p:sp>
        <p:sp>
          <p:nvSpPr>
            <p:cNvPr id="954" name="Google Shape;954;p48"/>
            <p:cNvSpPr/>
            <p:nvPr/>
          </p:nvSpPr>
          <p:spPr>
            <a:xfrm>
              <a:off x="0" y="828428"/>
              <a:ext cx="8881690" cy="35568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8"/>
            <p:cNvSpPr txBox="1"/>
            <p:nvPr/>
          </p:nvSpPr>
          <p:spPr>
            <a:xfrm>
              <a:off x="17363" y="845791"/>
              <a:ext cx="8846964" cy="320954"/>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Clr>
                  <a:schemeClr val="lt1"/>
                </a:buClr>
                <a:buSzPts val="1400"/>
                <a:buFont typeface="Tahoma"/>
                <a:buNone/>
              </a:pPr>
              <a:r>
                <a:rPr lang="en-GB" sz="1400" b="1">
                  <a:solidFill>
                    <a:schemeClr val="lt1"/>
                  </a:solidFill>
                  <a:latin typeface="Tahoma"/>
                  <a:ea typeface="Tahoma"/>
                  <a:cs typeface="Tahoma"/>
                  <a:sym typeface="Tahoma"/>
                </a:rPr>
                <a:t>Essential Information should include:</a:t>
              </a:r>
              <a:endParaRPr sz="1400">
                <a:solidFill>
                  <a:schemeClr val="lt1"/>
                </a:solidFill>
                <a:latin typeface="Tahoma"/>
                <a:ea typeface="Tahoma"/>
                <a:cs typeface="Tahoma"/>
                <a:sym typeface="Tahoma"/>
              </a:endParaRPr>
            </a:p>
          </p:txBody>
        </p:sp>
        <p:sp>
          <p:nvSpPr>
            <p:cNvPr id="956" name="Google Shape;956;p48"/>
            <p:cNvSpPr/>
            <p:nvPr/>
          </p:nvSpPr>
          <p:spPr>
            <a:xfrm>
              <a:off x="0" y="1184108"/>
              <a:ext cx="8881690" cy="2359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8"/>
            <p:cNvSpPr txBox="1"/>
            <p:nvPr/>
          </p:nvSpPr>
          <p:spPr>
            <a:xfrm>
              <a:off x="0" y="1184108"/>
              <a:ext cx="8881690" cy="2359800"/>
            </a:xfrm>
            <a:prstGeom prst="rect">
              <a:avLst/>
            </a:prstGeom>
            <a:noFill/>
            <a:ln>
              <a:noFill/>
            </a:ln>
          </p:spPr>
          <p:txBody>
            <a:bodyPr spcFirstLastPara="1" wrap="square" lIns="281975" tIns="17775" rIns="99550" bIns="17775" anchor="t" anchorCtr="0">
              <a:noAutofit/>
            </a:bodyPr>
            <a:lstStyle/>
            <a:p>
              <a:pPr marL="114300" marR="0" lvl="1" indent="-114300" algn="l" rtl="0">
                <a:lnSpc>
                  <a:spcPct val="90000"/>
                </a:lnSpc>
                <a:spcBef>
                  <a:spcPts val="0"/>
                </a:spcBef>
                <a:spcAft>
                  <a:spcPts val="0"/>
                </a:spcAft>
                <a:buClr>
                  <a:schemeClr val="dk1"/>
                </a:buClr>
                <a:buSzPts val="1400"/>
                <a:buFont typeface="Tahoma"/>
                <a:buChar char="•"/>
              </a:pPr>
              <a:r>
                <a:rPr lang="en-GB" sz="1400" b="0" i="0" u="none" strike="noStrike" cap="none">
                  <a:solidFill>
                    <a:schemeClr val="dk1"/>
                  </a:solidFill>
                  <a:latin typeface="Tahoma"/>
                  <a:ea typeface="Tahoma"/>
                  <a:cs typeface="Tahoma"/>
                  <a:sym typeface="Tahoma"/>
                </a:rPr>
                <a:t>RPL Regulations</a:t>
              </a:r>
              <a:endParaRPr/>
            </a:p>
            <a:p>
              <a:pPr marL="114300" marR="0" lvl="1" indent="-114300" algn="l" rtl="0">
                <a:lnSpc>
                  <a:spcPct val="90000"/>
                </a:lnSpc>
                <a:spcBef>
                  <a:spcPts val="280"/>
                </a:spcBef>
                <a:spcAft>
                  <a:spcPts val="0"/>
                </a:spcAft>
                <a:buClr>
                  <a:schemeClr val="dk1"/>
                </a:buClr>
                <a:buSzPts val="1400"/>
                <a:buFont typeface="Tahoma"/>
                <a:buChar char="•"/>
              </a:pPr>
              <a:r>
                <a:rPr lang="en-GB" sz="1400" b="0" i="0" u="none" strike="noStrike" cap="none">
                  <a:solidFill>
                    <a:schemeClr val="dk1"/>
                  </a:solidFill>
                  <a:latin typeface="Tahoma"/>
                  <a:ea typeface="Tahoma"/>
                  <a:cs typeface="Tahoma"/>
                  <a:sym typeface="Tahoma"/>
                </a:rPr>
                <a:t>Student Support Services</a:t>
              </a:r>
              <a:endParaRPr/>
            </a:p>
            <a:p>
              <a:pPr marL="114300" marR="0" lvl="1" indent="-114300" algn="l" rtl="0">
                <a:lnSpc>
                  <a:spcPct val="90000"/>
                </a:lnSpc>
                <a:spcBef>
                  <a:spcPts val="280"/>
                </a:spcBef>
                <a:spcAft>
                  <a:spcPts val="0"/>
                </a:spcAft>
                <a:buClr>
                  <a:schemeClr val="dk1"/>
                </a:buClr>
                <a:buSzPts val="1400"/>
                <a:buFont typeface="Tahoma"/>
                <a:buChar char="•"/>
              </a:pPr>
              <a:r>
                <a:rPr lang="en-GB" sz="1400" b="0" i="0" u="none" strike="noStrike" cap="none">
                  <a:solidFill>
                    <a:schemeClr val="dk1"/>
                  </a:solidFill>
                  <a:latin typeface="Tahoma"/>
                  <a:ea typeface="Tahoma"/>
                  <a:cs typeface="Tahoma"/>
                  <a:sym typeface="Tahoma"/>
                </a:rPr>
                <a:t>Appeals, Complaints and Academic Regulations</a:t>
              </a:r>
              <a:endParaRPr/>
            </a:p>
            <a:p>
              <a:pPr marL="114300" marR="0" lvl="1" indent="-114300" algn="l" rtl="0">
                <a:lnSpc>
                  <a:spcPct val="90000"/>
                </a:lnSpc>
                <a:spcBef>
                  <a:spcPts val="280"/>
                </a:spcBef>
                <a:spcAft>
                  <a:spcPts val="0"/>
                </a:spcAft>
                <a:buClr>
                  <a:schemeClr val="dk1"/>
                </a:buClr>
                <a:buSzPts val="1400"/>
                <a:buFont typeface="Tahoma"/>
                <a:buChar char="•"/>
              </a:pPr>
              <a:r>
                <a:rPr lang="en-GB" sz="1400" b="0" i="0" u="none" strike="noStrike" cap="none">
                  <a:solidFill>
                    <a:schemeClr val="dk1"/>
                  </a:solidFill>
                  <a:latin typeface="Tahoma"/>
                  <a:ea typeface="Tahoma"/>
                  <a:cs typeface="Tahoma"/>
                  <a:sym typeface="Tahoma"/>
                </a:rPr>
                <a:t>Induction</a:t>
              </a:r>
              <a:endParaRPr/>
            </a:p>
            <a:p>
              <a:pPr marL="114300" marR="0" lvl="1" indent="-114300" algn="l" rtl="0">
                <a:lnSpc>
                  <a:spcPct val="90000"/>
                </a:lnSpc>
                <a:spcBef>
                  <a:spcPts val="280"/>
                </a:spcBef>
                <a:spcAft>
                  <a:spcPts val="0"/>
                </a:spcAft>
                <a:buClr>
                  <a:schemeClr val="dk1"/>
                </a:buClr>
                <a:buSzPts val="1400"/>
                <a:buFont typeface="Tahoma"/>
                <a:buChar char="•"/>
              </a:pPr>
              <a:r>
                <a:rPr lang="en-GB" sz="1400" b="0" i="0" u="none" strike="noStrike" cap="none">
                  <a:solidFill>
                    <a:schemeClr val="dk1"/>
                  </a:solidFill>
                  <a:latin typeface="Tahoma"/>
                  <a:ea typeface="Tahoma"/>
                  <a:cs typeface="Tahoma"/>
                  <a:sym typeface="Tahoma"/>
                </a:rPr>
                <a:t>Fees, scholarships, and student loans (if applicable)</a:t>
              </a:r>
              <a:endParaRPr/>
            </a:p>
            <a:p>
              <a:pPr marL="114300" marR="0" lvl="1" indent="-114300" algn="l" rtl="0">
                <a:lnSpc>
                  <a:spcPct val="90000"/>
                </a:lnSpc>
                <a:spcBef>
                  <a:spcPts val="280"/>
                </a:spcBef>
                <a:spcAft>
                  <a:spcPts val="0"/>
                </a:spcAft>
                <a:buClr>
                  <a:schemeClr val="dk1"/>
                </a:buClr>
                <a:buSzPts val="1400"/>
                <a:buFont typeface="Tahoma"/>
                <a:buChar char="•"/>
              </a:pPr>
              <a:r>
                <a:rPr lang="en-GB" sz="1400" b="0" i="0" u="none" strike="noStrike" cap="none">
                  <a:solidFill>
                    <a:schemeClr val="dk1"/>
                  </a:solidFill>
                  <a:latin typeface="Tahoma"/>
                  <a:ea typeface="Tahoma"/>
                  <a:cs typeface="Tahoma"/>
                  <a:sym typeface="Tahoma"/>
                </a:rPr>
                <a:t>Accommodation</a:t>
              </a:r>
              <a:endParaRPr/>
            </a:p>
            <a:p>
              <a:pPr marL="114300" marR="0" lvl="1" indent="-114300" algn="l" rtl="0">
                <a:lnSpc>
                  <a:spcPct val="90000"/>
                </a:lnSpc>
                <a:spcBef>
                  <a:spcPts val="280"/>
                </a:spcBef>
                <a:spcAft>
                  <a:spcPts val="0"/>
                </a:spcAft>
                <a:buClr>
                  <a:schemeClr val="dk1"/>
                </a:buClr>
                <a:buSzPts val="1400"/>
                <a:buFont typeface="Tahoma"/>
                <a:buChar char="•"/>
              </a:pPr>
              <a:r>
                <a:rPr lang="en-GB" sz="1400" b="0" i="0" u="none" strike="noStrike" cap="none">
                  <a:solidFill>
                    <a:schemeClr val="dk1"/>
                  </a:solidFill>
                  <a:latin typeface="Tahoma"/>
                  <a:ea typeface="Tahoma"/>
                  <a:cs typeface="Tahoma"/>
                  <a:sym typeface="Tahoma"/>
                </a:rPr>
                <a:t>Learning Centre Services</a:t>
              </a:r>
              <a:endParaRPr/>
            </a:p>
            <a:p>
              <a:pPr marL="114300" marR="0" lvl="1" indent="-114300" algn="l" rtl="0">
                <a:lnSpc>
                  <a:spcPct val="90000"/>
                </a:lnSpc>
                <a:spcBef>
                  <a:spcPts val="280"/>
                </a:spcBef>
                <a:spcAft>
                  <a:spcPts val="0"/>
                </a:spcAft>
                <a:buClr>
                  <a:schemeClr val="dk1"/>
                </a:buClr>
                <a:buSzPts val="1400"/>
                <a:buFont typeface="Tahoma"/>
                <a:buChar char="•"/>
              </a:pPr>
              <a:r>
                <a:rPr lang="en-GB" sz="1400" b="0" i="0" u="none" strike="noStrike" cap="none">
                  <a:solidFill>
                    <a:schemeClr val="dk1"/>
                  </a:solidFill>
                  <a:latin typeface="Tahoma"/>
                  <a:ea typeface="Tahoma"/>
                  <a:cs typeface="Tahoma"/>
                  <a:sym typeface="Tahoma"/>
                </a:rPr>
                <a:t>Student Representatives, Student Union, Student Charter</a:t>
              </a:r>
              <a:endParaRPr/>
            </a:p>
            <a:p>
              <a:pPr marL="114300" marR="0" lvl="1" indent="-114300" algn="l" rtl="0">
                <a:lnSpc>
                  <a:spcPct val="90000"/>
                </a:lnSpc>
                <a:spcBef>
                  <a:spcPts val="280"/>
                </a:spcBef>
                <a:spcAft>
                  <a:spcPts val="0"/>
                </a:spcAft>
                <a:buClr>
                  <a:schemeClr val="dk1"/>
                </a:buClr>
                <a:buSzPts val="1400"/>
                <a:buFont typeface="Tahoma"/>
                <a:buChar char="•"/>
              </a:pPr>
              <a:r>
                <a:rPr lang="en-GB" sz="1400" b="0" i="0" u="none" strike="noStrike" cap="none">
                  <a:solidFill>
                    <a:schemeClr val="dk1"/>
                  </a:solidFill>
                  <a:latin typeface="Tahoma"/>
                  <a:ea typeface="Tahoma"/>
                  <a:cs typeface="Tahoma"/>
                  <a:sym typeface="Tahoma"/>
                </a:rPr>
                <a:t>Progression and Transfer Opportunities</a:t>
              </a:r>
              <a:endParaRPr/>
            </a:p>
            <a:p>
              <a:pPr marL="114300" marR="0" lvl="1" indent="-114300" algn="l" rtl="0">
                <a:lnSpc>
                  <a:spcPct val="90000"/>
                </a:lnSpc>
                <a:spcBef>
                  <a:spcPts val="280"/>
                </a:spcBef>
                <a:spcAft>
                  <a:spcPts val="0"/>
                </a:spcAft>
                <a:buClr>
                  <a:schemeClr val="dk1"/>
                </a:buClr>
                <a:buSzPts val="1400"/>
                <a:buFont typeface="Tahoma"/>
                <a:buChar char="•"/>
              </a:pPr>
              <a:r>
                <a:rPr lang="en-GB" sz="1400" b="0" i="0" u="none" strike="noStrike" cap="none">
                  <a:solidFill>
                    <a:schemeClr val="dk1"/>
                  </a:solidFill>
                  <a:latin typeface="Tahoma"/>
                  <a:ea typeface="Tahoma"/>
                  <a:cs typeface="Tahoma"/>
                  <a:sym typeface="Tahoma"/>
                </a:rPr>
                <a:t>Health and Safety</a:t>
              </a:r>
              <a:endParaRPr sz="1400" b="0" i="0" u="none" strike="noStrike" cap="none">
                <a:solidFill>
                  <a:schemeClr val="dk1"/>
                </a:solidFill>
                <a:latin typeface="Tahoma"/>
                <a:ea typeface="Tahoma"/>
                <a:cs typeface="Tahoma"/>
                <a:sym typeface="Tahoma"/>
              </a:endParaRPr>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38000">
              <a:schemeClr val="lt1"/>
            </a:gs>
            <a:gs pos="67000">
              <a:schemeClr val="lt1"/>
            </a:gs>
            <a:gs pos="92000">
              <a:schemeClr val="lt1"/>
            </a:gs>
            <a:gs pos="100000">
              <a:srgbClr val="FF0000"/>
            </a:gs>
          </a:gsLst>
          <a:lin ang="5400000" scaled="0"/>
        </a:gradFill>
        <a:effectLst/>
      </p:bgPr>
    </p:bg>
    <p:spTree>
      <p:nvGrpSpPr>
        <p:cNvPr id="1" name="Shape 962"/>
        <p:cNvGrpSpPr/>
        <p:nvPr/>
      </p:nvGrpSpPr>
      <p:grpSpPr>
        <a:xfrm>
          <a:off x="0" y="0"/>
          <a:ext cx="0" cy="0"/>
          <a:chOff x="0" y="0"/>
          <a:chExt cx="0" cy="0"/>
        </a:xfrm>
      </p:grpSpPr>
      <p:sp>
        <p:nvSpPr>
          <p:cNvPr id="963" name="Google Shape;963;p49"/>
          <p:cNvSpPr txBox="1"/>
          <p:nvPr/>
        </p:nvSpPr>
        <p:spPr>
          <a:xfrm>
            <a:off x="304800" y="735547"/>
            <a:ext cx="8229600" cy="43204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600"/>
              <a:buFont typeface="Calibri"/>
              <a:buNone/>
            </a:pPr>
            <a:endParaRPr sz="3600">
              <a:solidFill>
                <a:schemeClr val="dk1"/>
              </a:solidFill>
              <a:latin typeface="Tahoma"/>
              <a:ea typeface="Tahoma"/>
              <a:cs typeface="Tahoma"/>
              <a:sym typeface="Tahoma"/>
            </a:endParaRPr>
          </a:p>
        </p:txBody>
      </p:sp>
      <p:sp>
        <p:nvSpPr>
          <p:cNvPr id="964" name="Google Shape;964;p49"/>
          <p:cNvSpPr txBox="1">
            <a:spLocks noGrp="1"/>
          </p:cNvSpPr>
          <p:nvPr>
            <p:ph type="ftr" idx="11"/>
          </p:nvPr>
        </p:nvSpPr>
        <p:spPr>
          <a:xfrm>
            <a:off x="971600" y="4836242"/>
            <a:ext cx="7632848"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1100" b="1">
                <a:solidFill>
                  <a:schemeClr val="lt1"/>
                </a:solidFill>
              </a:rPr>
              <a:t>Quality Assurance for Reform and Transformation of HEIs in Uzbekistan - QUARTZ</a:t>
            </a:r>
            <a:endParaRPr/>
          </a:p>
        </p:txBody>
      </p:sp>
      <p:pic>
        <p:nvPicPr>
          <p:cNvPr id="965" name="Google Shape;965;p49" descr="C:\Users\brani\Downloads\eu_funded_en.jpg"/>
          <p:cNvPicPr preferRelativeResize="0"/>
          <p:nvPr/>
        </p:nvPicPr>
        <p:blipFill rotWithShape="1">
          <a:blip r:embed="rId3">
            <a:alphaModFix/>
          </a:blip>
          <a:srcRect/>
          <a:stretch/>
        </p:blipFill>
        <p:spPr>
          <a:xfrm>
            <a:off x="539552" y="162534"/>
            <a:ext cx="1726406" cy="362938"/>
          </a:xfrm>
          <a:prstGeom prst="rect">
            <a:avLst/>
          </a:prstGeom>
          <a:noFill/>
          <a:ln>
            <a:noFill/>
          </a:ln>
        </p:spPr>
      </p:pic>
      <p:pic>
        <p:nvPicPr>
          <p:cNvPr id="966" name="Google Shape;966;p49" descr="Sustainable Development Goals SDGs Goal 4: Quality, 48% OFF"/>
          <p:cNvPicPr preferRelativeResize="0"/>
          <p:nvPr/>
        </p:nvPicPr>
        <p:blipFill rotWithShape="1">
          <a:blip r:embed="rId4">
            <a:alphaModFix/>
          </a:blip>
          <a:srcRect/>
          <a:stretch/>
        </p:blipFill>
        <p:spPr>
          <a:xfrm>
            <a:off x="8122745" y="162534"/>
            <a:ext cx="481703" cy="481703"/>
          </a:xfrm>
          <a:prstGeom prst="rect">
            <a:avLst/>
          </a:prstGeom>
          <a:noFill/>
          <a:ln>
            <a:noFill/>
          </a:ln>
        </p:spPr>
      </p:pic>
      <p:pic>
        <p:nvPicPr>
          <p:cNvPr id="967" name="Google Shape;967;p49"/>
          <p:cNvPicPr preferRelativeResize="0"/>
          <p:nvPr/>
        </p:nvPicPr>
        <p:blipFill rotWithShape="1">
          <a:blip r:embed="rId5">
            <a:alphaModFix/>
          </a:blip>
          <a:srcRect/>
          <a:stretch/>
        </p:blipFill>
        <p:spPr>
          <a:xfrm>
            <a:off x="3868104" y="117804"/>
            <a:ext cx="1407792" cy="407668"/>
          </a:xfrm>
          <a:prstGeom prst="rect">
            <a:avLst/>
          </a:prstGeom>
          <a:noFill/>
          <a:ln>
            <a:noFill/>
          </a:ln>
        </p:spPr>
      </p:pic>
      <p:sp>
        <p:nvSpPr>
          <p:cNvPr id="968" name="Google Shape;968;p49"/>
          <p:cNvSpPr txBox="1"/>
          <p:nvPr/>
        </p:nvSpPr>
        <p:spPr>
          <a:xfrm>
            <a:off x="107505" y="735100"/>
            <a:ext cx="8731696" cy="61251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300"/>
              <a:buFont typeface="Tahoma"/>
              <a:buNone/>
            </a:pPr>
            <a:r>
              <a:rPr lang="en-GB" sz="2300">
                <a:solidFill>
                  <a:schemeClr val="dk1"/>
                </a:solidFill>
                <a:latin typeface="Tahoma"/>
                <a:ea typeface="Tahoma"/>
                <a:cs typeface="Tahoma"/>
                <a:sym typeface="Tahoma"/>
              </a:rPr>
              <a:t>Student-centred Learning, Teaching and Assessment</a:t>
            </a:r>
            <a:endParaRPr/>
          </a:p>
        </p:txBody>
      </p:sp>
      <p:grpSp>
        <p:nvGrpSpPr>
          <p:cNvPr id="969" name="Google Shape;969;p49"/>
          <p:cNvGrpSpPr/>
          <p:nvPr/>
        </p:nvGrpSpPr>
        <p:grpSpPr>
          <a:xfrm>
            <a:off x="2555785" y="1619610"/>
            <a:ext cx="6948004" cy="1695283"/>
            <a:chOff x="-144007" y="167556"/>
            <a:chExt cx="6948004" cy="1695283"/>
          </a:xfrm>
        </p:grpSpPr>
        <p:sp>
          <p:nvSpPr>
            <p:cNvPr id="970" name="Google Shape;970;p49"/>
            <p:cNvSpPr/>
            <p:nvPr/>
          </p:nvSpPr>
          <p:spPr>
            <a:xfrm rot="5400000">
              <a:off x="223822" y="240154"/>
              <a:ext cx="1107956" cy="1843614"/>
            </a:xfrm>
            <a:prstGeom prst="corner">
              <a:avLst>
                <a:gd name="adj1" fmla="val 16120"/>
                <a:gd name="adj2" fmla="val 16110"/>
              </a:avLst>
            </a:prstGeom>
            <a:gradFill>
              <a:gsLst>
                <a:gs pos="0">
                  <a:srgbClr val="2D5C97"/>
                </a:gs>
                <a:gs pos="80000">
                  <a:srgbClr val="3C7AC5"/>
                </a:gs>
                <a:gs pos="100000">
                  <a:srgbClr val="397BC9"/>
                </a:gs>
              </a:gsLst>
              <a:lin ang="16200000" scaled="0"/>
            </a:gradFill>
            <a:ln w="9525" cap="flat" cmpd="sng">
              <a:solidFill>
                <a:schemeClr val="accen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9"/>
            <p:cNvSpPr/>
            <p:nvPr/>
          </p:nvSpPr>
          <p:spPr>
            <a:xfrm>
              <a:off x="72001" y="791978"/>
              <a:ext cx="3271427" cy="101279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9"/>
            <p:cNvSpPr txBox="1"/>
            <p:nvPr/>
          </p:nvSpPr>
          <p:spPr>
            <a:xfrm>
              <a:off x="72001" y="791978"/>
              <a:ext cx="3271427" cy="1012799"/>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chemeClr val="dk1"/>
                </a:buClr>
                <a:buSzPts val="2000"/>
                <a:buFont typeface="Tahoma"/>
                <a:buNone/>
              </a:pPr>
              <a:r>
                <a:rPr lang="en-GB" sz="2000">
                  <a:solidFill>
                    <a:schemeClr val="dk1"/>
                  </a:solidFill>
                  <a:latin typeface="Tahoma"/>
                  <a:ea typeface="Tahoma"/>
                  <a:cs typeface="Tahoma"/>
                  <a:sym typeface="Tahoma"/>
                </a:rPr>
                <a:t>Dictating knowledge transfer</a:t>
              </a:r>
              <a:endParaRPr sz="2000">
                <a:solidFill>
                  <a:schemeClr val="dk1"/>
                </a:solidFill>
                <a:latin typeface="Tahoma"/>
                <a:ea typeface="Tahoma"/>
                <a:cs typeface="Tahoma"/>
                <a:sym typeface="Tahoma"/>
              </a:endParaRPr>
            </a:p>
          </p:txBody>
        </p:sp>
        <p:sp>
          <p:nvSpPr>
            <p:cNvPr id="973" name="Google Shape;973;p49"/>
            <p:cNvSpPr/>
            <p:nvPr/>
          </p:nvSpPr>
          <p:spPr>
            <a:xfrm>
              <a:off x="2233141" y="189604"/>
              <a:ext cx="314042" cy="314042"/>
            </a:xfrm>
            <a:prstGeom prst="triangle">
              <a:avLst>
                <a:gd name="adj" fmla="val 100000"/>
              </a:avLst>
            </a:prstGeom>
            <a:gradFill>
              <a:gsLst>
                <a:gs pos="0">
                  <a:srgbClr val="2D5C97"/>
                </a:gs>
                <a:gs pos="80000">
                  <a:srgbClr val="3C7AC5"/>
                </a:gs>
                <a:gs pos="100000">
                  <a:srgbClr val="397BC9"/>
                </a:gs>
              </a:gsLst>
              <a:lin ang="16200000" scaled="0"/>
            </a:gradFill>
            <a:ln w="9525" cap="flat" cmpd="sng">
              <a:solidFill>
                <a:schemeClr val="accen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9"/>
            <p:cNvSpPr/>
            <p:nvPr/>
          </p:nvSpPr>
          <p:spPr>
            <a:xfrm rot="5400000">
              <a:off x="2986704" y="-200273"/>
              <a:ext cx="1107956" cy="1843614"/>
            </a:xfrm>
            <a:prstGeom prst="corner">
              <a:avLst>
                <a:gd name="adj1" fmla="val 16120"/>
                <a:gd name="adj2" fmla="val 16110"/>
              </a:avLst>
            </a:prstGeom>
            <a:gradFill>
              <a:gsLst>
                <a:gs pos="0">
                  <a:srgbClr val="2D5C97"/>
                </a:gs>
                <a:gs pos="80000">
                  <a:srgbClr val="3C7AC5"/>
                </a:gs>
                <a:gs pos="100000">
                  <a:srgbClr val="397BC9"/>
                </a:gs>
              </a:gsLst>
              <a:lin ang="16200000" scaled="0"/>
            </a:gradFill>
            <a:ln w="9525" cap="flat" cmpd="sng">
              <a:solidFill>
                <a:schemeClr val="accen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9"/>
            <p:cNvSpPr/>
            <p:nvPr/>
          </p:nvSpPr>
          <p:spPr>
            <a:xfrm>
              <a:off x="2881214" y="403873"/>
              <a:ext cx="3922783" cy="145896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9"/>
            <p:cNvSpPr txBox="1"/>
            <p:nvPr/>
          </p:nvSpPr>
          <p:spPr>
            <a:xfrm>
              <a:off x="2881214" y="403873"/>
              <a:ext cx="3922783" cy="1458966"/>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chemeClr val="dk1"/>
                </a:buClr>
                <a:buSzPts val="2000"/>
                <a:buFont typeface="Tahoma"/>
                <a:buNone/>
              </a:pPr>
              <a:r>
                <a:rPr lang="en-GB" sz="2000">
                  <a:solidFill>
                    <a:schemeClr val="dk1"/>
                  </a:solidFill>
                  <a:latin typeface="Tahoma"/>
                  <a:ea typeface="Tahoma"/>
                  <a:cs typeface="Tahoma"/>
                  <a:sym typeface="Tahoma"/>
                </a:rPr>
                <a:t>Fostering engagement, collaboration, and adaptability </a:t>
              </a:r>
              <a:endParaRPr sz="2000">
                <a:solidFill>
                  <a:schemeClr val="dk1"/>
                </a:solidFill>
                <a:latin typeface="Tahoma"/>
                <a:ea typeface="Tahoma"/>
                <a:cs typeface="Tahoma"/>
                <a:sym typeface="Tahoma"/>
              </a:endParaRPr>
            </a:p>
          </p:txBody>
        </p:sp>
      </p:grpSp>
      <p:grpSp>
        <p:nvGrpSpPr>
          <p:cNvPr id="977" name="Google Shape;977;p49"/>
          <p:cNvGrpSpPr/>
          <p:nvPr/>
        </p:nvGrpSpPr>
        <p:grpSpPr>
          <a:xfrm>
            <a:off x="951816" y="3137262"/>
            <a:ext cx="6756655" cy="1696939"/>
            <a:chOff x="50263" y="166671"/>
            <a:chExt cx="6756655" cy="1696939"/>
          </a:xfrm>
        </p:grpSpPr>
        <p:sp>
          <p:nvSpPr>
            <p:cNvPr id="978" name="Google Shape;978;p49"/>
            <p:cNvSpPr/>
            <p:nvPr/>
          </p:nvSpPr>
          <p:spPr>
            <a:xfrm rot="5400000">
              <a:off x="418452" y="200201"/>
              <a:ext cx="1109039" cy="1845416"/>
            </a:xfrm>
            <a:prstGeom prst="corner">
              <a:avLst>
                <a:gd name="adj1" fmla="val 16120"/>
                <a:gd name="adj2" fmla="val 16110"/>
              </a:avLst>
            </a:prstGeom>
            <a:gradFill>
              <a:gsLst>
                <a:gs pos="0">
                  <a:srgbClr val="FBD4B4"/>
                </a:gs>
                <a:gs pos="80000">
                  <a:srgbClr val="FDE9D8"/>
                </a:gs>
                <a:gs pos="100000">
                  <a:srgbClr val="FBD4B4"/>
                </a:gs>
              </a:gsLst>
              <a:lin ang="16200000" scaled="0"/>
            </a:gradFill>
            <a:ln w="9525" cap="flat" cmpd="sng">
              <a:solidFill>
                <a:schemeClr val="accen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9"/>
            <p:cNvSpPr/>
            <p:nvPr/>
          </p:nvSpPr>
          <p:spPr>
            <a:xfrm>
              <a:off x="213404" y="769051"/>
              <a:ext cx="3274625" cy="101378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9"/>
            <p:cNvSpPr txBox="1"/>
            <p:nvPr/>
          </p:nvSpPr>
          <p:spPr>
            <a:xfrm>
              <a:off x="213404" y="769051"/>
              <a:ext cx="3274625" cy="1013789"/>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chemeClr val="dk1"/>
                </a:buClr>
                <a:buSzPts val="2000"/>
                <a:buFont typeface="Tahoma"/>
                <a:buNone/>
              </a:pPr>
              <a:r>
                <a:rPr lang="en-GB" sz="2000">
                  <a:solidFill>
                    <a:schemeClr val="dk1"/>
                  </a:solidFill>
                  <a:latin typeface="Tahoma"/>
                  <a:ea typeface="Tahoma"/>
                  <a:cs typeface="Tahoma"/>
                  <a:sym typeface="Tahoma"/>
                </a:rPr>
                <a:t>Passive Recipients</a:t>
              </a:r>
              <a:endParaRPr sz="2000">
                <a:solidFill>
                  <a:schemeClr val="dk1"/>
                </a:solidFill>
                <a:latin typeface="Tahoma"/>
                <a:ea typeface="Tahoma"/>
                <a:cs typeface="Tahoma"/>
                <a:sym typeface="Tahoma"/>
              </a:endParaRPr>
            </a:p>
          </p:txBody>
        </p:sp>
        <p:sp>
          <p:nvSpPr>
            <p:cNvPr id="981" name="Google Shape;981;p49"/>
            <p:cNvSpPr/>
            <p:nvPr/>
          </p:nvSpPr>
          <p:spPr>
            <a:xfrm>
              <a:off x="2231594" y="188740"/>
              <a:ext cx="314349" cy="314349"/>
            </a:xfrm>
            <a:prstGeom prst="triangle">
              <a:avLst>
                <a:gd name="adj" fmla="val 100000"/>
              </a:avLst>
            </a:prstGeom>
            <a:gradFill>
              <a:gsLst>
                <a:gs pos="0">
                  <a:srgbClr val="FBD4B4"/>
                </a:gs>
                <a:gs pos="80000">
                  <a:srgbClr val="FBD4B4"/>
                </a:gs>
                <a:gs pos="100000">
                  <a:srgbClr val="FBD4B4"/>
                </a:gs>
              </a:gsLst>
              <a:lin ang="16200000" scaled="0"/>
            </a:gradFill>
            <a:ln w="9525" cap="flat" cmpd="sng">
              <a:solidFill>
                <a:schemeClr val="accen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9"/>
            <p:cNvSpPr/>
            <p:nvPr/>
          </p:nvSpPr>
          <p:spPr>
            <a:xfrm rot="5400000">
              <a:off x="2985893" y="-201518"/>
              <a:ext cx="1109039" cy="1845416"/>
            </a:xfrm>
            <a:prstGeom prst="corner">
              <a:avLst>
                <a:gd name="adj1" fmla="val 16120"/>
                <a:gd name="adj2" fmla="val 16110"/>
              </a:avLst>
            </a:prstGeom>
            <a:gradFill>
              <a:gsLst>
                <a:gs pos="0">
                  <a:srgbClr val="FBD4B4"/>
                </a:gs>
                <a:gs pos="1000">
                  <a:srgbClr val="FBD4B4"/>
                </a:gs>
                <a:gs pos="80000">
                  <a:srgbClr val="FBD4B4"/>
                </a:gs>
                <a:gs pos="100000">
                  <a:srgbClr val="FBD4B4"/>
                </a:gs>
              </a:gsLst>
              <a:lin ang="16200000" scaled="0"/>
            </a:gradFill>
            <a:ln w="9525" cap="flat" cmpd="sng">
              <a:solidFill>
                <a:schemeClr val="accen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9"/>
            <p:cNvSpPr/>
            <p:nvPr/>
          </p:nvSpPr>
          <p:spPr>
            <a:xfrm>
              <a:off x="2880300" y="403218"/>
              <a:ext cx="3926618" cy="14603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9"/>
            <p:cNvSpPr txBox="1"/>
            <p:nvPr/>
          </p:nvSpPr>
          <p:spPr>
            <a:xfrm>
              <a:off x="2880300" y="403218"/>
              <a:ext cx="3926618" cy="1460392"/>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chemeClr val="dk1"/>
                </a:buClr>
                <a:buSzPts val="2000"/>
                <a:buFont typeface="Tahoma"/>
                <a:buNone/>
              </a:pPr>
              <a:r>
                <a:rPr lang="en-GB" sz="2000">
                  <a:solidFill>
                    <a:schemeClr val="dk1"/>
                  </a:solidFill>
                  <a:latin typeface="Tahoma"/>
                  <a:ea typeface="Tahoma"/>
                  <a:cs typeface="Tahoma"/>
                  <a:sym typeface="Tahoma"/>
                </a:rPr>
                <a:t>Active Co-creators</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38000">
              <a:schemeClr val="lt1"/>
            </a:gs>
            <a:gs pos="67000">
              <a:schemeClr val="lt1"/>
            </a:gs>
            <a:gs pos="92000">
              <a:schemeClr val="lt1"/>
            </a:gs>
            <a:gs pos="100000">
              <a:srgbClr val="FF0000"/>
            </a:gs>
          </a:gsLst>
          <a:lin ang="5400000" scaled="0"/>
        </a:gradFill>
        <a:effectLst/>
      </p:bgPr>
    </p:bg>
    <p:spTree>
      <p:nvGrpSpPr>
        <p:cNvPr id="1" name="Shape 154"/>
        <p:cNvGrpSpPr/>
        <p:nvPr/>
      </p:nvGrpSpPr>
      <p:grpSpPr>
        <a:xfrm>
          <a:off x="0" y="0"/>
          <a:ext cx="0" cy="0"/>
          <a:chOff x="0" y="0"/>
          <a:chExt cx="0" cy="0"/>
        </a:xfrm>
      </p:grpSpPr>
      <p:sp>
        <p:nvSpPr>
          <p:cNvPr id="155" name="Google Shape;155;p5"/>
          <p:cNvSpPr txBox="1"/>
          <p:nvPr/>
        </p:nvSpPr>
        <p:spPr>
          <a:xfrm>
            <a:off x="418147" y="473869"/>
            <a:ext cx="8229600" cy="104411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Tahoma"/>
              <a:buNone/>
            </a:pPr>
            <a:r>
              <a:rPr lang="en-GB" sz="2400" b="0" i="0" u="none" strike="noStrike" cap="none">
                <a:solidFill>
                  <a:schemeClr val="dk1"/>
                </a:solidFill>
                <a:latin typeface="Tahoma"/>
                <a:ea typeface="Tahoma"/>
                <a:cs typeface="Tahoma"/>
                <a:sym typeface="Tahoma"/>
              </a:rPr>
              <a:t>Overview of Academic Offer Planning Approaches</a:t>
            </a:r>
            <a:endParaRPr/>
          </a:p>
        </p:txBody>
      </p:sp>
      <p:sp>
        <p:nvSpPr>
          <p:cNvPr id="156" name="Google Shape;156;p5"/>
          <p:cNvSpPr txBox="1">
            <a:spLocks noGrp="1"/>
          </p:cNvSpPr>
          <p:nvPr>
            <p:ph type="ftr" idx="11"/>
          </p:nvPr>
        </p:nvSpPr>
        <p:spPr>
          <a:xfrm>
            <a:off x="971600" y="4836242"/>
            <a:ext cx="7632848"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1100" b="1">
                <a:solidFill>
                  <a:schemeClr val="lt1"/>
                </a:solidFill>
              </a:rPr>
              <a:t>Quality Assurance for Reform and Transformation of HEIs in Uzbekistan - QUARTZ</a:t>
            </a:r>
            <a:endParaRPr/>
          </a:p>
        </p:txBody>
      </p:sp>
      <p:pic>
        <p:nvPicPr>
          <p:cNvPr id="157" name="Google Shape;157;p5" descr="C:\Users\brani\Downloads\eu_funded_en.jpg"/>
          <p:cNvPicPr preferRelativeResize="0"/>
          <p:nvPr/>
        </p:nvPicPr>
        <p:blipFill rotWithShape="1">
          <a:blip r:embed="rId3">
            <a:alphaModFix/>
          </a:blip>
          <a:srcRect/>
          <a:stretch/>
        </p:blipFill>
        <p:spPr>
          <a:xfrm>
            <a:off x="539552" y="162534"/>
            <a:ext cx="1726406" cy="362938"/>
          </a:xfrm>
          <a:prstGeom prst="rect">
            <a:avLst/>
          </a:prstGeom>
          <a:noFill/>
          <a:ln>
            <a:noFill/>
          </a:ln>
        </p:spPr>
      </p:pic>
      <p:pic>
        <p:nvPicPr>
          <p:cNvPr id="158" name="Google Shape;158;p5" descr="Sustainable Development Goals SDGs Goal 4: Quality, 48% OFF"/>
          <p:cNvPicPr preferRelativeResize="0"/>
          <p:nvPr/>
        </p:nvPicPr>
        <p:blipFill rotWithShape="1">
          <a:blip r:embed="rId4">
            <a:alphaModFix/>
          </a:blip>
          <a:srcRect/>
          <a:stretch/>
        </p:blipFill>
        <p:spPr>
          <a:xfrm>
            <a:off x="8122745" y="162534"/>
            <a:ext cx="481703" cy="481703"/>
          </a:xfrm>
          <a:prstGeom prst="rect">
            <a:avLst/>
          </a:prstGeom>
          <a:noFill/>
          <a:ln>
            <a:noFill/>
          </a:ln>
        </p:spPr>
      </p:pic>
      <p:pic>
        <p:nvPicPr>
          <p:cNvPr id="159" name="Google Shape;159;p5"/>
          <p:cNvPicPr preferRelativeResize="0"/>
          <p:nvPr/>
        </p:nvPicPr>
        <p:blipFill rotWithShape="1">
          <a:blip r:embed="rId5">
            <a:alphaModFix/>
          </a:blip>
          <a:srcRect/>
          <a:stretch/>
        </p:blipFill>
        <p:spPr>
          <a:xfrm>
            <a:off x="3715704" y="132082"/>
            <a:ext cx="1407792" cy="407668"/>
          </a:xfrm>
          <a:prstGeom prst="rect">
            <a:avLst/>
          </a:prstGeom>
          <a:noFill/>
          <a:ln>
            <a:noFill/>
          </a:ln>
        </p:spPr>
      </p:pic>
      <p:pic>
        <p:nvPicPr>
          <p:cNvPr id="160" name="Google Shape;160;p5" descr="Business man pulling a block from Jenga tower"/>
          <p:cNvPicPr preferRelativeResize="0"/>
          <p:nvPr/>
        </p:nvPicPr>
        <p:blipFill rotWithShape="1">
          <a:blip r:embed="rId6">
            <a:alphaModFix amt="42000"/>
          </a:blip>
          <a:srcRect/>
          <a:stretch/>
        </p:blipFill>
        <p:spPr>
          <a:xfrm>
            <a:off x="137369" y="1347614"/>
            <a:ext cx="4074591" cy="3099680"/>
          </a:xfrm>
          <a:prstGeom prst="rect">
            <a:avLst/>
          </a:prstGeom>
          <a:noFill/>
          <a:ln>
            <a:noFill/>
          </a:ln>
        </p:spPr>
      </p:pic>
      <p:sp>
        <p:nvSpPr>
          <p:cNvPr id="161" name="Google Shape;161;p5"/>
          <p:cNvSpPr txBox="1"/>
          <p:nvPr/>
        </p:nvSpPr>
        <p:spPr>
          <a:xfrm>
            <a:off x="4211960" y="1829319"/>
            <a:ext cx="4680520"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i="0" u="none" strike="noStrike" cap="none" dirty="0">
                <a:solidFill>
                  <a:schemeClr val="dk1"/>
                </a:solidFill>
                <a:latin typeface="Tahoma"/>
                <a:ea typeface="Tahoma"/>
                <a:cs typeface="Tahoma"/>
                <a:sym typeface="Tahoma"/>
              </a:rPr>
              <a:t>Academic planning can follow a </a:t>
            </a:r>
            <a:r>
              <a:rPr lang="en-GB" sz="1800" b="1" i="0" u="none" strike="noStrike" cap="none" dirty="0">
                <a:solidFill>
                  <a:schemeClr val="dk1"/>
                </a:solidFill>
                <a:latin typeface="Tahoma"/>
                <a:ea typeface="Tahoma"/>
                <a:cs typeface="Tahoma"/>
                <a:sym typeface="Tahoma"/>
              </a:rPr>
              <a:t>top-down, bottom-up, or hybrid approach</a:t>
            </a:r>
            <a:r>
              <a:rPr lang="en-GB" sz="1800" b="0" i="0" u="none" strike="noStrike" cap="none" dirty="0">
                <a:solidFill>
                  <a:schemeClr val="dk1"/>
                </a:solidFill>
                <a:latin typeface="Tahoma"/>
                <a:ea typeface="Tahoma"/>
                <a:cs typeface="Tahoma"/>
                <a:sym typeface="Tahoma"/>
              </a:rPr>
              <a:t>.</a:t>
            </a:r>
            <a:endParaRPr/>
          </a:p>
          <a:p>
            <a:pPr marL="0" marR="0" lvl="0" indent="0" algn="l" rtl="0">
              <a:spcBef>
                <a:spcPts val="0"/>
              </a:spcBef>
              <a:spcAft>
                <a:spcPts val="0"/>
              </a:spcAft>
              <a:buNone/>
            </a:pPr>
            <a:endParaRPr sz="1800">
              <a:solidFill>
                <a:schemeClr val="dk1"/>
              </a:solidFill>
              <a:latin typeface="Tahoma"/>
              <a:ea typeface="Tahoma"/>
              <a:cs typeface="Tahoma"/>
              <a:sym typeface="Tahoma"/>
            </a:endParaRPr>
          </a:p>
          <a:p>
            <a:pPr marL="0" marR="0" lvl="0" indent="0" algn="l" rtl="0">
              <a:spcBef>
                <a:spcPts val="0"/>
              </a:spcBef>
              <a:spcAft>
                <a:spcPts val="0"/>
              </a:spcAft>
              <a:buNone/>
            </a:pPr>
            <a:r>
              <a:rPr lang="en-GB" sz="1800" dirty="0">
                <a:solidFill>
                  <a:schemeClr val="dk1"/>
                </a:solidFill>
                <a:latin typeface="Tahoma"/>
                <a:ea typeface="Tahoma"/>
                <a:cs typeface="Tahoma"/>
                <a:sym typeface="Tahoma"/>
              </a:rPr>
              <a:t>Institutions choose a model based on </a:t>
            </a:r>
            <a:r>
              <a:rPr lang="en-GB" sz="1800" b="1" dirty="0">
                <a:solidFill>
                  <a:schemeClr val="dk1"/>
                </a:solidFill>
                <a:latin typeface="Tahoma"/>
                <a:ea typeface="Tahoma"/>
                <a:cs typeface="Tahoma"/>
                <a:sym typeface="Tahoma"/>
              </a:rPr>
              <a:t>governance structure, institutional priorities, and stakeholder involvement</a:t>
            </a:r>
            <a:r>
              <a:rPr lang="en-GB" sz="1800" dirty="0">
                <a:solidFill>
                  <a:schemeClr val="dk1"/>
                </a:solidFill>
                <a:latin typeface="Tahoma"/>
                <a:ea typeface="Tahoma"/>
                <a:cs typeface="Tahoma"/>
                <a:sym typeface="Tahoma"/>
              </a:rPr>
              <a:t>.</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38000">
              <a:schemeClr val="lt1"/>
            </a:gs>
            <a:gs pos="67000">
              <a:schemeClr val="lt1"/>
            </a:gs>
            <a:gs pos="92000">
              <a:schemeClr val="lt1"/>
            </a:gs>
            <a:gs pos="100000">
              <a:srgbClr val="FF0000"/>
            </a:gs>
          </a:gsLst>
          <a:lin ang="5400000" scaled="0"/>
        </a:gradFill>
        <a:effectLst/>
      </p:bgPr>
    </p:bg>
    <p:spTree>
      <p:nvGrpSpPr>
        <p:cNvPr id="1" name="Shape 989"/>
        <p:cNvGrpSpPr/>
        <p:nvPr/>
      </p:nvGrpSpPr>
      <p:grpSpPr>
        <a:xfrm>
          <a:off x="0" y="0"/>
          <a:ext cx="0" cy="0"/>
          <a:chOff x="0" y="0"/>
          <a:chExt cx="0" cy="0"/>
        </a:xfrm>
      </p:grpSpPr>
      <p:sp>
        <p:nvSpPr>
          <p:cNvPr id="990" name="Google Shape;990;p50"/>
          <p:cNvSpPr txBox="1"/>
          <p:nvPr/>
        </p:nvSpPr>
        <p:spPr>
          <a:xfrm>
            <a:off x="304800" y="735547"/>
            <a:ext cx="8229600" cy="43204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600"/>
              <a:buFont typeface="Calibri"/>
              <a:buNone/>
            </a:pPr>
            <a:endParaRPr sz="3600">
              <a:solidFill>
                <a:schemeClr val="dk1"/>
              </a:solidFill>
              <a:latin typeface="Tahoma"/>
              <a:ea typeface="Tahoma"/>
              <a:cs typeface="Tahoma"/>
              <a:sym typeface="Tahoma"/>
            </a:endParaRPr>
          </a:p>
        </p:txBody>
      </p:sp>
      <p:sp>
        <p:nvSpPr>
          <p:cNvPr id="991" name="Google Shape;991;p50"/>
          <p:cNvSpPr txBox="1">
            <a:spLocks noGrp="1"/>
          </p:cNvSpPr>
          <p:nvPr>
            <p:ph type="ftr" idx="11"/>
          </p:nvPr>
        </p:nvSpPr>
        <p:spPr>
          <a:xfrm>
            <a:off x="971600" y="4836242"/>
            <a:ext cx="7632848"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1100" b="1">
                <a:solidFill>
                  <a:schemeClr val="lt1"/>
                </a:solidFill>
              </a:rPr>
              <a:t>Quality Assurance for Reform and Transformation of HEIs in Uzbekistan - QUARTZ</a:t>
            </a:r>
            <a:endParaRPr/>
          </a:p>
        </p:txBody>
      </p:sp>
      <p:pic>
        <p:nvPicPr>
          <p:cNvPr id="992" name="Google Shape;992;p50" descr="C:\Users\brani\Downloads\eu_funded_en.jpg"/>
          <p:cNvPicPr preferRelativeResize="0"/>
          <p:nvPr/>
        </p:nvPicPr>
        <p:blipFill rotWithShape="1">
          <a:blip r:embed="rId3">
            <a:alphaModFix/>
          </a:blip>
          <a:srcRect/>
          <a:stretch/>
        </p:blipFill>
        <p:spPr>
          <a:xfrm>
            <a:off x="539552" y="162534"/>
            <a:ext cx="1726406" cy="362938"/>
          </a:xfrm>
          <a:prstGeom prst="rect">
            <a:avLst/>
          </a:prstGeom>
          <a:noFill/>
          <a:ln>
            <a:noFill/>
          </a:ln>
        </p:spPr>
      </p:pic>
      <p:pic>
        <p:nvPicPr>
          <p:cNvPr id="993" name="Google Shape;993;p50" descr="Sustainable Development Goals SDGs Goal 4: Quality, 48% OFF"/>
          <p:cNvPicPr preferRelativeResize="0"/>
          <p:nvPr/>
        </p:nvPicPr>
        <p:blipFill rotWithShape="1">
          <a:blip r:embed="rId4">
            <a:alphaModFix/>
          </a:blip>
          <a:srcRect/>
          <a:stretch/>
        </p:blipFill>
        <p:spPr>
          <a:xfrm>
            <a:off x="8122745" y="162534"/>
            <a:ext cx="481703" cy="481703"/>
          </a:xfrm>
          <a:prstGeom prst="rect">
            <a:avLst/>
          </a:prstGeom>
          <a:noFill/>
          <a:ln>
            <a:noFill/>
          </a:ln>
        </p:spPr>
      </p:pic>
      <p:pic>
        <p:nvPicPr>
          <p:cNvPr id="994" name="Google Shape;994;p50"/>
          <p:cNvPicPr preferRelativeResize="0"/>
          <p:nvPr/>
        </p:nvPicPr>
        <p:blipFill rotWithShape="1">
          <a:blip r:embed="rId5">
            <a:alphaModFix/>
          </a:blip>
          <a:srcRect/>
          <a:stretch/>
        </p:blipFill>
        <p:spPr>
          <a:xfrm>
            <a:off x="3868104" y="117804"/>
            <a:ext cx="1407792" cy="407668"/>
          </a:xfrm>
          <a:prstGeom prst="rect">
            <a:avLst/>
          </a:prstGeom>
          <a:noFill/>
          <a:ln>
            <a:noFill/>
          </a:ln>
        </p:spPr>
      </p:pic>
      <p:pic>
        <p:nvPicPr>
          <p:cNvPr id="995" name="Google Shape;995;p50"/>
          <p:cNvPicPr preferRelativeResize="0"/>
          <p:nvPr/>
        </p:nvPicPr>
        <p:blipFill rotWithShape="1">
          <a:blip r:embed="rId6">
            <a:alphaModFix/>
          </a:blip>
          <a:srcRect/>
          <a:stretch/>
        </p:blipFill>
        <p:spPr>
          <a:xfrm>
            <a:off x="136788" y="1288110"/>
            <a:ext cx="8839200" cy="3429367"/>
          </a:xfrm>
          <a:prstGeom prst="rect">
            <a:avLst/>
          </a:prstGeom>
          <a:noFill/>
          <a:ln>
            <a:noFill/>
          </a:ln>
        </p:spPr>
      </p:pic>
      <p:sp>
        <p:nvSpPr>
          <p:cNvPr id="996" name="Google Shape;996;p50"/>
          <p:cNvSpPr txBox="1"/>
          <p:nvPr/>
        </p:nvSpPr>
        <p:spPr>
          <a:xfrm>
            <a:off x="714861" y="735100"/>
            <a:ext cx="7683055" cy="39747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Tahoma"/>
              <a:buNone/>
            </a:pPr>
            <a:r>
              <a:rPr lang="en-GB" sz="2400">
                <a:solidFill>
                  <a:schemeClr val="dk1"/>
                </a:solidFill>
                <a:latin typeface="Tahoma"/>
                <a:ea typeface="Tahoma"/>
                <a:cs typeface="Tahoma"/>
                <a:sym typeface="Tahoma"/>
              </a:rPr>
              <a:t>Student Involvement, Engagement, Partnership and Co-creation</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38000">
              <a:schemeClr val="lt1"/>
            </a:gs>
            <a:gs pos="67000">
              <a:schemeClr val="lt1"/>
            </a:gs>
            <a:gs pos="92000">
              <a:schemeClr val="lt1"/>
            </a:gs>
            <a:gs pos="100000">
              <a:srgbClr val="FF0000"/>
            </a:gs>
          </a:gsLst>
          <a:lin ang="5400000" scaled="0"/>
        </a:gradFill>
        <a:effectLst/>
      </p:bgPr>
    </p:bg>
    <p:spTree>
      <p:nvGrpSpPr>
        <p:cNvPr id="1" name="Shape 1001"/>
        <p:cNvGrpSpPr/>
        <p:nvPr/>
      </p:nvGrpSpPr>
      <p:grpSpPr>
        <a:xfrm>
          <a:off x="0" y="0"/>
          <a:ext cx="0" cy="0"/>
          <a:chOff x="0" y="0"/>
          <a:chExt cx="0" cy="0"/>
        </a:xfrm>
      </p:grpSpPr>
      <p:sp>
        <p:nvSpPr>
          <p:cNvPr id="1002" name="Google Shape;1002;p51"/>
          <p:cNvSpPr txBox="1"/>
          <p:nvPr/>
        </p:nvSpPr>
        <p:spPr>
          <a:xfrm>
            <a:off x="304800" y="735547"/>
            <a:ext cx="8229600" cy="43204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600"/>
              <a:buFont typeface="Calibri"/>
              <a:buNone/>
            </a:pPr>
            <a:endParaRPr sz="3600">
              <a:solidFill>
                <a:schemeClr val="dk1"/>
              </a:solidFill>
              <a:latin typeface="Tahoma"/>
              <a:ea typeface="Tahoma"/>
              <a:cs typeface="Tahoma"/>
              <a:sym typeface="Tahoma"/>
            </a:endParaRPr>
          </a:p>
        </p:txBody>
      </p:sp>
      <p:sp>
        <p:nvSpPr>
          <p:cNvPr id="1003" name="Google Shape;1003;p51"/>
          <p:cNvSpPr txBox="1">
            <a:spLocks noGrp="1"/>
          </p:cNvSpPr>
          <p:nvPr>
            <p:ph type="ftr" idx="11"/>
          </p:nvPr>
        </p:nvSpPr>
        <p:spPr>
          <a:xfrm>
            <a:off x="971600" y="4836242"/>
            <a:ext cx="7632848"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1100" b="1">
                <a:solidFill>
                  <a:schemeClr val="lt1"/>
                </a:solidFill>
              </a:rPr>
              <a:t>Quality Assurance for Reform and Transformation of HEIs in Uzbekistan - QUARTZ</a:t>
            </a:r>
            <a:endParaRPr/>
          </a:p>
        </p:txBody>
      </p:sp>
      <p:pic>
        <p:nvPicPr>
          <p:cNvPr id="1004" name="Google Shape;1004;p51" descr="C:\Users\brani\Downloads\eu_funded_en.jpg"/>
          <p:cNvPicPr preferRelativeResize="0"/>
          <p:nvPr/>
        </p:nvPicPr>
        <p:blipFill rotWithShape="1">
          <a:blip r:embed="rId3">
            <a:alphaModFix/>
          </a:blip>
          <a:srcRect/>
          <a:stretch/>
        </p:blipFill>
        <p:spPr>
          <a:xfrm>
            <a:off x="539552" y="162534"/>
            <a:ext cx="1726406" cy="362938"/>
          </a:xfrm>
          <a:prstGeom prst="rect">
            <a:avLst/>
          </a:prstGeom>
          <a:noFill/>
          <a:ln>
            <a:noFill/>
          </a:ln>
        </p:spPr>
      </p:pic>
      <p:pic>
        <p:nvPicPr>
          <p:cNvPr id="1005" name="Google Shape;1005;p51" descr="Sustainable Development Goals SDGs Goal 4: Quality, 48% OFF"/>
          <p:cNvPicPr preferRelativeResize="0"/>
          <p:nvPr/>
        </p:nvPicPr>
        <p:blipFill rotWithShape="1">
          <a:blip r:embed="rId4">
            <a:alphaModFix/>
          </a:blip>
          <a:srcRect/>
          <a:stretch/>
        </p:blipFill>
        <p:spPr>
          <a:xfrm>
            <a:off x="8122745" y="162534"/>
            <a:ext cx="481703" cy="481703"/>
          </a:xfrm>
          <a:prstGeom prst="rect">
            <a:avLst/>
          </a:prstGeom>
          <a:noFill/>
          <a:ln>
            <a:noFill/>
          </a:ln>
        </p:spPr>
      </p:pic>
      <p:pic>
        <p:nvPicPr>
          <p:cNvPr id="1006" name="Google Shape;1006;p51"/>
          <p:cNvPicPr preferRelativeResize="0"/>
          <p:nvPr/>
        </p:nvPicPr>
        <p:blipFill rotWithShape="1">
          <a:blip r:embed="rId5">
            <a:alphaModFix/>
          </a:blip>
          <a:srcRect/>
          <a:stretch/>
        </p:blipFill>
        <p:spPr>
          <a:xfrm>
            <a:off x="3868104" y="117804"/>
            <a:ext cx="1407792" cy="407668"/>
          </a:xfrm>
          <a:prstGeom prst="rect">
            <a:avLst/>
          </a:prstGeom>
          <a:noFill/>
          <a:ln>
            <a:noFill/>
          </a:ln>
        </p:spPr>
      </p:pic>
      <p:sp>
        <p:nvSpPr>
          <p:cNvPr id="1007" name="Google Shape;1007;p51"/>
          <p:cNvSpPr txBox="1"/>
          <p:nvPr/>
        </p:nvSpPr>
        <p:spPr>
          <a:xfrm>
            <a:off x="730472" y="782932"/>
            <a:ext cx="7683055" cy="39747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Tahoma"/>
              <a:buNone/>
            </a:pPr>
            <a:r>
              <a:rPr lang="en-GB" sz="2400">
                <a:solidFill>
                  <a:schemeClr val="dk1"/>
                </a:solidFill>
                <a:latin typeface="Tahoma"/>
                <a:ea typeface="Tahoma"/>
                <a:cs typeface="Tahoma"/>
                <a:sym typeface="Tahoma"/>
              </a:rPr>
              <a:t>Constructive Alignment. Outcome-centred Module Design</a:t>
            </a:r>
            <a:endParaRPr/>
          </a:p>
        </p:txBody>
      </p:sp>
      <p:sp>
        <p:nvSpPr>
          <p:cNvPr id="1008" name="Google Shape;1008;p51"/>
          <p:cNvSpPr txBox="1"/>
          <p:nvPr/>
        </p:nvSpPr>
        <p:spPr>
          <a:xfrm>
            <a:off x="3317" y="1392307"/>
            <a:ext cx="6264695" cy="3293209"/>
          </a:xfrm>
          <a:prstGeom prst="rect">
            <a:avLst/>
          </a:prstGeom>
          <a:noFill/>
          <a:ln>
            <a:noFill/>
          </a:ln>
        </p:spPr>
        <p:txBody>
          <a:bodyPr spcFirstLastPara="1" wrap="square" lIns="91425" tIns="45700" rIns="91425" bIns="45700" anchor="t" anchorCtr="0">
            <a:spAutoFit/>
          </a:bodyPr>
          <a:lstStyle/>
          <a:p>
            <a:pPr marL="214313" marR="0" lvl="0" indent="-214313" algn="l" rtl="0">
              <a:spcBef>
                <a:spcPts val="0"/>
              </a:spcBef>
              <a:spcAft>
                <a:spcPts val="0"/>
              </a:spcAft>
              <a:buClr>
                <a:schemeClr val="dk1"/>
              </a:buClr>
              <a:buSzPts val="1600"/>
              <a:buFont typeface="Arial"/>
              <a:buChar char="•"/>
            </a:pPr>
            <a:r>
              <a:rPr lang="en-GB" sz="1600">
                <a:solidFill>
                  <a:schemeClr val="dk1"/>
                </a:solidFill>
                <a:latin typeface="Tahoma"/>
                <a:ea typeface="Tahoma"/>
                <a:cs typeface="Tahoma"/>
                <a:sym typeface="Tahoma"/>
              </a:rPr>
              <a:t>What are the specific </a:t>
            </a:r>
            <a:r>
              <a:rPr lang="en-GB" sz="1600" b="1">
                <a:solidFill>
                  <a:schemeClr val="dk1"/>
                </a:solidFill>
                <a:latin typeface="Tahoma"/>
                <a:ea typeface="Tahoma"/>
                <a:cs typeface="Tahoma"/>
                <a:sym typeface="Tahoma"/>
              </a:rPr>
              <a:t>learning outcomes</a:t>
            </a:r>
            <a:r>
              <a:rPr lang="en-GB" sz="1600">
                <a:solidFill>
                  <a:schemeClr val="dk1"/>
                </a:solidFill>
                <a:latin typeface="Tahoma"/>
                <a:ea typeface="Tahoma"/>
                <a:cs typeface="Tahoma"/>
                <a:sym typeface="Tahoma"/>
              </a:rPr>
              <a:t> students should achieve?</a:t>
            </a:r>
            <a:endParaRPr/>
          </a:p>
          <a:p>
            <a:pPr marL="214313" marR="0" lvl="0" indent="-214313" algn="l" rtl="0">
              <a:spcBef>
                <a:spcPts val="0"/>
              </a:spcBef>
              <a:spcAft>
                <a:spcPts val="0"/>
              </a:spcAft>
              <a:buClr>
                <a:schemeClr val="dk1"/>
              </a:buClr>
              <a:buSzPts val="1600"/>
              <a:buFont typeface="Arial"/>
              <a:buChar char="•"/>
            </a:pPr>
            <a:r>
              <a:rPr lang="en-GB" sz="1600">
                <a:solidFill>
                  <a:schemeClr val="dk1"/>
                </a:solidFill>
                <a:latin typeface="Tahoma"/>
                <a:ea typeface="Tahoma"/>
                <a:cs typeface="Tahoma"/>
                <a:sym typeface="Tahoma"/>
              </a:rPr>
              <a:t>How can these outcomes be clearly </a:t>
            </a:r>
            <a:r>
              <a:rPr lang="en-GB" sz="1600" b="1">
                <a:solidFill>
                  <a:schemeClr val="dk1"/>
                </a:solidFill>
                <a:latin typeface="Tahoma"/>
                <a:ea typeface="Tahoma"/>
                <a:cs typeface="Tahoma"/>
                <a:sym typeface="Tahoma"/>
              </a:rPr>
              <a:t>communicated</a:t>
            </a:r>
            <a:r>
              <a:rPr lang="en-GB" sz="1600">
                <a:solidFill>
                  <a:schemeClr val="dk1"/>
                </a:solidFill>
                <a:latin typeface="Tahoma"/>
                <a:ea typeface="Tahoma"/>
                <a:cs typeface="Tahoma"/>
                <a:sym typeface="Tahoma"/>
              </a:rPr>
              <a:t> to students?</a:t>
            </a:r>
            <a:endParaRPr/>
          </a:p>
          <a:p>
            <a:pPr marL="214313" marR="0" lvl="0" indent="-214313" algn="l" rtl="0">
              <a:spcBef>
                <a:spcPts val="0"/>
              </a:spcBef>
              <a:spcAft>
                <a:spcPts val="0"/>
              </a:spcAft>
              <a:buClr>
                <a:schemeClr val="dk1"/>
              </a:buClr>
              <a:buSzPts val="1600"/>
              <a:buFont typeface="Arial"/>
              <a:buChar char="•"/>
            </a:pPr>
            <a:r>
              <a:rPr lang="en-GB" sz="1600">
                <a:solidFill>
                  <a:schemeClr val="dk1"/>
                </a:solidFill>
                <a:latin typeface="Tahoma"/>
                <a:ea typeface="Tahoma"/>
                <a:cs typeface="Tahoma"/>
                <a:sym typeface="Tahoma"/>
              </a:rPr>
              <a:t>What are the </a:t>
            </a:r>
            <a:r>
              <a:rPr lang="en-GB" sz="1600" b="1">
                <a:solidFill>
                  <a:schemeClr val="dk1"/>
                </a:solidFill>
                <a:latin typeface="Tahoma"/>
                <a:ea typeface="Tahoma"/>
                <a:cs typeface="Tahoma"/>
                <a:sym typeface="Tahoma"/>
              </a:rPr>
              <a:t>core concepts and skills </a:t>
            </a:r>
            <a:r>
              <a:rPr lang="en-GB" sz="1600">
                <a:solidFill>
                  <a:schemeClr val="dk1"/>
                </a:solidFill>
                <a:latin typeface="Tahoma"/>
                <a:ea typeface="Tahoma"/>
                <a:cs typeface="Tahoma"/>
                <a:sym typeface="Tahoma"/>
              </a:rPr>
              <a:t>students need to learn?</a:t>
            </a:r>
            <a:endParaRPr/>
          </a:p>
          <a:p>
            <a:pPr marL="214313" marR="0" lvl="0" indent="-214313" algn="l" rtl="0">
              <a:spcBef>
                <a:spcPts val="0"/>
              </a:spcBef>
              <a:spcAft>
                <a:spcPts val="0"/>
              </a:spcAft>
              <a:buClr>
                <a:schemeClr val="dk1"/>
              </a:buClr>
              <a:buSzPts val="1600"/>
              <a:buFont typeface="Arial"/>
              <a:buChar char="•"/>
            </a:pPr>
            <a:r>
              <a:rPr lang="en-GB" sz="1600">
                <a:solidFill>
                  <a:schemeClr val="dk1"/>
                </a:solidFill>
                <a:latin typeface="Tahoma"/>
                <a:ea typeface="Tahoma"/>
                <a:cs typeface="Tahoma"/>
                <a:sym typeface="Tahoma"/>
              </a:rPr>
              <a:t>What is the </a:t>
            </a:r>
            <a:r>
              <a:rPr lang="en-GB" sz="1600" b="1">
                <a:solidFill>
                  <a:schemeClr val="dk1"/>
                </a:solidFill>
                <a:latin typeface="Tahoma"/>
                <a:ea typeface="Tahoma"/>
                <a:cs typeface="Tahoma"/>
                <a:sym typeface="Tahoma"/>
              </a:rPr>
              <a:t>most logical sequence </a:t>
            </a:r>
            <a:r>
              <a:rPr lang="en-GB" sz="1600">
                <a:solidFill>
                  <a:schemeClr val="dk1"/>
                </a:solidFill>
                <a:latin typeface="Tahoma"/>
                <a:ea typeface="Tahoma"/>
                <a:cs typeface="Tahoma"/>
                <a:sym typeface="Tahoma"/>
              </a:rPr>
              <a:t>for presenting this content?</a:t>
            </a:r>
            <a:endParaRPr/>
          </a:p>
          <a:p>
            <a:pPr marL="214313" marR="0" lvl="0" indent="-214313" algn="l" rtl="0">
              <a:spcBef>
                <a:spcPts val="0"/>
              </a:spcBef>
              <a:spcAft>
                <a:spcPts val="0"/>
              </a:spcAft>
              <a:buClr>
                <a:schemeClr val="dk1"/>
              </a:buClr>
              <a:buSzPts val="1600"/>
              <a:buFont typeface="Arial"/>
              <a:buChar char="•"/>
            </a:pPr>
            <a:r>
              <a:rPr lang="en-GB" sz="1600">
                <a:solidFill>
                  <a:schemeClr val="dk1"/>
                </a:solidFill>
                <a:latin typeface="Tahoma"/>
                <a:ea typeface="Tahoma"/>
                <a:cs typeface="Tahoma"/>
                <a:sym typeface="Tahoma"/>
              </a:rPr>
              <a:t>What </a:t>
            </a:r>
            <a:r>
              <a:rPr lang="en-GB" sz="1600" b="1">
                <a:solidFill>
                  <a:schemeClr val="dk1"/>
                </a:solidFill>
                <a:latin typeface="Tahoma"/>
                <a:ea typeface="Tahoma"/>
                <a:cs typeface="Tahoma"/>
                <a:sym typeface="Tahoma"/>
              </a:rPr>
              <a:t>assessment strategies </a:t>
            </a:r>
            <a:r>
              <a:rPr lang="en-GB" sz="1600">
                <a:solidFill>
                  <a:schemeClr val="dk1"/>
                </a:solidFill>
                <a:latin typeface="Tahoma"/>
                <a:ea typeface="Tahoma"/>
                <a:cs typeface="Tahoma"/>
                <a:sym typeface="Tahoma"/>
              </a:rPr>
              <a:t>will accurately measure student attainment of the outcomes?</a:t>
            </a:r>
            <a:endParaRPr/>
          </a:p>
          <a:p>
            <a:pPr marL="214313" marR="0" lvl="0" indent="-214313" algn="l" rtl="0">
              <a:spcBef>
                <a:spcPts val="0"/>
              </a:spcBef>
              <a:spcAft>
                <a:spcPts val="0"/>
              </a:spcAft>
              <a:buClr>
                <a:schemeClr val="dk1"/>
              </a:buClr>
              <a:buSzPts val="1600"/>
              <a:buFont typeface="Arial"/>
              <a:buChar char="•"/>
            </a:pPr>
            <a:r>
              <a:rPr lang="en-GB" sz="1600">
                <a:solidFill>
                  <a:schemeClr val="dk1"/>
                </a:solidFill>
                <a:latin typeface="Tahoma"/>
                <a:ea typeface="Tahoma"/>
                <a:cs typeface="Tahoma"/>
                <a:sym typeface="Tahoma"/>
              </a:rPr>
              <a:t>How does the module align with </a:t>
            </a:r>
            <a:r>
              <a:rPr lang="en-GB" sz="1600" b="1">
                <a:solidFill>
                  <a:schemeClr val="dk1"/>
                </a:solidFill>
                <a:latin typeface="Tahoma"/>
                <a:ea typeface="Tahoma"/>
                <a:cs typeface="Tahoma"/>
                <a:sym typeface="Tahoma"/>
              </a:rPr>
              <a:t>accreditation and institutional requirements</a:t>
            </a:r>
            <a:r>
              <a:rPr lang="en-GB" sz="1600">
                <a:solidFill>
                  <a:schemeClr val="dk1"/>
                </a:solidFill>
                <a:latin typeface="Tahoma"/>
                <a:ea typeface="Tahoma"/>
                <a:cs typeface="Tahoma"/>
                <a:sym typeface="Tahoma"/>
              </a:rPr>
              <a:t>?</a:t>
            </a:r>
            <a:endParaRPr/>
          </a:p>
          <a:p>
            <a:pPr marL="214313" marR="0" lvl="0" indent="-214313" algn="l" rtl="0">
              <a:spcBef>
                <a:spcPts val="0"/>
              </a:spcBef>
              <a:spcAft>
                <a:spcPts val="0"/>
              </a:spcAft>
              <a:buClr>
                <a:schemeClr val="dk1"/>
              </a:buClr>
              <a:buSzPts val="1600"/>
              <a:buFont typeface="Arial"/>
              <a:buChar char="•"/>
            </a:pPr>
            <a:r>
              <a:rPr lang="en-GB" sz="1600">
                <a:solidFill>
                  <a:schemeClr val="dk1"/>
                </a:solidFill>
                <a:latin typeface="Tahoma"/>
                <a:ea typeface="Tahoma"/>
                <a:cs typeface="Tahoma"/>
                <a:sym typeface="Tahoma"/>
              </a:rPr>
              <a:t>How can we ensure that all components work </a:t>
            </a:r>
            <a:r>
              <a:rPr lang="en-GB" sz="1600" b="1">
                <a:solidFill>
                  <a:schemeClr val="dk1"/>
                </a:solidFill>
                <a:latin typeface="Tahoma"/>
                <a:ea typeface="Tahoma"/>
                <a:cs typeface="Tahoma"/>
                <a:sym typeface="Tahoma"/>
              </a:rPr>
              <a:t>cohesively and sustainably </a:t>
            </a:r>
            <a:r>
              <a:rPr lang="en-GB" sz="1600">
                <a:solidFill>
                  <a:schemeClr val="dk1"/>
                </a:solidFill>
                <a:latin typeface="Tahoma"/>
                <a:ea typeface="Tahoma"/>
                <a:cs typeface="Tahoma"/>
                <a:sym typeface="Tahoma"/>
              </a:rPr>
              <a:t>to support student success?</a:t>
            </a:r>
            <a:endParaRPr/>
          </a:p>
        </p:txBody>
      </p:sp>
      <p:grpSp>
        <p:nvGrpSpPr>
          <p:cNvPr id="1009" name="Google Shape;1009;p51"/>
          <p:cNvGrpSpPr/>
          <p:nvPr/>
        </p:nvGrpSpPr>
        <p:grpSpPr>
          <a:xfrm>
            <a:off x="5908081" y="1707654"/>
            <a:ext cx="3227525" cy="2664526"/>
            <a:chOff x="471985" y="0"/>
            <a:chExt cx="3227525" cy="2664526"/>
          </a:xfrm>
        </p:grpSpPr>
        <p:sp>
          <p:nvSpPr>
            <p:cNvPr id="1010" name="Google Shape;1010;p51"/>
            <p:cNvSpPr/>
            <p:nvPr/>
          </p:nvSpPr>
          <p:spPr>
            <a:xfrm>
              <a:off x="1410660" y="0"/>
              <a:ext cx="1294260" cy="841269"/>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51"/>
            <p:cNvSpPr txBox="1"/>
            <p:nvPr/>
          </p:nvSpPr>
          <p:spPr>
            <a:xfrm>
              <a:off x="1451727" y="41067"/>
              <a:ext cx="1212126" cy="759135"/>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Tahoma"/>
                <a:buNone/>
              </a:pPr>
              <a:r>
                <a:rPr lang="en-GB" sz="1600">
                  <a:solidFill>
                    <a:schemeClr val="lt1"/>
                  </a:solidFill>
                  <a:latin typeface="Tahoma"/>
                  <a:ea typeface="Tahoma"/>
                  <a:cs typeface="Tahoma"/>
                  <a:sym typeface="Tahoma"/>
                </a:rPr>
                <a:t>Learning Outcomes</a:t>
              </a:r>
              <a:endParaRPr sz="1600">
                <a:solidFill>
                  <a:schemeClr val="lt1"/>
                </a:solidFill>
                <a:latin typeface="Tahoma"/>
                <a:ea typeface="Tahoma"/>
                <a:cs typeface="Tahoma"/>
                <a:sym typeface="Tahoma"/>
              </a:endParaRPr>
            </a:p>
          </p:txBody>
        </p:sp>
        <p:sp>
          <p:nvSpPr>
            <p:cNvPr id="1012" name="Google Shape;1012;p51"/>
            <p:cNvSpPr/>
            <p:nvPr/>
          </p:nvSpPr>
          <p:spPr>
            <a:xfrm>
              <a:off x="958649" y="420224"/>
              <a:ext cx="2244302" cy="2244302"/>
            </a:xfrm>
            <a:custGeom>
              <a:avLst/>
              <a:gdLst/>
              <a:ahLst/>
              <a:cxnLst/>
              <a:rect l="l" t="t" r="r" b="b"/>
              <a:pathLst>
                <a:path w="120000" h="120000" extrusionOk="0">
                  <a:moveTo>
                    <a:pt x="93894" y="10490"/>
                  </a:moveTo>
                  <a:lnTo>
                    <a:pt x="93894" y="10490"/>
                  </a:lnTo>
                  <a:cubicBezTo>
                    <a:pt x="112290" y="23083"/>
                    <a:pt x="122186" y="44838"/>
                    <a:pt x="119593" y="66980"/>
                  </a:cubicBezTo>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51"/>
            <p:cNvSpPr/>
            <p:nvPr/>
          </p:nvSpPr>
          <p:spPr>
            <a:xfrm>
              <a:off x="2405250" y="1684642"/>
              <a:ext cx="1294260" cy="841269"/>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51"/>
            <p:cNvSpPr txBox="1"/>
            <p:nvPr/>
          </p:nvSpPr>
          <p:spPr>
            <a:xfrm>
              <a:off x="2446317" y="1725709"/>
              <a:ext cx="1212126" cy="759135"/>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Tahoma"/>
                <a:buNone/>
              </a:pPr>
              <a:r>
                <a:rPr lang="en-GB" sz="1600">
                  <a:solidFill>
                    <a:schemeClr val="lt1"/>
                  </a:solidFill>
                  <a:latin typeface="Tahoma"/>
                  <a:ea typeface="Tahoma"/>
                  <a:cs typeface="Tahoma"/>
                  <a:sym typeface="Tahoma"/>
                </a:rPr>
                <a:t>Learning Activities</a:t>
              </a:r>
              <a:endParaRPr sz="1600">
                <a:solidFill>
                  <a:schemeClr val="lt1"/>
                </a:solidFill>
                <a:latin typeface="Tahoma"/>
                <a:ea typeface="Tahoma"/>
                <a:cs typeface="Tahoma"/>
                <a:sym typeface="Tahoma"/>
              </a:endParaRPr>
            </a:p>
          </p:txBody>
        </p:sp>
        <p:sp>
          <p:nvSpPr>
            <p:cNvPr id="1015" name="Google Shape;1015;p51"/>
            <p:cNvSpPr/>
            <p:nvPr/>
          </p:nvSpPr>
          <p:spPr>
            <a:xfrm>
              <a:off x="984801" y="407897"/>
              <a:ext cx="2244302" cy="2244302"/>
            </a:xfrm>
            <a:custGeom>
              <a:avLst/>
              <a:gdLst/>
              <a:ahLst/>
              <a:cxnLst/>
              <a:rect l="l" t="t" r="r" b="b"/>
              <a:pathLst>
                <a:path w="120000" h="120000" extrusionOk="0">
                  <a:moveTo>
                    <a:pt x="87132" y="113515"/>
                  </a:moveTo>
                  <a:cubicBezTo>
                    <a:pt x="68909" y="122754"/>
                    <a:pt x="47236" y="122085"/>
                    <a:pt x="29618" y="111739"/>
                  </a:cubicBezTo>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51"/>
            <p:cNvSpPr/>
            <p:nvPr/>
          </p:nvSpPr>
          <p:spPr>
            <a:xfrm>
              <a:off x="471985" y="1650837"/>
              <a:ext cx="1294260" cy="841269"/>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51"/>
            <p:cNvSpPr txBox="1"/>
            <p:nvPr/>
          </p:nvSpPr>
          <p:spPr>
            <a:xfrm>
              <a:off x="513052" y="1691904"/>
              <a:ext cx="1212126" cy="759135"/>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Tahoma"/>
                <a:buNone/>
              </a:pPr>
              <a:r>
                <a:rPr lang="en-GB" sz="1600">
                  <a:solidFill>
                    <a:schemeClr val="lt1"/>
                  </a:solidFill>
                  <a:latin typeface="Tahoma"/>
                  <a:ea typeface="Tahoma"/>
                  <a:cs typeface="Tahoma"/>
                  <a:sym typeface="Tahoma"/>
                </a:rPr>
                <a:t>Assessment</a:t>
              </a:r>
              <a:endParaRPr sz="1600">
                <a:solidFill>
                  <a:schemeClr val="lt1"/>
                </a:solidFill>
                <a:latin typeface="Tahoma"/>
                <a:ea typeface="Tahoma"/>
                <a:cs typeface="Tahoma"/>
                <a:sym typeface="Tahoma"/>
              </a:endParaRPr>
            </a:p>
          </p:txBody>
        </p:sp>
        <p:sp>
          <p:nvSpPr>
            <p:cNvPr id="1018" name="Google Shape;1018;p51"/>
            <p:cNvSpPr/>
            <p:nvPr/>
          </p:nvSpPr>
          <p:spPr>
            <a:xfrm>
              <a:off x="982040" y="401928"/>
              <a:ext cx="2244302" cy="2244302"/>
            </a:xfrm>
            <a:custGeom>
              <a:avLst/>
              <a:gdLst/>
              <a:ahLst/>
              <a:cxnLst/>
              <a:rect l="l" t="t" r="r" b="b"/>
              <a:pathLst>
                <a:path w="120000" h="120000" extrusionOk="0">
                  <a:moveTo>
                    <a:pt x="321" y="66196"/>
                  </a:moveTo>
                  <a:cubicBezTo>
                    <a:pt x="-1785" y="45915"/>
                    <a:pt x="6554" y="25952"/>
                    <a:pt x="22460" y="13194"/>
                  </a:cubicBezTo>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9" name="Google Shape;1019;p51"/>
          <p:cNvSpPr/>
          <p:nvPr/>
        </p:nvSpPr>
        <p:spPr>
          <a:xfrm>
            <a:off x="6876256" y="2658037"/>
            <a:ext cx="1379712" cy="761747"/>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GB" sz="1500">
                <a:solidFill>
                  <a:srgbClr val="002060"/>
                </a:solidFill>
                <a:latin typeface="Tahoma"/>
                <a:ea typeface="Tahoma"/>
                <a:cs typeface="Tahoma"/>
                <a:sym typeface="Tahoma"/>
              </a:rPr>
              <a:t>Outcome-centred Module Design</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38000">
              <a:schemeClr val="lt1"/>
            </a:gs>
            <a:gs pos="67000">
              <a:schemeClr val="lt1"/>
            </a:gs>
            <a:gs pos="92000">
              <a:schemeClr val="lt1"/>
            </a:gs>
            <a:gs pos="100000">
              <a:srgbClr val="FF0000"/>
            </a:gs>
          </a:gsLst>
          <a:lin ang="5400000" scaled="0"/>
        </a:gradFill>
        <a:effectLst/>
      </p:bgPr>
    </p:bg>
    <p:spTree>
      <p:nvGrpSpPr>
        <p:cNvPr id="1" name="Shape 1024"/>
        <p:cNvGrpSpPr/>
        <p:nvPr/>
      </p:nvGrpSpPr>
      <p:grpSpPr>
        <a:xfrm>
          <a:off x="0" y="0"/>
          <a:ext cx="0" cy="0"/>
          <a:chOff x="0" y="0"/>
          <a:chExt cx="0" cy="0"/>
        </a:xfrm>
      </p:grpSpPr>
      <p:sp>
        <p:nvSpPr>
          <p:cNvPr id="1025" name="Google Shape;1025;p52"/>
          <p:cNvSpPr txBox="1"/>
          <p:nvPr/>
        </p:nvSpPr>
        <p:spPr>
          <a:xfrm>
            <a:off x="304800" y="735547"/>
            <a:ext cx="8229600" cy="43204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600"/>
              <a:buFont typeface="Calibri"/>
              <a:buNone/>
            </a:pPr>
            <a:endParaRPr sz="3600">
              <a:solidFill>
                <a:schemeClr val="dk1"/>
              </a:solidFill>
              <a:latin typeface="Tahoma"/>
              <a:ea typeface="Tahoma"/>
              <a:cs typeface="Tahoma"/>
              <a:sym typeface="Tahoma"/>
            </a:endParaRPr>
          </a:p>
        </p:txBody>
      </p:sp>
      <p:sp>
        <p:nvSpPr>
          <p:cNvPr id="1026" name="Google Shape;1026;p52"/>
          <p:cNvSpPr txBox="1">
            <a:spLocks noGrp="1"/>
          </p:cNvSpPr>
          <p:nvPr>
            <p:ph type="ftr" idx="11"/>
          </p:nvPr>
        </p:nvSpPr>
        <p:spPr>
          <a:xfrm>
            <a:off x="971600" y="4836242"/>
            <a:ext cx="7632848"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1100" b="1">
                <a:solidFill>
                  <a:schemeClr val="lt1"/>
                </a:solidFill>
              </a:rPr>
              <a:t>Quality Assurance for Reform and Transformation of HEIs in Uzbekistan - QUARTZ</a:t>
            </a:r>
            <a:endParaRPr/>
          </a:p>
        </p:txBody>
      </p:sp>
      <p:pic>
        <p:nvPicPr>
          <p:cNvPr id="1027" name="Google Shape;1027;p52" descr="C:\Users\brani\Downloads\eu_funded_en.jpg"/>
          <p:cNvPicPr preferRelativeResize="0"/>
          <p:nvPr/>
        </p:nvPicPr>
        <p:blipFill rotWithShape="1">
          <a:blip r:embed="rId3">
            <a:alphaModFix/>
          </a:blip>
          <a:srcRect/>
          <a:stretch/>
        </p:blipFill>
        <p:spPr>
          <a:xfrm>
            <a:off x="539552" y="162534"/>
            <a:ext cx="1726406" cy="362938"/>
          </a:xfrm>
          <a:prstGeom prst="rect">
            <a:avLst/>
          </a:prstGeom>
          <a:noFill/>
          <a:ln>
            <a:noFill/>
          </a:ln>
        </p:spPr>
      </p:pic>
      <p:pic>
        <p:nvPicPr>
          <p:cNvPr id="1028" name="Google Shape;1028;p52" descr="Sustainable Development Goals SDGs Goal 4: Quality, 48% OFF"/>
          <p:cNvPicPr preferRelativeResize="0"/>
          <p:nvPr/>
        </p:nvPicPr>
        <p:blipFill rotWithShape="1">
          <a:blip r:embed="rId4">
            <a:alphaModFix/>
          </a:blip>
          <a:srcRect/>
          <a:stretch/>
        </p:blipFill>
        <p:spPr>
          <a:xfrm>
            <a:off x="8122745" y="162534"/>
            <a:ext cx="481703" cy="481703"/>
          </a:xfrm>
          <a:prstGeom prst="rect">
            <a:avLst/>
          </a:prstGeom>
          <a:noFill/>
          <a:ln>
            <a:noFill/>
          </a:ln>
        </p:spPr>
      </p:pic>
      <p:pic>
        <p:nvPicPr>
          <p:cNvPr id="1029" name="Google Shape;1029;p52"/>
          <p:cNvPicPr preferRelativeResize="0"/>
          <p:nvPr/>
        </p:nvPicPr>
        <p:blipFill rotWithShape="1">
          <a:blip r:embed="rId5">
            <a:alphaModFix/>
          </a:blip>
          <a:srcRect/>
          <a:stretch/>
        </p:blipFill>
        <p:spPr>
          <a:xfrm>
            <a:off x="3868104" y="117804"/>
            <a:ext cx="1407792" cy="407668"/>
          </a:xfrm>
          <a:prstGeom prst="rect">
            <a:avLst/>
          </a:prstGeom>
          <a:noFill/>
          <a:ln>
            <a:noFill/>
          </a:ln>
        </p:spPr>
      </p:pic>
      <p:sp>
        <p:nvSpPr>
          <p:cNvPr id="1030" name="Google Shape;1030;p52"/>
          <p:cNvSpPr txBox="1"/>
          <p:nvPr/>
        </p:nvSpPr>
        <p:spPr>
          <a:xfrm>
            <a:off x="851345" y="819534"/>
            <a:ext cx="7683055" cy="39747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Tahoma"/>
              <a:buNone/>
            </a:pPr>
            <a:r>
              <a:rPr lang="en-GB" sz="2400">
                <a:solidFill>
                  <a:schemeClr val="dk1"/>
                </a:solidFill>
                <a:latin typeface="Tahoma"/>
                <a:ea typeface="Tahoma"/>
                <a:cs typeface="Tahoma"/>
                <a:sym typeface="Tahoma"/>
              </a:rPr>
              <a:t>Expanding to a Student-centred Approach</a:t>
            </a:r>
            <a:endParaRPr/>
          </a:p>
        </p:txBody>
      </p:sp>
      <p:sp>
        <p:nvSpPr>
          <p:cNvPr id="1031" name="Google Shape;1031;p52"/>
          <p:cNvSpPr txBox="1"/>
          <p:nvPr/>
        </p:nvSpPr>
        <p:spPr>
          <a:xfrm>
            <a:off x="3317" y="1392307"/>
            <a:ext cx="8889163" cy="3170099"/>
          </a:xfrm>
          <a:prstGeom prst="rect">
            <a:avLst/>
          </a:prstGeom>
          <a:noFill/>
          <a:ln>
            <a:noFill/>
          </a:ln>
        </p:spPr>
        <p:txBody>
          <a:bodyPr spcFirstLastPara="1" wrap="square" lIns="91425" tIns="45700" rIns="91425" bIns="45700" anchor="t" anchorCtr="0">
            <a:spAutoFit/>
          </a:bodyPr>
          <a:lstStyle/>
          <a:p>
            <a:pPr marL="214313" marR="0" lvl="0" indent="-214313" algn="l" rtl="0">
              <a:spcBef>
                <a:spcPts val="0"/>
              </a:spcBef>
              <a:spcAft>
                <a:spcPts val="0"/>
              </a:spcAft>
              <a:buClr>
                <a:schemeClr val="dk1"/>
              </a:buClr>
              <a:buSzPts val="2000"/>
              <a:buFont typeface="Arial"/>
              <a:buChar char="•"/>
            </a:pPr>
            <a:r>
              <a:rPr lang="en-GB" sz="2000">
                <a:solidFill>
                  <a:schemeClr val="dk1"/>
                </a:solidFill>
                <a:latin typeface="Tahoma"/>
                <a:ea typeface="Tahoma"/>
                <a:cs typeface="Tahoma"/>
                <a:sym typeface="Tahoma"/>
              </a:rPr>
              <a:t>What do students </a:t>
            </a:r>
            <a:r>
              <a:rPr lang="en-GB" sz="2000" b="1">
                <a:solidFill>
                  <a:schemeClr val="dk1"/>
                </a:solidFill>
                <a:latin typeface="Tahoma"/>
                <a:ea typeface="Tahoma"/>
                <a:cs typeface="Tahoma"/>
                <a:sym typeface="Tahoma"/>
              </a:rPr>
              <a:t>already know</a:t>
            </a:r>
            <a:r>
              <a:rPr lang="en-GB" sz="2000">
                <a:solidFill>
                  <a:schemeClr val="dk1"/>
                </a:solidFill>
                <a:latin typeface="Tahoma"/>
                <a:ea typeface="Tahoma"/>
                <a:cs typeface="Tahoma"/>
                <a:sym typeface="Tahoma"/>
              </a:rPr>
              <a:t>, and how does this shape their engagement?</a:t>
            </a:r>
            <a:endParaRPr/>
          </a:p>
          <a:p>
            <a:pPr marL="214313" marR="0" lvl="0" indent="-214313" algn="l" rtl="0">
              <a:spcBef>
                <a:spcPts val="0"/>
              </a:spcBef>
              <a:spcAft>
                <a:spcPts val="0"/>
              </a:spcAft>
              <a:buClr>
                <a:schemeClr val="dk1"/>
              </a:buClr>
              <a:buSzPts val="2000"/>
              <a:buFont typeface="Arial"/>
              <a:buChar char="•"/>
            </a:pPr>
            <a:r>
              <a:rPr lang="en-GB" sz="2000">
                <a:solidFill>
                  <a:schemeClr val="dk1"/>
                </a:solidFill>
                <a:latin typeface="Tahoma"/>
                <a:ea typeface="Tahoma"/>
                <a:cs typeface="Tahoma"/>
                <a:sym typeface="Tahoma"/>
              </a:rPr>
              <a:t>How </a:t>
            </a:r>
            <a:r>
              <a:rPr lang="en-GB" sz="2000" b="1">
                <a:solidFill>
                  <a:schemeClr val="dk1"/>
                </a:solidFill>
                <a:latin typeface="Tahoma"/>
                <a:ea typeface="Tahoma"/>
                <a:cs typeface="Tahoma"/>
                <a:sym typeface="Tahoma"/>
              </a:rPr>
              <a:t>do students best learn</a:t>
            </a:r>
            <a:r>
              <a:rPr lang="en-GB" sz="2000">
                <a:solidFill>
                  <a:schemeClr val="dk1"/>
                </a:solidFill>
                <a:latin typeface="Tahoma"/>
                <a:ea typeface="Tahoma"/>
                <a:cs typeface="Tahoma"/>
                <a:sym typeface="Tahoma"/>
              </a:rPr>
              <a:t>, considering diverse backgrounds and different styles of learning?</a:t>
            </a:r>
            <a:endParaRPr/>
          </a:p>
          <a:p>
            <a:pPr marL="214313" marR="0" lvl="0" indent="-214313" algn="l" rtl="0">
              <a:spcBef>
                <a:spcPts val="0"/>
              </a:spcBef>
              <a:spcAft>
                <a:spcPts val="0"/>
              </a:spcAft>
              <a:buClr>
                <a:schemeClr val="dk1"/>
              </a:buClr>
              <a:buSzPts val="2000"/>
              <a:buFont typeface="Arial"/>
              <a:buChar char="•"/>
            </a:pPr>
            <a:r>
              <a:rPr lang="en-GB" sz="2000">
                <a:solidFill>
                  <a:schemeClr val="dk1"/>
                </a:solidFill>
                <a:latin typeface="Tahoma"/>
                <a:ea typeface="Tahoma"/>
                <a:cs typeface="Tahoma"/>
                <a:sym typeface="Tahoma"/>
              </a:rPr>
              <a:t>What </a:t>
            </a:r>
            <a:r>
              <a:rPr lang="en-GB" sz="2000" b="1">
                <a:solidFill>
                  <a:schemeClr val="dk1"/>
                </a:solidFill>
                <a:latin typeface="Tahoma"/>
                <a:ea typeface="Tahoma"/>
                <a:cs typeface="Tahoma"/>
                <a:sym typeface="Tahoma"/>
              </a:rPr>
              <a:t>active learning strategies </a:t>
            </a:r>
            <a:r>
              <a:rPr lang="en-GB" sz="2000">
                <a:solidFill>
                  <a:schemeClr val="dk1"/>
                </a:solidFill>
                <a:latin typeface="Tahoma"/>
                <a:ea typeface="Tahoma"/>
                <a:cs typeface="Tahoma"/>
                <a:sym typeface="Tahoma"/>
              </a:rPr>
              <a:t>will deepen understanding?</a:t>
            </a:r>
            <a:endParaRPr/>
          </a:p>
          <a:p>
            <a:pPr marL="214313" marR="0" lvl="0" indent="-214313" algn="l" rtl="0">
              <a:spcBef>
                <a:spcPts val="0"/>
              </a:spcBef>
              <a:spcAft>
                <a:spcPts val="0"/>
              </a:spcAft>
              <a:buClr>
                <a:schemeClr val="dk1"/>
              </a:buClr>
              <a:buSzPts val="2000"/>
              <a:buFont typeface="Arial"/>
              <a:buChar char="•"/>
            </a:pPr>
            <a:r>
              <a:rPr lang="en-GB" sz="2000">
                <a:solidFill>
                  <a:schemeClr val="dk1"/>
                </a:solidFill>
                <a:latin typeface="Tahoma"/>
                <a:ea typeface="Tahoma"/>
                <a:cs typeface="Tahoma"/>
                <a:sym typeface="Tahoma"/>
              </a:rPr>
              <a:t>How can </a:t>
            </a:r>
            <a:r>
              <a:rPr lang="en-GB" sz="2000" b="1">
                <a:solidFill>
                  <a:schemeClr val="dk1"/>
                </a:solidFill>
                <a:latin typeface="Tahoma"/>
                <a:ea typeface="Tahoma"/>
                <a:cs typeface="Tahoma"/>
                <a:sym typeface="Tahoma"/>
              </a:rPr>
              <a:t>assessments foster engagement </a:t>
            </a:r>
            <a:r>
              <a:rPr lang="en-GB" sz="2000">
                <a:solidFill>
                  <a:schemeClr val="dk1"/>
                </a:solidFill>
                <a:latin typeface="Tahoma"/>
                <a:ea typeface="Tahoma"/>
                <a:cs typeface="Tahoma"/>
                <a:sym typeface="Tahoma"/>
              </a:rPr>
              <a:t>and critical thinking?</a:t>
            </a:r>
            <a:endParaRPr/>
          </a:p>
          <a:p>
            <a:pPr marL="214313" marR="0" lvl="0" indent="-214313" algn="l" rtl="0">
              <a:spcBef>
                <a:spcPts val="0"/>
              </a:spcBef>
              <a:spcAft>
                <a:spcPts val="0"/>
              </a:spcAft>
              <a:buClr>
                <a:schemeClr val="dk1"/>
              </a:buClr>
              <a:buSzPts val="2000"/>
              <a:buFont typeface="Arial"/>
              <a:buChar char="•"/>
            </a:pPr>
            <a:r>
              <a:rPr lang="en-GB" sz="2000">
                <a:solidFill>
                  <a:schemeClr val="dk1"/>
                </a:solidFill>
                <a:latin typeface="Tahoma"/>
                <a:ea typeface="Tahoma"/>
                <a:cs typeface="Tahoma"/>
                <a:sym typeface="Tahoma"/>
              </a:rPr>
              <a:t>How can students </a:t>
            </a:r>
            <a:r>
              <a:rPr lang="en-GB" sz="2000" b="1">
                <a:solidFill>
                  <a:schemeClr val="dk1"/>
                </a:solidFill>
                <a:latin typeface="Tahoma"/>
                <a:ea typeface="Tahoma"/>
                <a:cs typeface="Tahoma"/>
                <a:sym typeface="Tahoma"/>
              </a:rPr>
              <a:t>take ownership of their learning</a:t>
            </a:r>
            <a:r>
              <a:rPr lang="en-GB" sz="2000">
                <a:solidFill>
                  <a:schemeClr val="dk1"/>
                </a:solidFill>
                <a:latin typeface="Tahoma"/>
                <a:ea typeface="Tahoma"/>
                <a:cs typeface="Tahoma"/>
                <a:sym typeface="Tahoma"/>
              </a:rPr>
              <a:t>?</a:t>
            </a:r>
            <a:endParaRPr/>
          </a:p>
          <a:p>
            <a:pPr marL="214313" marR="0" lvl="0" indent="-214313" algn="l" rtl="0">
              <a:spcBef>
                <a:spcPts val="0"/>
              </a:spcBef>
              <a:spcAft>
                <a:spcPts val="0"/>
              </a:spcAft>
              <a:buClr>
                <a:schemeClr val="dk1"/>
              </a:buClr>
              <a:buSzPts val="2000"/>
              <a:buFont typeface="Arial"/>
              <a:buChar char="•"/>
            </a:pPr>
            <a:r>
              <a:rPr lang="en-GB" sz="2000">
                <a:solidFill>
                  <a:schemeClr val="dk1"/>
                </a:solidFill>
                <a:latin typeface="Tahoma"/>
                <a:ea typeface="Tahoma"/>
                <a:cs typeface="Tahoma"/>
                <a:sym typeface="Tahoma"/>
              </a:rPr>
              <a:t>What opportunities allow students to </a:t>
            </a:r>
            <a:r>
              <a:rPr lang="en-GB" sz="2000" b="1">
                <a:solidFill>
                  <a:schemeClr val="dk1"/>
                </a:solidFill>
                <a:latin typeface="Tahoma"/>
                <a:ea typeface="Tahoma"/>
                <a:cs typeface="Tahoma"/>
                <a:sym typeface="Tahoma"/>
              </a:rPr>
              <a:t>apply knowledge in real-world contexts</a:t>
            </a:r>
            <a:r>
              <a:rPr lang="en-GB" sz="2000">
                <a:solidFill>
                  <a:schemeClr val="dk1"/>
                </a:solidFill>
                <a:latin typeface="Tahoma"/>
                <a:ea typeface="Tahoma"/>
                <a:cs typeface="Tahoma"/>
                <a:sym typeface="Tahoma"/>
              </a:rPr>
              <a:t>?</a:t>
            </a:r>
            <a:endParaRPr/>
          </a:p>
          <a:p>
            <a:pPr marL="214313" marR="0" lvl="0" indent="-214313" algn="l" rtl="0">
              <a:spcBef>
                <a:spcPts val="0"/>
              </a:spcBef>
              <a:spcAft>
                <a:spcPts val="0"/>
              </a:spcAft>
              <a:buClr>
                <a:schemeClr val="dk1"/>
              </a:buClr>
              <a:buSzPts val="2000"/>
              <a:buFont typeface="Arial"/>
              <a:buChar char="•"/>
            </a:pPr>
            <a:r>
              <a:rPr lang="en-GB" sz="2000">
                <a:solidFill>
                  <a:schemeClr val="dk1"/>
                </a:solidFill>
                <a:latin typeface="Tahoma"/>
                <a:ea typeface="Tahoma"/>
                <a:cs typeface="Tahoma"/>
                <a:sym typeface="Tahoma"/>
              </a:rPr>
              <a:t>How can </a:t>
            </a:r>
            <a:r>
              <a:rPr lang="en-GB" sz="2000" b="1">
                <a:solidFill>
                  <a:schemeClr val="dk1"/>
                </a:solidFill>
                <a:latin typeface="Tahoma"/>
                <a:ea typeface="Tahoma"/>
                <a:cs typeface="Tahoma"/>
                <a:sym typeface="Tahoma"/>
              </a:rPr>
              <a:t>feedback enhance </a:t>
            </a:r>
            <a:r>
              <a:rPr lang="en-GB" sz="2000">
                <a:solidFill>
                  <a:schemeClr val="dk1"/>
                </a:solidFill>
                <a:latin typeface="Tahoma"/>
                <a:ea typeface="Tahoma"/>
                <a:cs typeface="Tahoma"/>
                <a:sym typeface="Tahoma"/>
              </a:rPr>
              <a:t>learning and reflection?</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38000">
              <a:schemeClr val="lt1"/>
            </a:gs>
            <a:gs pos="67000">
              <a:schemeClr val="lt1"/>
            </a:gs>
            <a:gs pos="92000">
              <a:schemeClr val="lt1"/>
            </a:gs>
            <a:gs pos="100000">
              <a:srgbClr val="FF0000"/>
            </a:gs>
          </a:gsLst>
          <a:lin ang="5400000" scaled="0"/>
        </a:gradFill>
        <a:effectLst/>
      </p:bgPr>
    </p:bg>
    <p:spTree>
      <p:nvGrpSpPr>
        <p:cNvPr id="1" name="Shape 1036"/>
        <p:cNvGrpSpPr/>
        <p:nvPr/>
      </p:nvGrpSpPr>
      <p:grpSpPr>
        <a:xfrm>
          <a:off x="0" y="0"/>
          <a:ext cx="0" cy="0"/>
          <a:chOff x="0" y="0"/>
          <a:chExt cx="0" cy="0"/>
        </a:xfrm>
      </p:grpSpPr>
      <p:sp>
        <p:nvSpPr>
          <p:cNvPr id="1037" name="Google Shape;1037;p53"/>
          <p:cNvSpPr txBox="1"/>
          <p:nvPr/>
        </p:nvSpPr>
        <p:spPr>
          <a:xfrm>
            <a:off x="304800" y="735547"/>
            <a:ext cx="8229600" cy="43204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600"/>
              <a:buFont typeface="Calibri"/>
              <a:buNone/>
            </a:pPr>
            <a:endParaRPr sz="3600" b="0" i="0" u="none" strike="noStrike" cap="none">
              <a:solidFill>
                <a:srgbClr val="000000"/>
              </a:solidFill>
              <a:latin typeface="Tahoma"/>
              <a:ea typeface="Tahoma"/>
              <a:cs typeface="Tahoma"/>
              <a:sym typeface="Tahoma"/>
            </a:endParaRPr>
          </a:p>
        </p:txBody>
      </p:sp>
      <p:sp>
        <p:nvSpPr>
          <p:cNvPr id="1038" name="Google Shape;1038;p53"/>
          <p:cNvSpPr txBox="1">
            <a:spLocks noGrp="1"/>
          </p:cNvSpPr>
          <p:nvPr>
            <p:ph type="ftr" idx="11"/>
          </p:nvPr>
        </p:nvSpPr>
        <p:spPr>
          <a:xfrm>
            <a:off x="971600" y="4836242"/>
            <a:ext cx="7632848" cy="27384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100"/>
              <a:buFont typeface="Calibri"/>
              <a:buNone/>
            </a:pPr>
            <a:r>
              <a:rPr lang="en-GB" sz="1100" b="1" i="0" u="none" strike="noStrike" cap="none">
                <a:solidFill>
                  <a:srgbClr val="FFFFFF"/>
                </a:solidFill>
                <a:latin typeface="Calibri"/>
                <a:ea typeface="Calibri"/>
                <a:cs typeface="Calibri"/>
                <a:sym typeface="Calibri"/>
              </a:rPr>
              <a:t>Quality Assurance for Reform and Transformation of HEIs in Uzbekistan - QUARTZ</a:t>
            </a:r>
            <a:endParaRPr/>
          </a:p>
        </p:txBody>
      </p:sp>
      <p:pic>
        <p:nvPicPr>
          <p:cNvPr id="1039" name="Google Shape;1039;p53" descr="C:\Users\brani\Downloads\eu_funded_en.jpg"/>
          <p:cNvPicPr preferRelativeResize="0"/>
          <p:nvPr/>
        </p:nvPicPr>
        <p:blipFill rotWithShape="1">
          <a:blip r:embed="rId3">
            <a:alphaModFix/>
          </a:blip>
          <a:srcRect/>
          <a:stretch/>
        </p:blipFill>
        <p:spPr>
          <a:xfrm>
            <a:off x="539552" y="162534"/>
            <a:ext cx="1726406" cy="362938"/>
          </a:xfrm>
          <a:prstGeom prst="rect">
            <a:avLst/>
          </a:prstGeom>
          <a:noFill/>
          <a:ln>
            <a:noFill/>
          </a:ln>
        </p:spPr>
      </p:pic>
      <p:pic>
        <p:nvPicPr>
          <p:cNvPr id="1040" name="Google Shape;1040;p53" descr="Sustainable Development Goals SDGs Goal 4: Quality, 48% OFF"/>
          <p:cNvPicPr preferRelativeResize="0"/>
          <p:nvPr/>
        </p:nvPicPr>
        <p:blipFill rotWithShape="1">
          <a:blip r:embed="rId4">
            <a:alphaModFix/>
          </a:blip>
          <a:srcRect/>
          <a:stretch/>
        </p:blipFill>
        <p:spPr>
          <a:xfrm>
            <a:off x="8122745" y="162534"/>
            <a:ext cx="481703" cy="481703"/>
          </a:xfrm>
          <a:prstGeom prst="rect">
            <a:avLst/>
          </a:prstGeom>
          <a:noFill/>
          <a:ln>
            <a:noFill/>
          </a:ln>
        </p:spPr>
      </p:pic>
      <p:pic>
        <p:nvPicPr>
          <p:cNvPr id="1041" name="Google Shape;1041;p53"/>
          <p:cNvPicPr preferRelativeResize="0"/>
          <p:nvPr/>
        </p:nvPicPr>
        <p:blipFill rotWithShape="1">
          <a:blip r:embed="rId5">
            <a:alphaModFix/>
          </a:blip>
          <a:srcRect/>
          <a:stretch/>
        </p:blipFill>
        <p:spPr>
          <a:xfrm>
            <a:off x="3868104" y="117804"/>
            <a:ext cx="1407792" cy="407668"/>
          </a:xfrm>
          <a:prstGeom prst="rect">
            <a:avLst/>
          </a:prstGeom>
          <a:noFill/>
          <a:ln>
            <a:noFill/>
          </a:ln>
        </p:spPr>
      </p:pic>
      <p:sp>
        <p:nvSpPr>
          <p:cNvPr id="1042" name="Google Shape;1042;p53"/>
          <p:cNvSpPr txBox="1"/>
          <p:nvPr/>
        </p:nvSpPr>
        <p:spPr>
          <a:xfrm>
            <a:off x="851345" y="819534"/>
            <a:ext cx="7683055" cy="57277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Tahoma"/>
              <a:buNone/>
            </a:pPr>
            <a:r>
              <a:rPr lang="en-GB" sz="2400" b="0" i="0" u="none" strike="noStrike" cap="none">
                <a:solidFill>
                  <a:srgbClr val="000000"/>
                </a:solidFill>
                <a:latin typeface="Tahoma"/>
                <a:ea typeface="Tahoma"/>
                <a:cs typeface="Tahoma"/>
                <a:sym typeface="Tahoma"/>
              </a:rPr>
              <a:t>Student-centred Learning, Teaching and Assessment (SLTA): Key Principles</a:t>
            </a:r>
            <a:endParaRPr/>
          </a:p>
        </p:txBody>
      </p:sp>
      <p:grpSp>
        <p:nvGrpSpPr>
          <p:cNvPr id="1043" name="Google Shape;1043;p53"/>
          <p:cNvGrpSpPr/>
          <p:nvPr/>
        </p:nvGrpSpPr>
        <p:grpSpPr>
          <a:xfrm>
            <a:off x="127418" y="1488673"/>
            <a:ext cx="8889162" cy="3167312"/>
            <a:chOff x="0" y="1393"/>
            <a:chExt cx="8889162" cy="3167312"/>
          </a:xfrm>
        </p:grpSpPr>
        <p:sp>
          <p:nvSpPr>
            <p:cNvPr id="1044" name="Google Shape;1044;p53"/>
            <p:cNvSpPr/>
            <p:nvPr/>
          </p:nvSpPr>
          <p:spPr>
            <a:xfrm rot="5400000">
              <a:off x="5800991" y="-2538589"/>
              <a:ext cx="487278" cy="5689064"/>
            </a:xfrm>
            <a:prstGeom prst="round2SameRect">
              <a:avLst>
                <a:gd name="adj1" fmla="val 16667"/>
                <a:gd name="adj2" fmla="val 0"/>
              </a:avLst>
            </a:prstGeom>
            <a:solidFill>
              <a:srgbClr val="CFD7E7">
                <a:alpha val="89803"/>
              </a:srgbClr>
            </a:solidFill>
            <a:ln w="25400" cap="flat" cmpd="sng">
              <a:solidFill>
                <a:srgbClr val="CFD7E7">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53"/>
            <p:cNvSpPr txBox="1"/>
            <p:nvPr/>
          </p:nvSpPr>
          <p:spPr>
            <a:xfrm>
              <a:off x="3200099" y="86090"/>
              <a:ext cx="5665277" cy="439704"/>
            </a:xfrm>
            <a:prstGeom prst="rect">
              <a:avLst/>
            </a:prstGeom>
            <a:noFill/>
            <a:ln>
              <a:noFill/>
            </a:ln>
          </p:spPr>
          <p:txBody>
            <a:bodyPr spcFirstLastPara="1" wrap="square" lIns="247650" tIns="123825" rIns="247650" bIns="123825" anchor="ctr" anchorCtr="0">
              <a:noAutofit/>
            </a:bodyPr>
            <a:lstStyle/>
            <a:p>
              <a:pPr marL="114300" marR="0" lvl="1" indent="-114300" algn="l" rtl="0">
                <a:lnSpc>
                  <a:spcPct val="90000"/>
                </a:lnSpc>
                <a:spcBef>
                  <a:spcPts val="0"/>
                </a:spcBef>
                <a:spcAft>
                  <a:spcPts val="0"/>
                </a:spcAft>
                <a:buClr>
                  <a:schemeClr val="dk1"/>
                </a:buClr>
                <a:buSzPts val="1300"/>
                <a:buFont typeface="Tahoma"/>
                <a:buChar char="•"/>
              </a:pPr>
              <a:r>
                <a:rPr lang="en-GB" sz="1300" b="0" i="0" u="none" strike="noStrike" cap="none">
                  <a:solidFill>
                    <a:schemeClr val="dk1"/>
                  </a:solidFill>
                  <a:latin typeface="Tahoma"/>
                  <a:ea typeface="Tahoma"/>
                  <a:cs typeface="Tahoma"/>
                  <a:sym typeface="Tahoma"/>
                </a:rPr>
                <a:t> Addresses diverse student needs with adaptable learning paths.</a:t>
              </a:r>
              <a:endParaRPr sz="1300" b="0" i="0" u="none" strike="noStrike" cap="none">
                <a:solidFill>
                  <a:schemeClr val="dk1"/>
                </a:solidFill>
                <a:latin typeface="Tahoma"/>
                <a:ea typeface="Tahoma"/>
                <a:cs typeface="Tahoma"/>
                <a:sym typeface="Tahoma"/>
              </a:endParaRPr>
            </a:p>
          </p:txBody>
        </p:sp>
        <p:sp>
          <p:nvSpPr>
            <p:cNvPr id="1046" name="Google Shape;1046;p53"/>
            <p:cNvSpPr/>
            <p:nvPr/>
          </p:nvSpPr>
          <p:spPr>
            <a:xfrm>
              <a:off x="0" y="1393"/>
              <a:ext cx="3200098" cy="609098"/>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53"/>
            <p:cNvSpPr txBox="1"/>
            <p:nvPr/>
          </p:nvSpPr>
          <p:spPr>
            <a:xfrm>
              <a:off x="29734" y="31127"/>
              <a:ext cx="3140630" cy="549630"/>
            </a:xfrm>
            <a:prstGeom prst="rect">
              <a:avLst/>
            </a:prstGeom>
            <a:noFill/>
            <a:ln>
              <a:noFill/>
            </a:ln>
          </p:spPr>
          <p:txBody>
            <a:bodyPr spcFirstLastPara="1" wrap="square" lIns="49525" tIns="24750" rIns="49525" bIns="24750" anchor="ctr" anchorCtr="0">
              <a:noAutofit/>
            </a:bodyPr>
            <a:lstStyle/>
            <a:p>
              <a:pPr marL="0" marR="0" lvl="0" indent="0" algn="ctr" rtl="0">
                <a:lnSpc>
                  <a:spcPct val="90000"/>
                </a:lnSpc>
                <a:spcBef>
                  <a:spcPts val="0"/>
                </a:spcBef>
                <a:spcAft>
                  <a:spcPts val="0"/>
                </a:spcAft>
                <a:buClr>
                  <a:schemeClr val="lt1"/>
                </a:buClr>
                <a:buSzPts val="1300"/>
                <a:buFont typeface="Tahoma"/>
                <a:buNone/>
              </a:pPr>
              <a:r>
                <a:rPr lang="en-GB" sz="1300" b="0" i="0">
                  <a:solidFill>
                    <a:schemeClr val="lt1"/>
                  </a:solidFill>
                  <a:latin typeface="Tahoma"/>
                  <a:ea typeface="Tahoma"/>
                  <a:cs typeface="Tahoma"/>
                  <a:sym typeface="Tahoma"/>
                </a:rPr>
                <a:t>Flexibility &amp; Inclusion</a:t>
              </a:r>
              <a:endParaRPr sz="1300">
                <a:solidFill>
                  <a:schemeClr val="lt1"/>
                </a:solidFill>
                <a:latin typeface="Tahoma"/>
                <a:ea typeface="Tahoma"/>
                <a:cs typeface="Tahoma"/>
                <a:sym typeface="Tahoma"/>
              </a:endParaRPr>
            </a:p>
          </p:txBody>
        </p:sp>
        <p:sp>
          <p:nvSpPr>
            <p:cNvPr id="1048" name="Google Shape;1048;p53"/>
            <p:cNvSpPr/>
            <p:nvPr/>
          </p:nvSpPr>
          <p:spPr>
            <a:xfrm rot="5400000">
              <a:off x="5800991" y="-1899036"/>
              <a:ext cx="487278" cy="5689064"/>
            </a:xfrm>
            <a:prstGeom prst="round2SameRect">
              <a:avLst>
                <a:gd name="adj1" fmla="val 16667"/>
                <a:gd name="adj2" fmla="val 0"/>
              </a:avLst>
            </a:prstGeom>
            <a:solidFill>
              <a:srgbClr val="CFD7E7">
                <a:alpha val="89803"/>
              </a:srgbClr>
            </a:solidFill>
            <a:ln w="25400" cap="flat" cmpd="sng">
              <a:solidFill>
                <a:srgbClr val="CFD7E7">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53"/>
            <p:cNvSpPr txBox="1"/>
            <p:nvPr/>
          </p:nvSpPr>
          <p:spPr>
            <a:xfrm>
              <a:off x="3200099" y="725643"/>
              <a:ext cx="5665277" cy="439704"/>
            </a:xfrm>
            <a:prstGeom prst="rect">
              <a:avLst/>
            </a:prstGeom>
            <a:noFill/>
            <a:ln>
              <a:noFill/>
            </a:ln>
          </p:spPr>
          <p:txBody>
            <a:bodyPr spcFirstLastPara="1" wrap="square" lIns="247650" tIns="123825" rIns="247650" bIns="123825" anchor="ctr" anchorCtr="0">
              <a:noAutofit/>
            </a:bodyPr>
            <a:lstStyle/>
            <a:p>
              <a:pPr marL="114300" marR="0" lvl="1" indent="-114300" algn="l" rtl="0">
                <a:lnSpc>
                  <a:spcPct val="90000"/>
                </a:lnSpc>
                <a:spcBef>
                  <a:spcPts val="0"/>
                </a:spcBef>
                <a:spcAft>
                  <a:spcPts val="0"/>
                </a:spcAft>
                <a:buClr>
                  <a:schemeClr val="dk1"/>
                </a:buClr>
                <a:buSzPts val="1300"/>
                <a:buFont typeface="Tahoma"/>
                <a:buChar char="•"/>
              </a:pPr>
              <a:r>
                <a:rPr lang="en-GB" sz="1300" b="0" i="0" u="none" strike="noStrike" cap="none">
                  <a:solidFill>
                    <a:schemeClr val="dk1"/>
                  </a:solidFill>
                  <a:latin typeface="Tahoma"/>
                  <a:ea typeface="Tahoma"/>
                  <a:cs typeface="Tahoma"/>
                  <a:sym typeface="Tahoma"/>
                </a:rPr>
                <a:t>Uses multiple delivery strategies and , including online, blended, and experiential learning.</a:t>
              </a:r>
              <a:endParaRPr sz="1300" b="0" i="0" u="none" strike="noStrike" cap="none">
                <a:solidFill>
                  <a:schemeClr val="dk1"/>
                </a:solidFill>
                <a:latin typeface="Tahoma"/>
                <a:ea typeface="Tahoma"/>
                <a:cs typeface="Tahoma"/>
                <a:sym typeface="Tahoma"/>
              </a:endParaRPr>
            </a:p>
          </p:txBody>
        </p:sp>
        <p:sp>
          <p:nvSpPr>
            <p:cNvPr id="1050" name="Google Shape;1050;p53"/>
            <p:cNvSpPr/>
            <p:nvPr/>
          </p:nvSpPr>
          <p:spPr>
            <a:xfrm>
              <a:off x="0" y="640946"/>
              <a:ext cx="3200098" cy="609098"/>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53"/>
            <p:cNvSpPr txBox="1"/>
            <p:nvPr/>
          </p:nvSpPr>
          <p:spPr>
            <a:xfrm>
              <a:off x="29734" y="670680"/>
              <a:ext cx="3140630" cy="549630"/>
            </a:xfrm>
            <a:prstGeom prst="rect">
              <a:avLst/>
            </a:prstGeom>
            <a:noFill/>
            <a:ln>
              <a:noFill/>
            </a:ln>
          </p:spPr>
          <p:txBody>
            <a:bodyPr spcFirstLastPara="1" wrap="square" lIns="49525" tIns="24750" rIns="49525" bIns="24750" anchor="ctr" anchorCtr="0">
              <a:noAutofit/>
            </a:bodyPr>
            <a:lstStyle/>
            <a:p>
              <a:pPr marL="0" marR="0" lvl="0" indent="0" algn="ctr" rtl="0">
                <a:lnSpc>
                  <a:spcPct val="90000"/>
                </a:lnSpc>
                <a:spcBef>
                  <a:spcPts val="0"/>
                </a:spcBef>
                <a:spcAft>
                  <a:spcPts val="0"/>
                </a:spcAft>
                <a:buClr>
                  <a:schemeClr val="lt1"/>
                </a:buClr>
                <a:buSzPts val="1300"/>
                <a:buFont typeface="Tahoma"/>
                <a:buNone/>
              </a:pPr>
              <a:r>
                <a:rPr lang="en-GB" sz="1300" b="0" i="0">
                  <a:solidFill>
                    <a:schemeClr val="lt1"/>
                  </a:solidFill>
                  <a:latin typeface="Tahoma"/>
                  <a:ea typeface="Tahoma"/>
                  <a:cs typeface="Tahoma"/>
                  <a:sym typeface="Tahoma"/>
                </a:rPr>
                <a:t>Varied Teaching Approaches</a:t>
              </a:r>
              <a:endParaRPr sz="1300">
                <a:solidFill>
                  <a:schemeClr val="lt1"/>
                </a:solidFill>
                <a:latin typeface="Tahoma"/>
                <a:ea typeface="Tahoma"/>
                <a:cs typeface="Tahoma"/>
                <a:sym typeface="Tahoma"/>
              </a:endParaRPr>
            </a:p>
          </p:txBody>
        </p:sp>
        <p:sp>
          <p:nvSpPr>
            <p:cNvPr id="1052" name="Google Shape;1052;p53"/>
            <p:cNvSpPr/>
            <p:nvPr/>
          </p:nvSpPr>
          <p:spPr>
            <a:xfrm rot="5400000">
              <a:off x="5800991" y="-1259482"/>
              <a:ext cx="487278" cy="5689064"/>
            </a:xfrm>
            <a:prstGeom prst="round2SameRect">
              <a:avLst>
                <a:gd name="adj1" fmla="val 16667"/>
                <a:gd name="adj2" fmla="val 0"/>
              </a:avLst>
            </a:prstGeom>
            <a:solidFill>
              <a:srgbClr val="CFD7E7">
                <a:alpha val="89803"/>
              </a:srgbClr>
            </a:solidFill>
            <a:ln w="25400" cap="flat" cmpd="sng">
              <a:solidFill>
                <a:srgbClr val="CFD7E7">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53"/>
            <p:cNvSpPr txBox="1"/>
            <p:nvPr/>
          </p:nvSpPr>
          <p:spPr>
            <a:xfrm>
              <a:off x="3200099" y="1365197"/>
              <a:ext cx="5665277" cy="439704"/>
            </a:xfrm>
            <a:prstGeom prst="rect">
              <a:avLst/>
            </a:prstGeom>
            <a:noFill/>
            <a:ln>
              <a:noFill/>
            </a:ln>
          </p:spPr>
          <p:txBody>
            <a:bodyPr spcFirstLastPara="1" wrap="square" lIns="247650" tIns="123825" rIns="247650" bIns="123825" anchor="ctr" anchorCtr="0">
              <a:noAutofit/>
            </a:bodyPr>
            <a:lstStyle/>
            <a:p>
              <a:pPr marL="114300" marR="0" lvl="1" indent="-114300" algn="l" rtl="0">
                <a:lnSpc>
                  <a:spcPct val="90000"/>
                </a:lnSpc>
                <a:spcBef>
                  <a:spcPts val="0"/>
                </a:spcBef>
                <a:spcAft>
                  <a:spcPts val="0"/>
                </a:spcAft>
                <a:buClr>
                  <a:schemeClr val="dk1"/>
                </a:buClr>
                <a:buSzPts val="1300"/>
                <a:buFont typeface="Tahoma"/>
                <a:buChar char="•"/>
              </a:pPr>
              <a:r>
                <a:rPr lang="en-GB" sz="1300" b="0" i="0" u="none" strike="noStrike" cap="none">
                  <a:solidFill>
                    <a:schemeClr val="dk1"/>
                  </a:solidFill>
                  <a:latin typeface="Tahoma"/>
                  <a:ea typeface="Tahoma"/>
                  <a:cs typeface="Tahoma"/>
                  <a:sym typeface="Tahoma"/>
                </a:rPr>
                <a:t> Encourages students to take charge of their own learning with teacher guidance.</a:t>
              </a:r>
              <a:endParaRPr sz="1300" b="0" i="0" u="none" strike="noStrike" cap="none">
                <a:solidFill>
                  <a:schemeClr val="dk1"/>
                </a:solidFill>
                <a:latin typeface="Tahoma"/>
                <a:ea typeface="Tahoma"/>
                <a:cs typeface="Tahoma"/>
                <a:sym typeface="Tahoma"/>
              </a:endParaRPr>
            </a:p>
          </p:txBody>
        </p:sp>
        <p:sp>
          <p:nvSpPr>
            <p:cNvPr id="1054" name="Google Shape;1054;p53"/>
            <p:cNvSpPr/>
            <p:nvPr/>
          </p:nvSpPr>
          <p:spPr>
            <a:xfrm>
              <a:off x="0" y="1280500"/>
              <a:ext cx="3200098" cy="609098"/>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53"/>
            <p:cNvSpPr txBox="1"/>
            <p:nvPr/>
          </p:nvSpPr>
          <p:spPr>
            <a:xfrm>
              <a:off x="29734" y="1310234"/>
              <a:ext cx="3140630" cy="549630"/>
            </a:xfrm>
            <a:prstGeom prst="rect">
              <a:avLst/>
            </a:prstGeom>
            <a:noFill/>
            <a:ln>
              <a:noFill/>
            </a:ln>
          </p:spPr>
          <p:txBody>
            <a:bodyPr spcFirstLastPara="1" wrap="square" lIns="49525" tIns="24750" rIns="49525" bIns="24750" anchor="ctr" anchorCtr="0">
              <a:noAutofit/>
            </a:bodyPr>
            <a:lstStyle/>
            <a:p>
              <a:pPr marL="0" marR="0" lvl="0" indent="0" algn="ctr" rtl="0">
                <a:lnSpc>
                  <a:spcPct val="90000"/>
                </a:lnSpc>
                <a:spcBef>
                  <a:spcPts val="0"/>
                </a:spcBef>
                <a:spcAft>
                  <a:spcPts val="0"/>
                </a:spcAft>
                <a:buClr>
                  <a:schemeClr val="lt1"/>
                </a:buClr>
                <a:buSzPts val="1300"/>
                <a:buFont typeface="Tahoma"/>
                <a:buNone/>
              </a:pPr>
              <a:r>
                <a:rPr lang="en-GB" sz="1300" b="0" i="0">
                  <a:solidFill>
                    <a:schemeClr val="lt1"/>
                  </a:solidFill>
                  <a:latin typeface="Tahoma"/>
                  <a:ea typeface="Tahoma"/>
                  <a:cs typeface="Tahoma"/>
                  <a:sym typeface="Tahoma"/>
                </a:rPr>
                <a:t>Autonomy &amp; Responsibility</a:t>
              </a:r>
              <a:endParaRPr sz="1300">
                <a:solidFill>
                  <a:schemeClr val="lt1"/>
                </a:solidFill>
                <a:latin typeface="Tahoma"/>
                <a:ea typeface="Tahoma"/>
                <a:cs typeface="Tahoma"/>
                <a:sym typeface="Tahoma"/>
              </a:endParaRPr>
            </a:p>
          </p:txBody>
        </p:sp>
        <p:sp>
          <p:nvSpPr>
            <p:cNvPr id="1056" name="Google Shape;1056;p53"/>
            <p:cNvSpPr/>
            <p:nvPr/>
          </p:nvSpPr>
          <p:spPr>
            <a:xfrm rot="5400000">
              <a:off x="5800991" y="-619929"/>
              <a:ext cx="487278" cy="5689064"/>
            </a:xfrm>
            <a:prstGeom prst="round2SameRect">
              <a:avLst>
                <a:gd name="adj1" fmla="val 16667"/>
                <a:gd name="adj2" fmla="val 0"/>
              </a:avLst>
            </a:prstGeom>
            <a:solidFill>
              <a:srgbClr val="CFD7E7">
                <a:alpha val="89803"/>
              </a:srgbClr>
            </a:solidFill>
            <a:ln w="25400" cap="flat" cmpd="sng">
              <a:solidFill>
                <a:srgbClr val="CFD7E7">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53"/>
            <p:cNvSpPr txBox="1"/>
            <p:nvPr/>
          </p:nvSpPr>
          <p:spPr>
            <a:xfrm>
              <a:off x="3200099" y="2004750"/>
              <a:ext cx="5665277" cy="439704"/>
            </a:xfrm>
            <a:prstGeom prst="rect">
              <a:avLst/>
            </a:prstGeom>
            <a:noFill/>
            <a:ln>
              <a:noFill/>
            </a:ln>
          </p:spPr>
          <p:txBody>
            <a:bodyPr spcFirstLastPara="1" wrap="square" lIns="247650" tIns="123825" rIns="247650" bIns="123825" anchor="ctr" anchorCtr="0">
              <a:noAutofit/>
            </a:bodyPr>
            <a:lstStyle/>
            <a:p>
              <a:pPr marL="114300" marR="0" lvl="1" indent="-114300" algn="l" rtl="0">
                <a:lnSpc>
                  <a:spcPct val="90000"/>
                </a:lnSpc>
                <a:spcBef>
                  <a:spcPts val="0"/>
                </a:spcBef>
                <a:spcAft>
                  <a:spcPts val="0"/>
                </a:spcAft>
                <a:buClr>
                  <a:schemeClr val="dk1"/>
                </a:buClr>
                <a:buSzPts val="1300"/>
                <a:buFont typeface="Tahoma"/>
                <a:buChar char="•"/>
              </a:pPr>
              <a:r>
                <a:rPr lang="en-GB" sz="1300" b="0" i="0" u="none" strike="noStrike" cap="none">
                  <a:solidFill>
                    <a:schemeClr val="dk1"/>
                  </a:solidFill>
                  <a:latin typeface="Tahoma"/>
                  <a:ea typeface="Tahoma"/>
                  <a:cs typeface="Tahoma"/>
                  <a:sym typeface="Tahoma"/>
                </a:rPr>
                <a:t> Fosters a strong learner-teacher relationship.</a:t>
              </a:r>
              <a:endParaRPr sz="1300" b="0" i="0" u="none" strike="noStrike" cap="none">
                <a:solidFill>
                  <a:schemeClr val="dk1"/>
                </a:solidFill>
                <a:latin typeface="Tahoma"/>
                <a:ea typeface="Tahoma"/>
                <a:cs typeface="Tahoma"/>
                <a:sym typeface="Tahoma"/>
              </a:endParaRPr>
            </a:p>
          </p:txBody>
        </p:sp>
        <p:sp>
          <p:nvSpPr>
            <p:cNvPr id="1058" name="Google Shape;1058;p53"/>
            <p:cNvSpPr/>
            <p:nvPr/>
          </p:nvSpPr>
          <p:spPr>
            <a:xfrm>
              <a:off x="0" y="1920053"/>
              <a:ext cx="3200098" cy="609098"/>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53"/>
            <p:cNvSpPr txBox="1"/>
            <p:nvPr/>
          </p:nvSpPr>
          <p:spPr>
            <a:xfrm>
              <a:off x="29734" y="1949787"/>
              <a:ext cx="3140630" cy="549630"/>
            </a:xfrm>
            <a:prstGeom prst="rect">
              <a:avLst/>
            </a:prstGeom>
            <a:noFill/>
            <a:ln>
              <a:noFill/>
            </a:ln>
          </p:spPr>
          <p:txBody>
            <a:bodyPr spcFirstLastPara="1" wrap="square" lIns="49525" tIns="24750" rIns="49525" bIns="24750" anchor="ctr" anchorCtr="0">
              <a:noAutofit/>
            </a:bodyPr>
            <a:lstStyle/>
            <a:p>
              <a:pPr marL="0" marR="0" lvl="0" indent="0" algn="ctr" rtl="0">
                <a:lnSpc>
                  <a:spcPct val="90000"/>
                </a:lnSpc>
                <a:spcBef>
                  <a:spcPts val="0"/>
                </a:spcBef>
                <a:spcAft>
                  <a:spcPts val="0"/>
                </a:spcAft>
                <a:buClr>
                  <a:schemeClr val="lt1"/>
                </a:buClr>
                <a:buSzPts val="1300"/>
                <a:buFont typeface="Tahoma"/>
                <a:buNone/>
              </a:pPr>
              <a:r>
                <a:rPr lang="en-GB" sz="1300" b="0" i="0">
                  <a:solidFill>
                    <a:schemeClr val="lt1"/>
                  </a:solidFill>
                  <a:latin typeface="Tahoma"/>
                  <a:ea typeface="Tahoma"/>
                  <a:cs typeface="Tahoma"/>
                  <a:sym typeface="Tahoma"/>
                </a:rPr>
                <a:t>Respect &amp; Support</a:t>
              </a:r>
              <a:endParaRPr sz="1300">
                <a:solidFill>
                  <a:schemeClr val="lt1"/>
                </a:solidFill>
                <a:latin typeface="Tahoma"/>
                <a:ea typeface="Tahoma"/>
                <a:cs typeface="Tahoma"/>
                <a:sym typeface="Tahoma"/>
              </a:endParaRPr>
            </a:p>
          </p:txBody>
        </p:sp>
        <p:sp>
          <p:nvSpPr>
            <p:cNvPr id="1060" name="Google Shape;1060;p53"/>
            <p:cNvSpPr/>
            <p:nvPr/>
          </p:nvSpPr>
          <p:spPr>
            <a:xfrm rot="5400000">
              <a:off x="5800991" y="19624"/>
              <a:ext cx="487278" cy="5689064"/>
            </a:xfrm>
            <a:prstGeom prst="round2SameRect">
              <a:avLst>
                <a:gd name="adj1" fmla="val 16667"/>
                <a:gd name="adj2" fmla="val 0"/>
              </a:avLst>
            </a:prstGeom>
            <a:solidFill>
              <a:srgbClr val="CFD7E7">
                <a:alpha val="89803"/>
              </a:srgbClr>
            </a:solidFill>
            <a:ln w="25400" cap="flat" cmpd="sng">
              <a:solidFill>
                <a:srgbClr val="CFD7E7">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53"/>
            <p:cNvSpPr txBox="1"/>
            <p:nvPr/>
          </p:nvSpPr>
          <p:spPr>
            <a:xfrm>
              <a:off x="3200099" y="2644304"/>
              <a:ext cx="5665277" cy="439704"/>
            </a:xfrm>
            <a:prstGeom prst="rect">
              <a:avLst/>
            </a:prstGeom>
            <a:noFill/>
            <a:ln>
              <a:noFill/>
            </a:ln>
          </p:spPr>
          <p:txBody>
            <a:bodyPr spcFirstLastPara="1" wrap="square" lIns="247650" tIns="123825" rIns="247650" bIns="123825" anchor="ctr" anchorCtr="0">
              <a:noAutofit/>
            </a:bodyPr>
            <a:lstStyle/>
            <a:p>
              <a:pPr marL="114300" marR="0" lvl="1" indent="-114300" algn="l" rtl="0">
                <a:lnSpc>
                  <a:spcPct val="90000"/>
                </a:lnSpc>
                <a:spcBef>
                  <a:spcPts val="0"/>
                </a:spcBef>
                <a:spcAft>
                  <a:spcPts val="0"/>
                </a:spcAft>
                <a:buClr>
                  <a:schemeClr val="dk1"/>
                </a:buClr>
                <a:buSzPts val="1300"/>
                <a:buFont typeface="Tahoma"/>
                <a:buChar char="•"/>
              </a:pPr>
              <a:r>
                <a:rPr lang="en-GB" sz="1300" b="0" i="0" u="none" strike="noStrike" cap="none">
                  <a:solidFill>
                    <a:schemeClr val="dk1"/>
                  </a:solidFill>
                  <a:latin typeface="Tahoma"/>
                  <a:ea typeface="Tahoma"/>
                  <a:cs typeface="Tahoma"/>
                  <a:sym typeface="Tahoma"/>
                </a:rPr>
                <a:t> Regular opportunities for students to provide feedback on teaching methods, assessments, and module structure.</a:t>
              </a:r>
              <a:endParaRPr sz="1300" b="0" i="0" u="none" strike="noStrike" cap="none">
                <a:solidFill>
                  <a:schemeClr val="dk1"/>
                </a:solidFill>
                <a:latin typeface="Tahoma"/>
                <a:ea typeface="Tahoma"/>
                <a:cs typeface="Tahoma"/>
                <a:sym typeface="Tahoma"/>
              </a:endParaRPr>
            </a:p>
          </p:txBody>
        </p:sp>
        <p:sp>
          <p:nvSpPr>
            <p:cNvPr id="1062" name="Google Shape;1062;p53"/>
            <p:cNvSpPr/>
            <p:nvPr/>
          </p:nvSpPr>
          <p:spPr>
            <a:xfrm>
              <a:off x="0" y="2559607"/>
              <a:ext cx="3200098" cy="609098"/>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53"/>
            <p:cNvSpPr txBox="1"/>
            <p:nvPr/>
          </p:nvSpPr>
          <p:spPr>
            <a:xfrm>
              <a:off x="29734" y="2589341"/>
              <a:ext cx="3140630" cy="549630"/>
            </a:xfrm>
            <a:prstGeom prst="rect">
              <a:avLst/>
            </a:prstGeom>
            <a:noFill/>
            <a:ln>
              <a:noFill/>
            </a:ln>
          </p:spPr>
          <p:txBody>
            <a:bodyPr spcFirstLastPara="1" wrap="square" lIns="49525" tIns="24750" rIns="49525" bIns="24750" anchor="ctr" anchorCtr="0">
              <a:noAutofit/>
            </a:bodyPr>
            <a:lstStyle/>
            <a:p>
              <a:pPr marL="0" marR="0" lvl="0" indent="0" algn="ctr" rtl="0">
                <a:lnSpc>
                  <a:spcPct val="90000"/>
                </a:lnSpc>
                <a:spcBef>
                  <a:spcPts val="0"/>
                </a:spcBef>
                <a:spcAft>
                  <a:spcPts val="0"/>
                </a:spcAft>
                <a:buClr>
                  <a:schemeClr val="lt1"/>
                </a:buClr>
                <a:buSzPts val="1300"/>
                <a:buFont typeface="Tahoma"/>
                <a:buNone/>
              </a:pPr>
              <a:r>
                <a:rPr lang="en-GB" sz="1300" b="0" i="0">
                  <a:solidFill>
                    <a:schemeClr val="lt1"/>
                  </a:solidFill>
                  <a:latin typeface="Tahoma"/>
                  <a:ea typeface="Tahoma"/>
                  <a:cs typeface="Tahoma"/>
                  <a:sym typeface="Tahoma"/>
                </a:rPr>
                <a:t>Student Feedback for Continuous Improvement</a:t>
              </a:r>
              <a:endParaRPr sz="1300">
                <a:solidFill>
                  <a:schemeClr val="lt1"/>
                </a:solidFill>
                <a:latin typeface="Tahoma"/>
                <a:ea typeface="Tahoma"/>
                <a:cs typeface="Tahoma"/>
                <a:sym typeface="Tahoma"/>
              </a:endParaRPr>
            </a:p>
          </p:txBody>
        </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38000">
              <a:schemeClr val="lt1"/>
            </a:gs>
            <a:gs pos="67000">
              <a:schemeClr val="lt1"/>
            </a:gs>
            <a:gs pos="92000">
              <a:schemeClr val="lt1"/>
            </a:gs>
            <a:gs pos="100000">
              <a:srgbClr val="FF0000"/>
            </a:gs>
          </a:gsLst>
          <a:lin ang="5400000" scaled="0"/>
        </a:gradFill>
        <a:effectLst/>
      </p:bgPr>
    </p:bg>
    <p:spTree>
      <p:nvGrpSpPr>
        <p:cNvPr id="1" name="Shape 1068"/>
        <p:cNvGrpSpPr/>
        <p:nvPr/>
      </p:nvGrpSpPr>
      <p:grpSpPr>
        <a:xfrm>
          <a:off x="0" y="0"/>
          <a:ext cx="0" cy="0"/>
          <a:chOff x="0" y="0"/>
          <a:chExt cx="0" cy="0"/>
        </a:xfrm>
      </p:grpSpPr>
      <p:sp>
        <p:nvSpPr>
          <p:cNvPr id="1069" name="Google Shape;1069;p54"/>
          <p:cNvSpPr txBox="1"/>
          <p:nvPr/>
        </p:nvSpPr>
        <p:spPr>
          <a:xfrm>
            <a:off x="304800" y="735547"/>
            <a:ext cx="8229600" cy="43204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600"/>
              <a:buFont typeface="Calibri"/>
              <a:buNone/>
            </a:pPr>
            <a:endParaRPr sz="3600" b="0" i="0" u="none" strike="noStrike" cap="none">
              <a:solidFill>
                <a:srgbClr val="000000"/>
              </a:solidFill>
              <a:latin typeface="Tahoma"/>
              <a:ea typeface="Tahoma"/>
              <a:cs typeface="Tahoma"/>
              <a:sym typeface="Tahoma"/>
            </a:endParaRPr>
          </a:p>
        </p:txBody>
      </p:sp>
      <p:sp>
        <p:nvSpPr>
          <p:cNvPr id="1070" name="Google Shape;1070;p54"/>
          <p:cNvSpPr txBox="1">
            <a:spLocks noGrp="1"/>
          </p:cNvSpPr>
          <p:nvPr>
            <p:ph type="ftr" idx="11"/>
          </p:nvPr>
        </p:nvSpPr>
        <p:spPr>
          <a:xfrm>
            <a:off x="971600" y="4836242"/>
            <a:ext cx="7632848" cy="27384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100"/>
              <a:buFont typeface="Calibri"/>
              <a:buNone/>
            </a:pPr>
            <a:r>
              <a:rPr lang="en-GB" sz="1100" b="1" i="0" u="none" strike="noStrike" cap="none">
                <a:solidFill>
                  <a:srgbClr val="FFFFFF"/>
                </a:solidFill>
                <a:latin typeface="Calibri"/>
                <a:ea typeface="Calibri"/>
                <a:cs typeface="Calibri"/>
                <a:sym typeface="Calibri"/>
              </a:rPr>
              <a:t>Quality Assurance for Reform and Transformation of HEIs in Uzbekistan - QUARTZ</a:t>
            </a:r>
            <a:endParaRPr/>
          </a:p>
        </p:txBody>
      </p:sp>
      <p:pic>
        <p:nvPicPr>
          <p:cNvPr id="1071" name="Google Shape;1071;p54" descr="C:\Users\brani\Downloads\eu_funded_en.jpg"/>
          <p:cNvPicPr preferRelativeResize="0"/>
          <p:nvPr/>
        </p:nvPicPr>
        <p:blipFill rotWithShape="1">
          <a:blip r:embed="rId3">
            <a:alphaModFix/>
          </a:blip>
          <a:srcRect/>
          <a:stretch/>
        </p:blipFill>
        <p:spPr>
          <a:xfrm>
            <a:off x="539552" y="162534"/>
            <a:ext cx="1726406" cy="362938"/>
          </a:xfrm>
          <a:prstGeom prst="rect">
            <a:avLst/>
          </a:prstGeom>
          <a:noFill/>
          <a:ln>
            <a:noFill/>
          </a:ln>
        </p:spPr>
      </p:pic>
      <p:pic>
        <p:nvPicPr>
          <p:cNvPr id="1072" name="Google Shape;1072;p54" descr="Sustainable Development Goals SDGs Goal 4: Quality, 48% OFF"/>
          <p:cNvPicPr preferRelativeResize="0"/>
          <p:nvPr/>
        </p:nvPicPr>
        <p:blipFill rotWithShape="1">
          <a:blip r:embed="rId4">
            <a:alphaModFix/>
          </a:blip>
          <a:srcRect/>
          <a:stretch/>
        </p:blipFill>
        <p:spPr>
          <a:xfrm>
            <a:off x="8122745" y="162534"/>
            <a:ext cx="481703" cy="481703"/>
          </a:xfrm>
          <a:prstGeom prst="rect">
            <a:avLst/>
          </a:prstGeom>
          <a:noFill/>
          <a:ln>
            <a:noFill/>
          </a:ln>
        </p:spPr>
      </p:pic>
      <p:pic>
        <p:nvPicPr>
          <p:cNvPr id="1073" name="Google Shape;1073;p54"/>
          <p:cNvPicPr preferRelativeResize="0"/>
          <p:nvPr/>
        </p:nvPicPr>
        <p:blipFill rotWithShape="1">
          <a:blip r:embed="rId5">
            <a:alphaModFix/>
          </a:blip>
          <a:srcRect/>
          <a:stretch/>
        </p:blipFill>
        <p:spPr>
          <a:xfrm>
            <a:off x="3868104" y="117804"/>
            <a:ext cx="1407792" cy="407668"/>
          </a:xfrm>
          <a:prstGeom prst="rect">
            <a:avLst/>
          </a:prstGeom>
          <a:noFill/>
          <a:ln>
            <a:noFill/>
          </a:ln>
        </p:spPr>
      </p:pic>
      <p:sp>
        <p:nvSpPr>
          <p:cNvPr id="1074" name="Google Shape;1074;p54"/>
          <p:cNvSpPr txBox="1"/>
          <p:nvPr/>
        </p:nvSpPr>
        <p:spPr>
          <a:xfrm>
            <a:off x="107504" y="449190"/>
            <a:ext cx="9124459" cy="125419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2000"/>
              <a:buFont typeface="Tahoma"/>
              <a:buNone/>
            </a:pPr>
            <a:r>
              <a:rPr lang="en-GB" sz="2000" b="0" i="0" u="none" strike="noStrike" cap="none">
                <a:solidFill>
                  <a:srgbClr val="000000"/>
                </a:solidFill>
                <a:latin typeface="Tahoma"/>
                <a:ea typeface="Tahoma"/>
                <a:cs typeface="Tahoma"/>
                <a:sym typeface="Tahoma"/>
              </a:rPr>
              <a:t>SLTA: Adaptable Learning Paths:</a:t>
            </a:r>
            <a:endParaRPr/>
          </a:p>
          <a:p>
            <a:pPr marL="0" marR="0" lvl="0" indent="0" algn="ctr" rtl="0">
              <a:spcBef>
                <a:spcPts val="0"/>
              </a:spcBef>
              <a:spcAft>
                <a:spcPts val="0"/>
              </a:spcAft>
              <a:buClr>
                <a:schemeClr val="dk1"/>
              </a:buClr>
              <a:buSzPts val="1800"/>
              <a:buFont typeface="Tahoma"/>
              <a:buNone/>
            </a:pPr>
            <a:r>
              <a:rPr lang="en-GB" sz="1800">
                <a:solidFill>
                  <a:schemeClr val="dk1"/>
                </a:solidFill>
                <a:latin typeface="Tahoma"/>
                <a:ea typeface="Tahoma"/>
                <a:cs typeface="Tahoma"/>
                <a:sym typeface="Tahoma"/>
              </a:rPr>
              <a:t>from foundational instruction to hands-on applications and self-directed learning.</a:t>
            </a:r>
            <a:endParaRPr sz="1800" b="0" i="0" u="none" strike="noStrike" cap="none">
              <a:solidFill>
                <a:srgbClr val="000000"/>
              </a:solidFill>
              <a:latin typeface="Tahoma"/>
              <a:ea typeface="Tahoma"/>
              <a:cs typeface="Tahoma"/>
              <a:sym typeface="Tahoma"/>
            </a:endParaRPr>
          </a:p>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Tahoma"/>
              <a:ea typeface="Tahoma"/>
              <a:cs typeface="Tahoma"/>
              <a:sym typeface="Tahoma"/>
            </a:endParaRPr>
          </a:p>
        </p:txBody>
      </p:sp>
      <p:grpSp>
        <p:nvGrpSpPr>
          <p:cNvPr id="1075" name="Google Shape;1075;p54"/>
          <p:cNvGrpSpPr/>
          <p:nvPr/>
        </p:nvGrpSpPr>
        <p:grpSpPr>
          <a:xfrm>
            <a:off x="22758" y="1205595"/>
            <a:ext cx="9118022" cy="3638250"/>
            <a:chOff x="3218" y="38000"/>
            <a:chExt cx="9118022" cy="3638250"/>
          </a:xfrm>
        </p:grpSpPr>
        <p:sp>
          <p:nvSpPr>
            <p:cNvPr id="1076" name="Google Shape;1076;p54"/>
            <p:cNvSpPr/>
            <p:nvPr/>
          </p:nvSpPr>
          <p:spPr>
            <a:xfrm>
              <a:off x="3218" y="38000"/>
              <a:ext cx="2441505" cy="594000"/>
            </a:xfrm>
            <a:prstGeom prst="chevron">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54"/>
            <p:cNvSpPr txBox="1"/>
            <p:nvPr/>
          </p:nvSpPr>
          <p:spPr>
            <a:xfrm>
              <a:off x="300218" y="38000"/>
              <a:ext cx="1847505" cy="594000"/>
            </a:xfrm>
            <a:prstGeom prst="rect">
              <a:avLst/>
            </a:prstGeom>
            <a:noFill/>
            <a:ln>
              <a:noFill/>
            </a:ln>
          </p:spPr>
          <p:txBody>
            <a:bodyPr spcFirstLastPara="1" wrap="square" lIns="44000" tIns="14650" rIns="14650" bIns="14650" anchor="ctr" anchorCtr="0">
              <a:noAutofit/>
            </a:bodyPr>
            <a:lstStyle/>
            <a:p>
              <a:pPr marL="0" marR="0" lvl="0" indent="0" algn="ctr" rtl="0">
                <a:lnSpc>
                  <a:spcPct val="90000"/>
                </a:lnSpc>
                <a:spcBef>
                  <a:spcPts val="0"/>
                </a:spcBef>
                <a:spcAft>
                  <a:spcPts val="0"/>
                </a:spcAft>
                <a:buClr>
                  <a:schemeClr val="lt1"/>
                </a:buClr>
                <a:buSzPts val="1100"/>
                <a:buFont typeface="Tahoma"/>
                <a:buNone/>
              </a:pPr>
              <a:r>
                <a:rPr lang="en-GB" sz="1100" b="1">
                  <a:solidFill>
                    <a:schemeClr val="lt1"/>
                  </a:solidFill>
                  <a:latin typeface="Tahoma"/>
                  <a:ea typeface="Tahoma"/>
                  <a:cs typeface="Tahoma"/>
                  <a:sym typeface="Tahoma"/>
                </a:rPr>
                <a:t>Foundational Learning: Lectures &amp; Directed Study</a:t>
              </a:r>
              <a:endParaRPr/>
            </a:p>
          </p:txBody>
        </p:sp>
        <p:sp>
          <p:nvSpPr>
            <p:cNvPr id="1078" name="Google Shape;1078;p54"/>
            <p:cNvSpPr/>
            <p:nvPr/>
          </p:nvSpPr>
          <p:spPr>
            <a:xfrm>
              <a:off x="3218" y="706250"/>
              <a:ext cx="1953204" cy="297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54"/>
            <p:cNvSpPr txBox="1"/>
            <p:nvPr/>
          </p:nvSpPr>
          <p:spPr>
            <a:xfrm>
              <a:off x="3218" y="706250"/>
              <a:ext cx="1953204" cy="2970000"/>
            </a:xfrm>
            <a:prstGeom prst="rect">
              <a:avLst/>
            </a:prstGeom>
            <a:noFill/>
            <a:ln>
              <a:noFill/>
            </a:ln>
          </p:spPr>
          <p:txBody>
            <a:bodyPr spcFirstLastPara="1" wrap="square" lIns="0" tIns="0" rIns="0" bIns="0" anchor="t" anchorCtr="0">
              <a:noAutofit/>
            </a:bodyPr>
            <a:lstStyle/>
            <a:p>
              <a:pPr marL="57150" marR="0" lvl="1" indent="-69850" algn="l" rtl="0">
                <a:lnSpc>
                  <a:spcPct val="90000"/>
                </a:lnSpc>
                <a:spcBef>
                  <a:spcPts val="0"/>
                </a:spcBef>
                <a:spcAft>
                  <a:spcPts val="0"/>
                </a:spcAft>
                <a:buClr>
                  <a:schemeClr val="dk1"/>
                </a:buClr>
                <a:buSzPts val="1100"/>
                <a:buFont typeface="Tahoma"/>
                <a:buChar char="•"/>
              </a:pPr>
              <a:r>
                <a:rPr lang="en-GB" sz="1100" b="1" i="0" u="none" strike="noStrike" cap="none">
                  <a:solidFill>
                    <a:schemeClr val="dk1"/>
                  </a:solidFill>
                  <a:latin typeface="Tahoma"/>
                  <a:ea typeface="Tahoma"/>
                  <a:cs typeface="Tahoma"/>
                  <a:sym typeface="Tahoma"/>
                </a:rPr>
                <a:t>Formal Lectures:</a:t>
              </a:r>
              <a:r>
                <a:rPr lang="en-GB" sz="1100" b="0" i="0" u="none" strike="noStrike" cap="none">
                  <a:solidFill>
                    <a:schemeClr val="dk1"/>
                  </a:solidFill>
                  <a:latin typeface="Tahoma"/>
                  <a:ea typeface="Tahoma"/>
                  <a:cs typeface="Tahoma"/>
                  <a:sym typeface="Tahoma"/>
                </a:rPr>
                <a:t> Provide a structured overview of core subject material, establishing a </a:t>
              </a:r>
              <a:r>
                <a:rPr lang="en-GB" sz="1100" b="1" i="0" u="none" strike="noStrike" cap="none">
                  <a:solidFill>
                    <a:schemeClr val="dk1"/>
                  </a:solidFill>
                  <a:latin typeface="Tahoma"/>
                  <a:ea typeface="Tahoma"/>
                  <a:cs typeface="Tahoma"/>
                  <a:sym typeface="Tahoma"/>
                </a:rPr>
                <a:t>knowledge foundation</a:t>
              </a:r>
              <a:r>
                <a:rPr lang="en-GB" sz="1100" b="0" i="0" u="none" strike="noStrike" cap="none">
                  <a:solidFill>
                    <a:schemeClr val="dk1"/>
                  </a:solidFill>
                  <a:latin typeface="Tahoma"/>
                  <a:ea typeface="Tahoma"/>
                  <a:cs typeface="Tahoma"/>
                  <a:sym typeface="Tahoma"/>
                </a:rPr>
                <a:t>.</a:t>
              </a:r>
              <a:endParaRPr/>
            </a:p>
            <a:p>
              <a:pPr marL="57150" marR="0" lvl="1" indent="-69850" algn="l" rtl="0">
                <a:lnSpc>
                  <a:spcPct val="90000"/>
                </a:lnSpc>
                <a:spcBef>
                  <a:spcPts val="165"/>
                </a:spcBef>
                <a:spcAft>
                  <a:spcPts val="0"/>
                </a:spcAft>
                <a:buClr>
                  <a:schemeClr val="dk1"/>
                </a:buClr>
                <a:buSzPts val="1100"/>
                <a:buFont typeface="Tahoma"/>
                <a:buChar char="•"/>
              </a:pPr>
              <a:r>
                <a:rPr lang="en-GB" sz="1100" b="1" i="0" u="none" strike="noStrike" cap="none">
                  <a:solidFill>
                    <a:schemeClr val="dk1"/>
                  </a:solidFill>
                  <a:latin typeface="Tahoma"/>
                  <a:ea typeface="Tahoma"/>
                  <a:cs typeface="Tahoma"/>
                  <a:sym typeface="Tahoma"/>
                </a:rPr>
                <a:t>Virtual Learning Environments (VLEs):</a:t>
              </a:r>
              <a:r>
                <a:rPr lang="en-GB" sz="1100" b="0" i="0" u="none" strike="noStrike" cap="none">
                  <a:solidFill>
                    <a:schemeClr val="dk1"/>
                  </a:solidFill>
                  <a:latin typeface="Tahoma"/>
                  <a:ea typeface="Tahoma"/>
                  <a:cs typeface="Tahoma"/>
                  <a:sym typeface="Tahoma"/>
                </a:rPr>
                <a:t> Platforms (e.g., Moodle) </a:t>
              </a:r>
              <a:r>
                <a:rPr lang="en-GB" sz="1100" b="1" i="0" u="none" strike="noStrike" cap="none">
                  <a:solidFill>
                    <a:schemeClr val="dk1"/>
                  </a:solidFill>
                  <a:latin typeface="Tahoma"/>
                  <a:ea typeface="Tahoma"/>
                  <a:cs typeface="Tahoma"/>
                  <a:sym typeface="Tahoma"/>
                </a:rPr>
                <a:t>extend learning beyond the classroom</a:t>
              </a:r>
              <a:r>
                <a:rPr lang="en-GB" sz="1100" b="0" i="0" u="none" strike="noStrike" cap="none">
                  <a:solidFill>
                    <a:schemeClr val="dk1"/>
                  </a:solidFill>
                  <a:latin typeface="Tahoma"/>
                  <a:ea typeface="Tahoma"/>
                  <a:cs typeface="Tahoma"/>
                  <a:sym typeface="Tahoma"/>
                </a:rPr>
                <a:t> with recorded lectures, resources, and supplementary materials.</a:t>
              </a:r>
              <a:endParaRPr/>
            </a:p>
            <a:p>
              <a:pPr marL="57150" marR="0" lvl="1" indent="-69850" algn="l" rtl="0">
                <a:lnSpc>
                  <a:spcPct val="90000"/>
                </a:lnSpc>
                <a:spcBef>
                  <a:spcPts val="165"/>
                </a:spcBef>
                <a:spcAft>
                  <a:spcPts val="0"/>
                </a:spcAft>
                <a:buClr>
                  <a:schemeClr val="dk1"/>
                </a:buClr>
                <a:buSzPts val="1100"/>
                <a:buFont typeface="Tahoma"/>
                <a:buChar char="•"/>
              </a:pPr>
              <a:r>
                <a:rPr lang="en-GB" sz="1100" b="1" i="0" u="none" strike="noStrike" cap="none">
                  <a:solidFill>
                    <a:schemeClr val="dk1"/>
                  </a:solidFill>
                  <a:latin typeface="Tahoma"/>
                  <a:ea typeface="Tahoma"/>
                  <a:cs typeface="Tahoma"/>
                  <a:sym typeface="Tahoma"/>
                </a:rPr>
                <a:t>Directed Reading:</a:t>
              </a:r>
              <a:r>
                <a:rPr lang="en-GB" sz="1100" b="0" i="0" u="none" strike="noStrike" cap="none">
                  <a:solidFill>
                    <a:schemeClr val="dk1"/>
                  </a:solidFill>
                  <a:latin typeface="Tahoma"/>
                  <a:ea typeface="Tahoma"/>
                  <a:cs typeface="Tahoma"/>
                  <a:sym typeface="Tahoma"/>
                </a:rPr>
                <a:t> Reinforces subject knowledge with curated academic resources.</a:t>
              </a:r>
              <a:endParaRPr/>
            </a:p>
          </p:txBody>
        </p:sp>
        <p:sp>
          <p:nvSpPr>
            <p:cNvPr id="1080" name="Google Shape;1080;p54"/>
            <p:cNvSpPr/>
            <p:nvPr/>
          </p:nvSpPr>
          <p:spPr>
            <a:xfrm>
              <a:off x="2228724" y="38000"/>
              <a:ext cx="2441505" cy="594000"/>
            </a:xfrm>
            <a:prstGeom prst="chevron">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54"/>
            <p:cNvSpPr txBox="1"/>
            <p:nvPr/>
          </p:nvSpPr>
          <p:spPr>
            <a:xfrm>
              <a:off x="2525724" y="38000"/>
              <a:ext cx="1847505" cy="594000"/>
            </a:xfrm>
            <a:prstGeom prst="rect">
              <a:avLst/>
            </a:prstGeom>
            <a:noFill/>
            <a:ln>
              <a:noFill/>
            </a:ln>
          </p:spPr>
          <p:txBody>
            <a:bodyPr spcFirstLastPara="1" wrap="square" lIns="44000" tIns="14650" rIns="14650" bIns="14650" anchor="ctr" anchorCtr="0">
              <a:noAutofit/>
            </a:bodyPr>
            <a:lstStyle/>
            <a:p>
              <a:pPr marL="0" marR="0" lvl="0" indent="0" algn="ctr" rtl="0">
                <a:lnSpc>
                  <a:spcPct val="90000"/>
                </a:lnSpc>
                <a:spcBef>
                  <a:spcPts val="0"/>
                </a:spcBef>
                <a:spcAft>
                  <a:spcPts val="0"/>
                </a:spcAft>
                <a:buClr>
                  <a:schemeClr val="lt1"/>
                </a:buClr>
                <a:buSzPts val="1100"/>
                <a:buFont typeface="Tahoma"/>
                <a:buNone/>
              </a:pPr>
              <a:r>
                <a:rPr lang="en-GB" sz="1100" b="1">
                  <a:solidFill>
                    <a:schemeClr val="lt1"/>
                  </a:solidFill>
                  <a:latin typeface="Tahoma"/>
                  <a:ea typeface="Tahoma"/>
                  <a:cs typeface="Tahoma"/>
                  <a:sym typeface="Tahoma"/>
                </a:rPr>
                <a:t>Interactive &amp; Collaborative Learning</a:t>
              </a:r>
              <a:endParaRPr/>
            </a:p>
          </p:txBody>
        </p:sp>
        <p:sp>
          <p:nvSpPr>
            <p:cNvPr id="1082" name="Google Shape;1082;p54"/>
            <p:cNvSpPr/>
            <p:nvPr/>
          </p:nvSpPr>
          <p:spPr>
            <a:xfrm>
              <a:off x="2228724" y="706250"/>
              <a:ext cx="1953204" cy="297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54"/>
            <p:cNvSpPr txBox="1"/>
            <p:nvPr/>
          </p:nvSpPr>
          <p:spPr>
            <a:xfrm>
              <a:off x="2228724" y="706250"/>
              <a:ext cx="1953204" cy="2970000"/>
            </a:xfrm>
            <a:prstGeom prst="rect">
              <a:avLst/>
            </a:prstGeom>
            <a:noFill/>
            <a:ln>
              <a:noFill/>
            </a:ln>
          </p:spPr>
          <p:txBody>
            <a:bodyPr spcFirstLastPara="1" wrap="square" lIns="0" tIns="0" rIns="0" bIns="0" anchor="t" anchorCtr="0">
              <a:noAutofit/>
            </a:bodyPr>
            <a:lstStyle/>
            <a:p>
              <a:pPr marL="57150" marR="0" lvl="1" indent="-69850" algn="l" rtl="0">
                <a:lnSpc>
                  <a:spcPct val="90000"/>
                </a:lnSpc>
                <a:spcBef>
                  <a:spcPts val="0"/>
                </a:spcBef>
                <a:spcAft>
                  <a:spcPts val="0"/>
                </a:spcAft>
                <a:buClr>
                  <a:schemeClr val="dk1"/>
                </a:buClr>
                <a:buSzPts val="1100"/>
                <a:buFont typeface="Tahoma"/>
                <a:buChar char="•"/>
              </a:pPr>
              <a:r>
                <a:rPr lang="en-GB" sz="1100" b="1" i="0" u="none" strike="noStrike" cap="none">
                  <a:solidFill>
                    <a:schemeClr val="dk1"/>
                  </a:solidFill>
                  <a:latin typeface="Tahoma"/>
                  <a:ea typeface="Tahoma"/>
                  <a:cs typeface="Tahoma"/>
                  <a:sym typeface="Tahoma"/>
                </a:rPr>
                <a:t>Tutorials:</a:t>
              </a:r>
              <a:r>
                <a:rPr lang="en-GB" sz="1100" b="0" i="0" u="none" strike="noStrike" cap="none">
                  <a:solidFill>
                    <a:schemeClr val="dk1"/>
                  </a:solidFill>
                  <a:latin typeface="Tahoma"/>
                  <a:ea typeface="Tahoma"/>
                  <a:cs typeface="Tahoma"/>
                  <a:sym typeface="Tahoma"/>
                </a:rPr>
                <a:t> Clarify misconceptions, reinforce lecture content, and encourage peer discussions.</a:t>
              </a:r>
              <a:endParaRPr/>
            </a:p>
            <a:p>
              <a:pPr marL="57150" marR="0" lvl="1" indent="-69850" algn="l" rtl="0">
                <a:lnSpc>
                  <a:spcPct val="90000"/>
                </a:lnSpc>
                <a:spcBef>
                  <a:spcPts val="165"/>
                </a:spcBef>
                <a:spcAft>
                  <a:spcPts val="0"/>
                </a:spcAft>
                <a:buClr>
                  <a:schemeClr val="dk1"/>
                </a:buClr>
                <a:buSzPts val="1100"/>
                <a:buFont typeface="Tahoma"/>
                <a:buChar char="•"/>
              </a:pPr>
              <a:r>
                <a:rPr lang="en-GB" sz="1100" b="1" i="0" u="none" strike="noStrike" cap="none">
                  <a:solidFill>
                    <a:schemeClr val="dk1"/>
                  </a:solidFill>
                  <a:latin typeface="Tahoma"/>
                  <a:ea typeface="Tahoma"/>
                  <a:cs typeface="Tahoma"/>
                  <a:sym typeface="Tahoma"/>
                </a:rPr>
                <a:t>Case Studies:</a:t>
              </a:r>
              <a:r>
                <a:rPr lang="en-GB" sz="1100" b="0" i="0" u="none" strike="noStrike" cap="none">
                  <a:solidFill>
                    <a:schemeClr val="dk1"/>
                  </a:solidFill>
                  <a:latin typeface="Tahoma"/>
                  <a:ea typeface="Tahoma"/>
                  <a:cs typeface="Tahoma"/>
                  <a:sym typeface="Tahoma"/>
                </a:rPr>
                <a:t> Engage students in </a:t>
              </a:r>
              <a:r>
                <a:rPr lang="en-GB" sz="1100" b="1" i="0" u="none" strike="noStrike" cap="none">
                  <a:solidFill>
                    <a:schemeClr val="dk1"/>
                  </a:solidFill>
                  <a:latin typeface="Tahoma"/>
                  <a:ea typeface="Tahoma"/>
                  <a:cs typeface="Tahoma"/>
                  <a:sym typeface="Tahoma"/>
                </a:rPr>
                <a:t>real-world problem-solving</a:t>
              </a:r>
              <a:r>
                <a:rPr lang="en-GB" sz="1100" b="0" i="0" u="none" strike="noStrike" cap="none">
                  <a:solidFill>
                    <a:schemeClr val="dk1"/>
                  </a:solidFill>
                  <a:latin typeface="Tahoma"/>
                  <a:ea typeface="Tahoma"/>
                  <a:cs typeface="Tahoma"/>
                  <a:sym typeface="Tahoma"/>
                </a:rPr>
                <a:t>, requiring critical analysis and research.</a:t>
              </a:r>
              <a:endParaRPr/>
            </a:p>
            <a:p>
              <a:pPr marL="57150" marR="0" lvl="1" indent="-69850" algn="l" rtl="0">
                <a:lnSpc>
                  <a:spcPct val="90000"/>
                </a:lnSpc>
                <a:spcBef>
                  <a:spcPts val="165"/>
                </a:spcBef>
                <a:spcAft>
                  <a:spcPts val="0"/>
                </a:spcAft>
                <a:buClr>
                  <a:schemeClr val="dk1"/>
                </a:buClr>
                <a:buSzPts val="1100"/>
                <a:buFont typeface="Tahoma"/>
                <a:buChar char="•"/>
              </a:pPr>
              <a:r>
                <a:rPr lang="en-GB" sz="1100" b="1" i="0" u="none" strike="noStrike" cap="none">
                  <a:solidFill>
                    <a:schemeClr val="dk1"/>
                  </a:solidFill>
                  <a:latin typeface="Tahoma"/>
                  <a:ea typeface="Tahoma"/>
                  <a:cs typeface="Tahoma"/>
                  <a:sym typeface="Tahoma"/>
                </a:rPr>
                <a:t>Problem-Based Learning (PBL):</a:t>
              </a:r>
              <a:r>
                <a:rPr lang="en-GB" sz="1100" b="0" i="0" u="none" strike="noStrike" cap="none">
                  <a:solidFill>
                    <a:schemeClr val="dk1"/>
                  </a:solidFill>
                  <a:latin typeface="Tahoma"/>
                  <a:ea typeface="Tahoma"/>
                  <a:cs typeface="Tahoma"/>
                  <a:sym typeface="Tahoma"/>
                </a:rPr>
                <a:t> Encourages self-directed learning, teamwork, and practical application of knowledge.</a:t>
              </a:r>
              <a:endParaRPr/>
            </a:p>
            <a:p>
              <a:pPr marL="57150" marR="0" lvl="1" indent="-69850" algn="l" rtl="0">
                <a:lnSpc>
                  <a:spcPct val="90000"/>
                </a:lnSpc>
                <a:spcBef>
                  <a:spcPts val="165"/>
                </a:spcBef>
                <a:spcAft>
                  <a:spcPts val="0"/>
                </a:spcAft>
                <a:buClr>
                  <a:schemeClr val="dk1"/>
                </a:buClr>
                <a:buSzPts val="1100"/>
                <a:buFont typeface="Tahoma"/>
                <a:buChar char="•"/>
              </a:pPr>
              <a:r>
                <a:rPr lang="en-GB" sz="1100" b="1" i="0" u="none" strike="noStrike" cap="none">
                  <a:solidFill>
                    <a:schemeClr val="dk1"/>
                  </a:solidFill>
                  <a:latin typeface="Tahoma"/>
                  <a:ea typeface="Tahoma"/>
                  <a:cs typeface="Tahoma"/>
                  <a:sym typeface="Tahoma"/>
                </a:rPr>
                <a:t>Seminars:</a:t>
              </a:r>
              <a:r>
                <a:rPr lang="en-GB" sz="1100" b="0" i="0" u="none" strike="noStrike" cap="none">
                  <a:solidFill>
                    <a:schemeClr val="dk1"/>
                  </a:solidFill>
                  <a:latin typeface="Tahoma"/>
                  <a:ea typeface="Tahoma"/>
                  <a:cs typeface="Tahoma"/>
                  <a:sym typeface="Tahoma"/>
                </a:rPr>
                <a:t> Develop students' </a:t>
              </a:r>
              <a:r>
                <a:rPr lang="en-GB" sz="1100" b="1" i="0" u="none" strike="noStrike" cap="none">
                  <a:solidFill>
                    <a:schemeClr val="dk1"/>
                  </a:solidFill>
                  <a:latin typeface="Tahoma"/>
                  <a:ea typeface="Tahoma"/>
                  <a:cs typeface="Tahoma"/>
                  <a:sym typeface="Tahoma"/>
                </a:rPr>
                <a:t>presentation, communication, and problem-solving</a:t>
              </a:r>
              <a:r>
                <a:rPr lang="en-GB" sz="1100" b="0" i="0" u="none" strike="noStrike" cap="none">
                  <a:solidFill>
                    <a:schemeClr val="dk1"/>
                  </a:solidFill>
                  <a:latin typeface="Tahoma"/>
                  <a:ea typeface="Tahoma"/>
                  <a:cs typeface="Tahoma"/>
                  <a:sym typeface="Tahoma"/>
                </a:rPr>
                <a:t> skills through discussion-based learning.</a:t>
              </a:r>
              <a:endParaRPr/>
            </a:p>
          </p:txBody>
        </p:sp>
        <p:sp>
          <p:nvSpPr>
            <p:cNvPr id="1084" name="Google Shape;1084;p54"/>
            <p:cNvSpPr/>
            <p:nvPr/>
          </p:nvSpPr>
          <p:spPr>
            <a:xfrm>
              <a:off x="4454230" y="38000"/>
              <a:ext cx="2441505" cy="594000"/>
            </a:xfrm>
            <a:prstGeom prst="chevron">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54"/>
            <p:cNvSpPr txBox="1"/>
            <p:nvPr/>
          </p:nvSpPr>
          <p:spPr>
            <a:xfrm>
              <a:off x="4751230" y="38000"/>
              <a:ext cx="1847505" cy="594000"/>
            </a:xfrm>
            <a:prstGeom prst="rect">
              <a:avLst/>
            </a:prstGeom>
            <a:noFill/>
            <a:ln>
              <a:noFill/>
            </a:ln>
          </p:spPr>
          <p:txBody>
            <a:bodyPr spcFirstLastPara="1" wrap="square" lIns="44000" tIns="14650" rIns="14650" bIns="14650" anchor="ctr" anchorCtr="0">
              <a:noAutofit/>
            </a:bodyPr>
            <a:lstStyle/>
            <a:p>
              <a:pPr marL="0" marR="0" lvl="0" indent="0" algn="ctr" rtl="0">
                <a:lnSpc>
                  <a:spcPct val="90000"/>
                </a:lnSpc>
                <a:spcBef>
                  <a:spcPts val="0"/>
                </a:spcBef>
                <a:spcAft>
                  <a:spcPts val="0"/>
                </a:spcAft>
                <a:buClr>
                  <a:schemeClr val="lt1"/>
                </a:buClr>
                <a:buSzPts val="1100"/>
                <a:buFont typeface="Tahoma"/>
                <a:buNone/>
              </a:pPr>
              <a:r>
                <a:rPr lang="en-GB" sz="1100" b="1">
                  <a:solidFill>
                    <a:schemeClr val="lt1"/>
                  </a:solidFill>
                  <a:latin typeface="Tahoma"/>
                  <a:ea typeface="Tahoma"/>
                  <a:cs typeface="Tahoma"/>
                  <a:sym typeface="Tahoma"/>
                </a:rPr>
                <a:t>Practical &amp; Applied Learning</a:t>
              </a:r>
              <a:endParaRPr/>
            </a:p>
          </p:txBody>
        </p:sp>
        <p:sp>
          <p:nvSpPr>
            <p:cNvPr id="1086" name="Google Shape;1086;p54"/>
            <p:cNvSpPr/>
            <p:nvPr/>
          </p:nvSpPr>
          <p:spPr>
            <a:xfrm>
              <a:off x="4454230" y="706250"/>
              <a:ext cx="1953204" cy="297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54"/>
            <p:cNvSpPr txBox="1"/>
            <p:nvPr/>
          </p:nvSpPr>
          <p:spPr>
            <a:xfrm>
              <a:off x="4454230" y="706250"/>
              <a:ext cx="1953204" cy="2970000"/>
            </a:xfrm>
            <a:prstGeom prst="rect">
              <a:avLst/>
            </a:prstGeom>
            <a:noFill/>
            <a:ln>
              <a:noFill/>
            </a:ln>
          </p:spPr>
          <p:txBody>
            <a:bodyPr spcFirstLastPara="1" wrap="square" lIns="0" tIns="0" rIns="0" bIns="0" anchor="t" anchorCtr="0">
              <a:noAutofit/>
            </a:bodyPr>
            <a:lstStyle/>
            <a:p>
              <a:pPr marL="57150" marR="0" lvl="1" indent="-69850" algn="l" rtl="0">
                <a:lnSpc>
                  <a:spcPct val="90000"/>
                </a:lnSpc>
                <a:spcBef>
                  <a:spcPts val="0"/>
                </a:spcBef>
                <a:spcAft>
                  <a:spcPts val="0"/>
                </a:spcAft>
                <a:buClr>
                  <a:schemeClr val="dk1"/>
                </a:buClr>
                <a:buSzPts val="1100"/>
                <a:buFont typeface="Tahoma"/>
                <a:buChar char="•"/>
              </a:pPr>
              <a:r>
                <a:rPr lang="en-GB" sz="1100" b="1" i="0" u="none" strike="noStrike" cap="none">
                  <a:solidFill>
                    <a:schemeClr val="dk1"/>
                  </a:solidFill>
                  <a:latin typeface="Tahoma"/>
                  <a:ea typeface="Tahoma"/>
                  <a:cs typeface="Tahoma"/>
                  <a:sym typeface="Tahoma"/>
                </a:rPr>
                <a:t>Practical Workshops:</a:t>
              </a:r>
              <a:r>
                <a:rPr lang="en-GB" sz="1100" b="0" i="0" u="none" strike="noStrike" cap="none">
                  <a:solidFill>
                    <a:schemeClr val="dk1"/>
                  </a:solidFill>
                  <a:latin typeface="Tahoma"/>
                  <a:ea typeface="Tahoma"/>
                  <a:cs typeface="Tahoma"/>
                  <a:sym typeface="Tahoma"/>
                </a:rPr>
                <a:t> Offer </a:t>
              </a:r>
              <a:r>
                <a:rPr lang="en-GB" sz="1100" b="1" i="0" u="none" strike="noStrike" cap="none">
                  <a:solidFill>
                    <a:schemeClr val="dk1"/>
                  </a:solidFill>
                  <a:latin typeface="Tahoma"/>
                  <a:ea typeface="Tahoma"/>
                  <a:cs typeface="Tahoma"/>
                  <a:sym typeface="Tahoma"/>
                </a:rPr>
                <a:t>hands-on experience</a:t>
              </a:r>
              <a:r>
                <a:rPr lang="en-GB" sz="1100" b="0" i="0" u="none" strike="noStrike" cap="none">
                  <a:solidFill>
                    <a:schemeClr val="dk1"/>
                  </a:solidFill>
                  <a:latin typeface="Tahoma"/>
                  <a:ea typeface="Tahoma"/>
                  <a:cs typeface="Tahoma"/>
                  <a:sym typeface="Tahoma"/>
                </a:rPr>
                <a:t>, helping students refine their skills with structured academic support.</a:t>
              </a:r>
              <a:endParaRPr/>
            </a:p>
            <a:p>
              <a:pPr marL="57150" marR="0" lvl="1" indent="-69850" algn="l" rtl="0">
                <a:lnSpc>
                  <a:spcPct val="90000"/>
                </a:lnSpc>
                <a:spcBef>
                  <a:spcPts val="165"/>
                </a:spcBef>
                <a:spcAft>
                  <a:spcPts val="0"/>
                </a:spcAft>
                <a:buClr>
                  <a:schemeClr val="dk1"/>
                </a:buClr>
                <a:buSzPts val="1100"/>
                <a:buFont typeface="Tahoma"/>
                <a:buChar char="•"/>
              </a:pPr>
              <a:r>
                <a:rPr lang="en-GB" sz="1100" b="1" i="0" u="none" strike="noStrike" cap="none">
                  <a:solidFill>
                    <a:schemeClr val="dk1"/>
                  </a:solidFill>
                  <a:latin typeface="Tahoma"/>
                  <a:ea typeface="Tahoma"/>
                  <a:cs typeface="Tahoma"/>
                  <a:sym typeface="Tahoma"/>
                </a:rPr>
                <a:t>Industry Experts &amp; Guest Lectures:</a:t>
              </a:r>
              <a:r>
                <a:rPr lang="en-GB" sz="1100" b="0" i="0" u="none" strike="noStrike" cap="none">
                  <a:solidFill>
                    <a:schemeClr val="dk1"/>
                  </a:solidFill>
                  <a:latin typeface="Tahoma"/>
                  <a:ea typeface="Tahoma"/>
                  <a:cs typeface="Tahoma"/>
                  <a:sym typeface="Tahoma"/>
                </a:rPr>
                <a:t> Bridge academic learning with </a:t>
              </a:r>
              <a:r>
                <a:rPr lang="en-GB" sz="1100" b="1" i="0" u="none" strike="noStrike" cap="none">
                  <a:solidFill>
                    <a:schemeClr val="dk1"/>
                  </a:solidFill>
                  <a:latin typeface="Tahoma"/>
                  <a:ea typeface="Tahoma"/>
                  <a:cs typeface="Tahoma"/>
                  <a:sym typeface="Tahoma"/>
                </a:rPr>
                <a:t>real-world industry practices</a:t>
              </a:r>
              <a:r>
                <a:rPr lang="en-GB" sz="1100" b="0" i="0" u="none" strike="noStrike" cap="none">
                  <a:solidFill>
                    <a:schemeClr val="dk1"/>
                  </a:solidFill>
                  <a:latin typeface="Tahoma"/>
                  <a:ea typeface="Tahoma"/>
                  <a:cs typeface="Tahoma"/>
                  <a:sym typeface="Tahoma"/>
                </a:rPr>
                <a:t>.</a:t>
              </a:r>
              <a:endParaRPr/>
            </a:p>
            <a:p>
              <a:pPr marL="57150" marR="0" lvl="1" indent="-69850" algn="l" rtl="0">
                <a:lnSpc>
                  <a:spcPct val="90000"/>
                </a:lnSpc>
                <a:spcBef>
                  <a:spcPts val="165"/>
                </a:spcBef>
                <a:spcAft>
                  <a:spcPts val="0"/>
                </a:spcAft>
                <a:buClr>
                  <a:schemeClr val="dk1"/>
                </a:buClr>
                <a:buSzPts val="1100"/>
                <a:buFont typeface="Tahoma"/>
                <a:buChar char="•"/>
              </a:pPr>
              <a:r>
                <a:rPr lang="en-GB" sz="1100" b="1" i="0" u="none" strike="noStrike" cap="none">
                  <a:solidFill>
                    <a:schemeClr val="dk1"/>
                  </a:solidFill>
                  <a:latin typeface="Tahoma"/>
                  <a:ea typeface="Tahoma"/>
                  <a:cs typeface="Tahoma"/>
                  <a:sym typeface="Tahoma"/>
                </a:rPr>
                <a:t>Simulations &amp; Lab Work:</a:t>
              </a:r>
              <a:r>
                <a:rPr lang="en-GB" sz="1100" b="0" i="0" u="none" strike="noStrike" cap="none">
                  <a:solidFill>
                    <a:schemeClr val="dk1"/>
                  </a:solidFill>
                  <a:latin typeface="Tahoma"/>
                  <a:ea typeface="Tahoma"/>
                  <a:cs typeface="Tahoma"/>
                  <a:sym typeface="Tahoma"/>
                </a:rPr>
                <a:t> Provide experiential learning through </a:t>
              </a:r>
              <a:r>
                <a:rPr lang="en-GB" sz="1100" b="1" i="0" u="none" strike="noStrike" cap="none">
                  <a:solidFill>
                    <a:schemeClr val="dk1"/>
                  </a:solidFill>
                  <a:latin typeface="Tahoma"/>
                  <a:ea typeface="Tahoma"/>
                  <a:cs typeface="Tahoma"/>
                  <a:sym typeface="Tahoma"/>
                </a:rPr>
                <a:t>virtual or in-person lab settings</a:t>
              </a:r>
              <a:r>
                <a:rPr lang="en-GB" sz="1100" b="0" i="0" u="none" strike="noStrike" cap="none">
                  <a:solidFill>
                    <a:schemeClr val="dk1"/>
                  </a:solidFill>
                  <a:latin typeface="Tahoma"/>
                  <a:ea typeface="Tahoma"/>
                  <a:cs typeface="Tahoma"/>
                  <a:sym typeface="Tahoma"/>
                </a:rPr>
                <a:t>, </a:t>
              </a:r>
              <a:r>
                <a:rPr lang="en-GB" sz="1100" b="1" i="0" u="none" strike="noStrike" cap="none">
                  <a:solidFill>
                    <a:schemeClr val="dk1"/>
                  </a:solidFill>
                  <a:latin typeface="Tahoma"/>
                  <a:ea typeface="Tahoma"/>
                  <a:cs typeface="Tahoma"/>
                  <a:sym typeface="Tahoma"/>
                </a:rPr>
                <a:t>technical exercises</a:t>
              </a:r>
              <a:r>
                <a:rPr lang="en-GB" sz="1100" b="0" i="0" u="none" strike="noStrike" cap="none">
                  <a:solidFill>
                    <a:schemeClr val="dk1"/>
                  </a:solidFill>
                  <a:latin typeface="Tahoma"/>
                  <a:ea typeface="Tahoma"/>
                  <a:cs typeface="Tahoma"/>
                  <a:sym typeface="Tahoma"/>
                </a:rPr>
                <a:t>, and </a:t>
              </a:r>
              <a:r>
                <a:rPr lang="en-GB" sz="1100" b="1" i="0" u="none" strike="noStrike" cap="none">
                  <a:solidFill>
                    <a:schemeClr val="dk1"/>
                  </a:solidFill>
                  <a:latin typeface="Tahoma"/>
                  <a:ea typeface="Tahoma"/>
                  <a:cs typeface="Tahoma"/>
                  <a:sym typeface="Tahoma"/>
                </a:rPr>
                <a:t>scenario-based applications</a:t>
              </a:r>
              <a:r>
                <a:rPr lang="en-GB" sz="1100" b="0" i="0" u="none" strike="noStrike" cap="none">
                  <a:solidFill>
                    <a:schemeClr val="dk1"/>
                  </a:solidFill>
                  <a:latin typeface="Tahoma"/>
                  <a:ea typeface="Tahoma"/>
                  <a:cs typeface="Tahoma"/>
                  <a:sym typeface="Tahoma"/>
                </a:rPr>
                <a:t>.</a:t>
              </a:r>
              <a:endParaRPr/>
            </a:p>
            <a:p>
              <a:pPr marL="57150" marR="0" lvl="1" indent="-69850" algn="l" rtl="0">
                <a:lnSpc>
                  <a:spcPct val="90000"/>
                </a:lnSpc>
                <a:spcBef>
                  <a:spcPts val="165"/>
                </a:spcBef>
                <a:spcAft>
                  <a:spcPts val="0"/>
                </a:spcAft>
                <a:buClr>
                  <a:schemeClr val="dk1"/>
                </a:buClr>
                <a:buSzPts val="1100"/>
                <a:buFont typeface="Tahoma"/>
                <a:buChar char="•"/>
              </a:pPr>
              <a:r>
                <a:rPr lang="en-GB" sz="1100" b="1" i="0" u="none" strike="noStrike" cap="none">
                  <a:solidFill>
                    <a:schemeClr val="dk1"/>
                  </a:solidFill>
                  <a:latin typeface="Tahoma"/>
                  <a:ea typeface="Tahoma"/>
                  <a:cs typeface="Tahoma"/>
                  <a:sym typeface="Tahoma"/>
                </a:rPr>
                <a:t>Fieldwork:</a:t>
              </a:r>
              <a:r>
                <a:rPr lang="en-GB" sz="1100" b="0" i="0" u="none" strike="noStrike" cap="none">
                  <a:solidFill>
                    <a:schemeClr val="dk1"/>
                  </a:solidFill>
                  <a:latin typeface="Tahoma"/>
                  <a:ea typeface="Tahoma"/>
                  <a:cs typeface="Tahoma"/>
                  <a:sym typeface="Tahoma"/>
                </a:rPr>
                <a:t> Engages students in applying theoretical knowledge in </a:t>
              </a:r>
              <a:r>
                <a:rPr lang="en-GB" sz="1100" b="1" i="0" u="none" strike="noStrike" cap="none">
                  <a:solidFill>
                    <a:schemeClr val="dk1"/>
                  </a:solidFill>
                  <a:latin typeface="Tahoma"/>
                  <a:ea typeface="Tahoma"/>
                  <a:cs typeface="Tahoma"/>
                  <a:sym typeface="Tahoma"/>
                </a:rPr>
                <a:t>authentic real-world settings</a:t>
              </a:r>
              <a:r>
                <a:rPr lang="en-GB" sz="1100" b="0" i="0" u="none" strike="noStrike" cap="none">
                  <a:solidFill>
                    <a:schemeClr val="dk1"/>
                  </a:solidFill>
                  <a:latin typeface="Tahoma"/>
                  <a:ea typeface="Tahoma"/>
                  <a:cs typeface="Tahoma"/>
                  <a:sym typeface="Tahoma"/>
                </a:rPr>
                <a:t>.</a:t>
              </a:r>
              <a:endParaRPr/>
            </a:p>
          </p:txBody>
        </p:sp>
        <p:sp>
          <p:nvSpPr>
            <p:cNvPr id="1088" name="Google Shape;1088;p54"/>
            <p:cNvSpPr/>
            <p:nvPr/>
          </p:nvSpPr>
          <p:spPr>
            <a:xfrm>
              <a:off x="6679735" y="38000"/>
              <a:ext cx="2441505" cy="594000"/>
            </a:xfrm>
            <a:prstGeom prst="chevron">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54"/>
            <p:cNvSpPr txBox="1"/>
            <p:nvPr/>
          </p:nvSpPr>
          <p:spPr>
            <a:xfrm>
              <a:off x="6976735" y="38000"/>
              <a:ext cx="1847505" cy="594000"/>
            </a:xfrm>
            <a:prstGeom prst="rect">
              <a:avLst/>
            </a:prstGeom>
            <a:noFill/>
            <a:ln>
              <a:noFill/>
            </a:ln>
          </p:spPr>
          <p:txBody>
            <a:bodyPr spcFirstLastPara="1" wrap="square" lIns="44000" tIns="14650" rIns="14650" bIns="14650" anchor="ctr" anchorCtr="0">
              <a:noAutofit/>
            </a:bodyPr>
            <a:lstStyle/>
            <a:p>
              <a:pPr marL="0" marR="0" lvl="0" indent="0" algn="ctr" rtl="0">
                <a:lnSpc>
                  <a:spcPct val="90000"/>
                </a:lnSpc>
                <a:spcBef>
                  <a:spcPts val="0"/>
                </a:spcBef>
                <a:spcAft>
                  <a:spcPts val="0"/>
                </a:spcAft>
                <a:buClr>
                  <a:schemeClr val="lt1"/>
                </a:buClr>
                <a:buSzPts val="1100"/>
                <a:buFont typeface="Tahoma"/>
                <a:buNone/>
              </a:pPr>
              <a:r>
                <a:rPr lang="en-GB" sz="1100" b="1">
                  <a:solidFill>
                    <a:schemeClr val="lt1"/>
                  </a:solidFill>
                  <a:latin typeface="Tahoma"/>
                  <a:ea typeface="Tahoma"/>
                  <a:cs typeface="Tahoma"/>
                  <a:sym typeface="Tahoma"/>
                </a:rPr>
                <a:t>Self-Paced &amp; Digital Learning</a:t>
              </a:r>
              <a:endParaRPr/>
            </a:p>
          </p:txBody>
        </p:sp>
        <p:sp>
          <p:nvSpPr>
            <p:cNvPr id="1090" name="Google Shape;1090;p54"/>
            <p:cNvSpPr/>
            <p:nvPr/>
          </p:nvSpPr>
          <p:spPr>
            <a:xfrm>
              <a:off x="6679735" y="706250"/>
              <a:ext cx="1953204" cy="297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54"/>
            <p:cNvSpPr txBox="1"/>
            <p:nvPr/>
          </p:nvSpPr>
          <p:spPr>
            <a:xfrm>
              <a:off x="6679735" y="706250"/>
              <a:ext cx="1953204" cy="2970000"/>
            </a:xfrm>
            <a:prstGeom prst="rect">
              <a:avLst/>
            </a:prstGeom>
            <a:noFill/>
            <a:ln>
              <a:noFill/>
            </a:ln>
          </p:spPr>
          <p:txBody>
            <a:bodyPr spcFirstLastPara="1" wrap="square" lIns="0" tIns="0" rIns="0" bIns="0" anchor="t" anchorCtr="0">
              <a:noAutofit/>
            </a:bodyPr>
            <a:lstStyle/>
            <a:p>
              <a:pPr marL="57150" marR="0" lvl="1" indent="-69850" algn="l" rtl="0">
                <a:lnSpc>
                  <a:spcPct val="90000"/>
                </a:lnSpc>
                <a:spcBef>
                  <a:spcPts val="0"/>
                </a:spcBef>
                <a:spcAft>
                  <a:spcPts val="0"/>
                </a:spcAft>
                <a:buClr>
                  <a:schemeClr val="dk1"/>
                </a:buClr>
                <a:buSzPts val="1100"/>
                <a:buFont typeface="Tahoma"/>
                <a:buChar char="•"/>
              </a:pPr>
              <a:r>
                <a:rPr lang="en-GB" sz="1100" b="1" i="0" u="none" strike="noStrike" cap="none">
                  <a:solidFill>
                    <a:schemeClr val="dk1"/>
                  </a:solidFill>
                  <a:latin typeface="Tahoma"/>
                  <a:ea typeface="Tahoma"/>
                  <a:cs typeface="Tahoma"/>
                  <a:sym typeface="Tahoma"/>
                </a:rPr>
                <a:t>Online Discussion Forums &amp; Digital Tools:</a:t>
              </a:r>
              <a:r>
                <a:rPr lang="en-GB" sz="1100" b="0" i="0" u="none" strike="noStrike" cap="none">
                  <a:solidFill>
                    <a:schemeClr val="dk1"/>
                  </a:solidFill>
                  <a:latin typeface="Tahoma"/>
                  <a:ea typeface="Tahoma"/>
                  <a:cs typeface="Tahoma"/>
                  <a:sym typeface="Tahoma"/>
                </a:rPr>
                <a:t> Facilitate </a:t>
              </a:r>
              <a:r>
                <a:rPr lang="en-GB" sz="1100" b="1" i="0" u="none" strike="noStrike" cap="none">
                  <a:solidFill>
                    <a:schemeClr val="dk1"/>
                  </a:solidFill>
                  <a:latin typeface="Tahoma"/>
                  <a:ea typeface="Tahoma"/>
                  <a:cs typeface="Tahoma"/>
                  <a:sym typeface="Tahoma"/>
                </a:rPr>
                <a:t>collaborative learning and peer interaction</a:t>
              </a:r>
              <a:r>
                <a:rPr lang="en-GB" sz="1100" b="0" i="0" u="none" strike="noStrike" cap="none">
                  <a:solidFill>
                    <a:schemeClr val="dk1"/>
                  </a:solidFill>
                  <a:latin typeface="Tahoma"/>
                  <a:ea typeface="Tahoma"/>
                  <a:cs typeface="Tahoma"/>
                  <a:sym typeface="Tahoma"/>
                </a:rPr>
                <a:t> in a flexible, accessible format.</a:t>
              </a:r>
              <a:endParaRPr/>
            </a:p>
            <a:p>
              <a:pPr marL="57150" marR="0" lvl="1" indent="-69850" algn="l" rtl="0">
                <a:lnSpc>
                  <a:spcPct val="90000"/>
                </a:lnSpc>
                <a:spcBef>
                  <a:spcPts val="165"/>
                </a:spcBef>
                <a:spcAft>
                  <a:spcPts val="0"/>
                </a:spcAft>
                <a:buClr>
                  <a:schemeClr val="dk1"/>
                </a:buClr>
                <a:buSzPts val="1100"/>
                <a:buFont typeface="Tahoma"/>
                <a:buChar char="•"/>
              </a:pPr>
              <a:r>
                <a:rPr lang="en-GB" sz="1100" b="1" i="0" u="none" strike="noStrike" cap="none">
                  <a:solidFill>
                    <a:schemeClr val="dk1"/>
                  </a:solidFill>
                  <a:latin typeface="Tahoma"/>
                  <a:ea typeface="Tahoma"/>
                  <a:cs typeface="Tahoma"/>
                  <a:sym typeface="Tahoma"/>
                </a:rPr>
                <a:t>Self-Paced Project-Based Learning:</a:t>
              </a:r>
              <a:r>
                <a:rPr lang="en-GB" sz="1100" b="0" i="0" u="none" strike="noStrike" cap="none">
                  <a:solidFill>
                    <a:schemeClr val="dk1"/>
                  </a:solidFill>
                  <a:latin typeface="Tahoma"/>
                  <a:ea typeface="Tahoma"/>
                  <a:cs typeface="Tahoma"/>
                  <a:sym typeface="Tahoma"/>
                </a:rPr>
                <a:t> Encourages </a:t>
              </a:r>
              <a:r>
                <a:rPr lang="en-GB" sz="1100" b="1" i="0" u="none" strike="noStrike" cap="none">
                  <a:solidFill>
                    <a:schemeClr val="dk1"/>
                  </a:solidFill>
                  <a:latin typeface="Tahoma"/>
                  <a:ea typeface="Tahoma"/>
                  <a:cs typeface="Tahoma"/>
                  <a:sym typeface="Tahoma"/>
                </a:rPr>
                <a:t>independent application of skills</a:t>
              </a:r>
              <a:r>
                <a:rPr lang="en-GB" sz="1100" b="0" i="0" u="none" strike="noStrike" cap="none">
                  <a:solidFill>
                    <a:schemeClr val="dk1"/>
                  </a:solidFill>
                  <a:latin typeface="Tahoma"/>
                  <a:ea typeface="Tahoma"/>
                  <a:cs typeface="Tahoma"/>
                  <a:sym typeface="Tahoma"/>
                </a:rPr>
                <a:t>, allowing students to </a:t>
              </a:r>
              <a:r>
                <a:rPr lang="en-GB" sz="1100" b="1" i="0" u="none" strike="noStrike" cap="none">
                  <a:solidFill>
                    <a:schemeClr val="dk1"/>
                  </a:solidFill>
                  <a:latin typeface="Tahoma"/>
                  <a:ea typeface="Tahoma"/>
                  <a:cs typeface="Tahoma"/>
                  <a:sym typeface="Tahoma"/>
                </a:rPr>
                <a:t>progress at their own pace</a:t>
              </a:r>
              <a:r>
                <a:rPr lang="en-GB" sz="1100" b="0" i="0" u="none" strike="noStrike" cap="none">
                  <a:solidFill>
                    <a:schemeClr val="dk1"/>
                  </a:solidFill>
                  <a:latin typeface="Tahoma"/>
                  <a:ea typeface="Tahoma"/>
                  <a:cs typeface="Tahoma"/>
                  <a:sym typeface="Tahoma"/>
                </a:rPr>
                <a:t> while meeting structured milestones.</a:t>
              </a:r>
              <a:endParaRPr/>
            </a:p>
          </p:txBody>
        </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38000">
              <a:schemeClr val="lt1"/>
            </a:gs>
            <a:gs pos="67000">
              <a:schemeClr val="lt1"/>
            </a:gs>
            <a:gs pos="92000">
              <a:schemeClr val="lt1"/>
            </a:gs>
            <a:gs pos="100000">
              <a:srgbClr val="FF0000"/>
            </a:gs>
          </a:gsLst>
          <a:lin ang="5400000" scaled="0"/>
        </a:gradFill>
        <a:effectLst/>
      </p:bgPr>
    </p:bg>
    <p:spTree>
      <p:nvGrpSpPr>
        <p:cNvPr id="1" name="Shape 1096"/>
        <p:cNvGrpSpPr/>
        <p:nvPr/>
      </p:nvGrpSpPr>
      <p:grpSpPr>
        <a:xfrm>
          <a:off x="0" y="0"/>
          <a:ext cx="0" cy="0"/>
          <a:chOff x="0" y="0"/>
          <a:chExt cx="0" cy="0"/>
        </a:xfrm>
      </p:grpSpPr>
      <p:sp>
        <p:nvSpPr>
          <p:cNvPr id="1097" name="Google Shape;1097;p55"/>
          <p:cNvSpPr txBox="1"/>
          <p:nvPr/>
        </p:nvSpPr>
        <p:spPr>
          <a:xfrm>
            <a:off x="304800" y="735547"/>
            <a:ext cx="8229600" cy="43204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600"/>
              <a:buFont typeface="Calibri"/>
              <a:buNone/>
            </a:pPr>
            <a:endParaRPr sz="3600" b="0" i="0" u="none" strike="noStrike" cap="none">
              <a:solidFill>
                <a:srgbClr val="000000"/>
              </a:solidFill>
              <a:latin typeface="Tahoma"/>
              <a:ea typeface="Tahoma"/>
              <a:cs typeface="Tahoma"/>
              <a:sym typeface="Tahoma"/>
            </a:endParaRPr>
          </a:p>
        </p:txBody>
      </p:sp>
      <p:sp>
        <p:nvSpPr>
          <p:cNvPr id="1098" name="Google Shape;1098;p55"/>
          <p:cNvSpPr txBox="1">
            <a:spLocks noGrp="1"/>
          </p:cNvSpPr>
          <p:nvPr>
            <p:ph type="ftr" idx="11"/>
          </p:nvPr>
        </p:nvSpPr>
        <p:spPr>
          <a:xfrm>
            <a:off x="971600" y="4836242"/>
            <a:ext cx="7632848" cy="27384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100"/>
              <a:buFont typeface="Calibri"/>
              <a:buNone/>
            </a:pPr>
            <a:r>
              <a:rPr lang="en-GB" sz="1100" b="1" i="0" u="none" strike="noStrike" cap="none">
                <a:solidFill>
                  <a:srgbClr val="FFFFFF"/>
                </a:solidFill>
                <a:latin typeface="Calibri"/>
                <a:ea typeface="Calibri"/>
                <a:cs typeface="Calibri"/>
                <a:sym typeface="Calibri"/>
              </a:rPr>
              <a:t>Quality Assurance for Reform and Transformation of HEIs in Uzbekistan - QUARTZ</a:t>
            </a:r>
            <a:endParaRPr/>
          </a:p>
        </p:txBody>
      </p:sp>
      <p:pic>
        <p:nvPicPr>
          <p:cNvPr id="1099" name="Google Shape;1099;p55" descr="C:\Users\brani\Downloads\eu_funded_en.jpg"/>
          <p:cNvPicPr preferRelativeResize="0"/>
          <p:nvPr/>
        </p:nvPicPr>
        <p:blipFill rotWithShape="1">
          <a:blip r:embed="rId3">
            <a:alphaModFix/>
          </a:blip>
          <a:srcRect/>
          <a:stretch/>
        </p:blipFill>
        <p:spPr>
          <a:xfrm>
            <a:off x="539552" y="162534"/>
            <a:ext cx="1726406" cy="362938"/>
          </a:xfrm>
          <a:prstGeom prst="rect">
            <a:avLst/>
          </a:prstGeom>
          <a:noFill/>
          <a:ln>
            <a:noFill/>
          </a:ln>
        </p:spPr>
      </p:pic>
      <p:pic>
        <p:nvPicPr>
          <p:cNvPr id="1100" name="Google Shape;1100;p55" descr="Sustainable Development Goals SDGs Goal 4: Quality, 48% OFF"/>
          <p:cNvPicPr preferRelativeResize="0"/>
          <p:nvPr/>
        </p:nvPicPr>
        <p:blipFill rotWithShape="1">
          <a:blip r:embed="rId4">
            <a:alphaModFix/>
          </a:blip>
          <a:srcRect/>
          <a:stretch/>
        </p:blipFill>
        <p:spPr>
          <a:xfrm>
            <a:off x="8122745" y="162534"/>
            <a:ext cx="481703" cy="481703"/>
          </a:xfrm>
          <a:prstGeom prst="rect">
            <a:avLst/>
          </a:prstGeom>
          <a:noFill/>
          <a:ln>
            <a:noFill/>
          </a:ln>
        </p:spPr>
      </p:pic>
      <p:pic>
        <p:nvPicPr>
          <p:cNvPr id="1101" name="Google Shape;1101;p55"/>
          <p:cNvPicPr preferRelativeResize="0"/>
          <p:nvPr/>
        </p:nvPicPr>
        <p:blipFill rotWithShape="1">
          <a:blip r:embed="rId5">
            <a:alphaModFix/>
          </a:blip>
          <a:srcRect/>
          <a:stretch/>
        </p:blipFill>
        <p:spPr>
          <a:xfrm>
            <a:off x="3868104" y="117804"/>
            <a:ext cx="1407792" cy="407668"/>
          </a:xfrm>
          <a:prstGeom prst="rect">
            <a:avLst/>
          </a:prstGeom>
          <a:noFill/>
          <a:ln>
            <a:noFill/>
          </a:ln>
        </p:spPr>
      </p:pic>
      <p:sp>
        <p:nvSpPr>
          <p:cNvPr id="1102" name="Google Shape;1102;p55"/>
          <p:cNvSpPr txBox="1"/>
          <p:nvPr/>
        </p:nvSpPr>
        <p:spPr>
          <a:xfrm>
            <a:off x="851345" y="640427"/>
            <a:ext cx="7683055" cy="57277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Tahoma"/>
              <a:buNone/>
            </a:pPr>
            <a:r>
              <a:rPr lang="en-GB" sz="2400" b="0" i="0" u="none" strike="noStrike" cap="none">
                <a:solidFill>
                  <a:srgbClr val="000000"/>
                </a:solidFill>
                <a:latin typeface="Tahoma"/>
                <a:ea typeface="Tahoma"/>
                <a:cs typeface="Tahoma"/>
                <a:sym typeface="Tahoma"/>
              </a:rPr>
              <a:t>SLTA Example: Group Tasks</a:t>
            </a:r>
            <a:endParaRPr/>
          </a:p>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Tahoma"/>
              <a:ea typeface="Tahoma"/>
              <a:cs typeface="Tahoma"/>
              <a:sym typeface="Tahoma"/>
            </a:endParaRPr>
          </a:p>
        </p:txBody>
      </p:sp>
      <p:graphicFrame>
        <p:nvGraphicFramePr>
          <p:cNvPr id="1103" name="Google Shape;1103;p55"/>
          <p:cNvGraphicFramePr/>
          <p:nvPr/>
        </p:nvGraphicFramePr>
        <p:xfrm>
          <a:off x="179512" y="895694"/>
          <a:ext cx="8784975" cy="3840500"/>
        </p:xfrm>
        <a:graphic>
          <a:graphicData uri="http://schemas.openxmlformats.org/drawingml/2006/table">
            <a:tbl>
              <a:tblPr firstRow="1" bandRow="1">
                <a:noFill/>
                <a:tableStyleId>{DC449E84-082E-44BE-B679-CD9526119341}</a:tableStyleId>
              </a:tblPr>
              <a:tblGrid>
                <a:gridCol w="4021875"/>
                <a:gridCol w="4763100"/>
              </a:tblGrid>
              <a:tr h="324200">
                <a:tc>
                  <a:txBody>
                    <a:bodyPr/>
                    <a:lstStyle/>
                    <a:p>
                      <a:pPr marL="0" marR="0" lvl="0" indent="0" algn="l" rtl="0">
                        <a:spcBef>
                          <a:spcPts val="0"/>
                        </a:spcBef>
                        <a:spcAft>
                          <a:spcPts val="0"/>
                        </a:spcAft>
                        <a:buNone/>
                      </a:pPr>
                      <a:r>
                        <a:rPr lang="en-GB" sz="1600" b="1">
                          <a:latin typeface="Tahoma"/>
                          <a:ea typeface="Tahoma"/>
                          <a:cs typeface="Tahoma"/>
                          <a:sym typeface="Tahoma"/>
                        </a:rPr>
                        <a:t>Purpose &amp; Benefits</a:t>
                      </a:r>
                      <a:endParaRPr/>
                    </a:p>
                  </a:txBody>
                  <a:tcPr marL="91450" marR="91450" marT="45725" marB="45725"/>
                </a:tc>
                <a:tc>
                  <a:txBody>
                    <a:bodyPr/>
                    <a:lstStyle/>
                    <a:p>
                      <a:pPr marL="0" marR="0" lvl="0" indent="0" algn="l" rtl="0">
                        <a:spcBef>
                          <a:spcPts val="0"/>
                        </a:spcBef>
                        <a:spcAft>
                          <a:spcPts val="0"/>
                        </a:spcAft>
                        <a:buNone/>
                      </a:pPr>
                      <a:r>
                        <a:rPr lang="en-GB" sz="1600" b="1">
                          <a:latin typeface="Tahoma"/>
                          <a:ea typeface="Tahoma"/>
                          <a:cs typeface="Tahoma"/>
                          <a:sym typeface="Tahoma"/>
                        </a:rPr>
                        <a:t>Strategies to Ensure Fair Participation</a:t>
                      </a:r>
                      <a:endParaRPr/>
                    </a:p>
                  </a:txBody>
                  <a:tcPr marL="91450" marR="91450" marT="45725" marB="45725"/>
                </a:tc>
              </a:tr>
              <a:tr h="3497575">
                <a:tc>
                  <a:txBody>
                    <a:bodyPr/>
                    <a:lstStyle/>
                    <a:p>
                      <a:pPr marL="0" marR="0" lvl="0" indent="0" algn="l" rtl="0">
                        <a:spcBef>
                          <a:spcPts val="0"/>
                        </a:spcBef>
                        <a:spcAft>
                          <a:spcPts val="0"/>
                        </a:spcAft>
                        <a:buNone/>
                      </a:pPr>
                      <a:r>
                        <a:rPr lang="en-GB" sz="1600" b="1">
                          <a:latin typeface="Tahoma"/>
                          <a:ea typeface="Tahoma"/>
                          <a:cs typeface="Tahoma"/>
                          <a:sym typeface="Tahoma"/>
                        </a:rPr>
                        <a:t>Enhances Collaboration:</a:t>
                      </a:r>
                      <a:r>
                        <a:rPr lang="en-GB" sz="1600">
                          <a:latin typeface="Tahoma"/>
                          <a:ea typeface="Tahoma"/>
                          <a:cs typeface="Tahoma"/>
                          <a:sym typeface="Tahoma"/>
                        </a:rPr>
                        <a:t> Encourages teamwork, communication, and problem-solving skills.</a:t>
                      </a:r>
                      <a:endParaRPr/>
                    </a:p>
                    <a:p>
                      <a:pPr marL="0" marR="0" lvl="0" indent="0" algn="l" rtl="0">
                        <a:spcBef>
                          <a:spcPts val="0"/>
                        </a:spcBef>
                        <a:spcAft>
                          <a:spcPts val="0"/>
                        </a:spcAft>
                        <a:buNone/>
                      </a:pPr>
                      <a:r>
                        <a:rPr lang="en-GB" sz="1600" b="1">
                          <a:latin typeface="Tahoma"/>
                          <a:ea typeface="Tahoma"/>
                          <a:cs typeface="Tahoma"/>
                          <a:sym typeface="Tahoma"/>
                        </a:rPr>
                        <a:t>Develops Critical Thinking:</a:t>
                      </a:r>
                      <a:r>
                        <a:rPr lang="en-GB" sz="1600">
                          <a:latin typeface="Tahoma"/>
                          <a:ea typeface="Tahoma"/>
                          <a:cs typeface="Tahoma"/>
                          <a:sym typeface="Tahoma"/>
                        </a:rPr>
                        <a:t> Promotes peer learning and diverse perspectives.</a:t>
                      </a:r>
                      <a:endParaRPr/>
                    </a:p>
                    <a:p>
                      <a:pPr marL="0" marR="0" lvl="0" indent="0" algn="l" rtl="0">
                        <a:spcBef>
                          <a:spcPts val="0"/>
                        </a:spcBef>
                        <a:spcAft>
                          <a:spcPts val="0"/>
                        </a:spcAft>
                        <a:buNone/>
                      </a:pPr>
                      <a:r>
                        <a:rPr lang="en-GB" sz="1600" b="1">
                          <a:latin typeface="Tahoma"/>
                          <a:ea typeface="Tahoma"/>
                          <a:cs typeface="Tahoma"/>
                          <a:sym typeface="Tahoma"/>
                        </a:rPr>
                        <a:t>Prepares for Real-World Challenges:</a:t>
                      </a:r>
                      <a:r>
                        <a:rPr lang="en-GB" sz="1600">
                          <a:latin typeface="Tahoma"/>
                          <a:ea typeface="Tahoma"/>
                          <a:cs typeface="Tahoma"/>
                          <a:sym typeface="Tahoma"/>
                        </a:rPr>
                        <a:t> Simulates workplace dynamics and cooperative projects.</a:t>
                      </a:r>
                      <a:endParaRPr/>
                    </a:p>
                    <a:p>
                      <a:pPr marL="0" marR="0" lvl="0" indent="0" algn="l" rtl="0">
                        <a:spcBef>
                          <a:spcPts val="0"/>
                        </a:spcBef>
                        <a:spcAft>
                          <a:spcPts val="0"/>
                        </a:spcAft>
                        <a:buNone/>
                      </a:pPr>
                      <a:endParaRPr sz="1600">
                        <a:latin typeface="Tahoma"/>
                        <a:ea typeface="Tahoma"/>
                        <a:cs typeface="Tahoma"/>
                        <a:sym typeface="Tahoma"/>
                      </a:endParaRPr>
                    </a:p>
                  </a:txBody>
                  <a:tcPr marL="91450" marR="91450" marT="45725" marB="45725"/>
                </a:tc>
                <a:tc>
                  <a:txBody>
                    <a:bodyPr/>
                    <a:lstStyle/>
                    <a:p>
                      <a:pPr marL="0" marR="0" lvl="0" indent="0" algn="l" rtl="0">
                        <a:spcBef>
                          <a:spcPts val="0"/>
                        </a:spcBef>
                        <a:spcAft>
                          <a:spcPts val="0"/>
                        </a:spcAft>
                        <a:buNone/>
                      </a:pPr>
                      <a:r>
                        <a:rPr lang="en-GB" sz="1600" b="1">
                          <a:latin typeface="Tahoma"/>
                          <a:ea typeface="Tahoma"/>
                          <a:cs typeface="Tahoma"/>
                          <a:sym typeface="Tahoma"/>
                        </a:rPr>
                        <a:t>Clear Roles &amp; Responsibilities: </a:t>
                      </a:r>
                      <a:r>
                        <a:rPr lang="en-GB" sz="1600">
                          <a:latin typeface="Tahoma"/>
                          <a:ea typeface="Tahoma"/>
                          <a:cs typeface="Tahoma"/>
                          <a:sym typeface="Tahoma"/>
                        </a:rPr>
                        <a:t>Assign defined tasks to each member to ensure accountability.</a:t>
                      </a:r>
                      <a:endParaRPr/>
                    </a:p>
                    <a:p>
                      <a:pPr marL="0" marR="0" lvl="0" indent="0" algn="l" rtl="0">
                        <a:spcBef>
                          <a:spcPts val="0"/>
                        </a:spcBef>
                        <a:spcAft>
                          <a:spcPts val="0"/>
                        </a:spcAft>
                        <a:buNone/>
                      </a:pPr>
                      <a:r>
                        <a:rPr lang="en-GB" sz="1600" b="1">
                          <a:latin typeface="Tahoma"/>
                          <a:ea typeface="Tahoma"/>
                          <a:cs typeface="Tahoma"/>
                          <a:sym typeface="Tahoma"/>
                        </a:rPr>
                        <a:t>Regular Progress Check-Ins:</a:t>
                      </a:r>
                      <a:r>
                        <a:rPr lang="en-GB" sz="1600">
                          <a:latin typeface="Tahoma"/>
                          <a:ea typeface="Tahoma"/>
                          <a:cs typeface="Tahoma"/>
                          <a:sym typeface="Tahoma"/>
                        </a:rPr>
                        <a:t> Schedule meetings or instructor check-ins to monitor engagement.</a:t>
                      </a:r>
                      <a:endParaRPr/>
                    </a:p>
                    <a:p>
                      <a:pPr marL="0" marR="0" lvl="0" indent="0" algn="l" rtl="0">
                        <a:spcBef>
                          <a:spcPts val="0"/>
                        </a:spcBef>
                        <a:spcAft>
                          <a:spcPts val="0"/>
                        </a:spcAft>
                        <a:buNone/>
                      </a:pPr>
                      <a:r>
                        <a:rPr lang="en-GB" sz="1600" b="1">
                          <a:latin typeface="Tahoma"/>
                          <a:ea typeface="Tahoma"/>
                          <a:cs typeface="Tahoma"/>
                          <a:sym typeface="Tahoma"/>
                        </a:rPr>
                        <a:t>Weighted Contribution Grading:</a:t>
                      </a:r>
                      <a:r>
                        <a:rPr lang="en-GB" sz="1600">
                          <a:latin typeface="Tahoma"/>
                          <a:ea typeface="Tahoma"/>
                          <a:cs typeface="Tahoma"/>
                          <a:sym typeface="Tahoma"/>
                        </a:rPr>
                        <a:t> Allocate grades based on individual efforts alongside group outcomes.</a:t>
                      </a:r>
                      <a:endParaRPr/>
                    </a:p>
                    <a:p>
                      <a:pPr marL="0" marR="0" lvl="0" indent="0" algn="l" rtl="0">
                        <a:lnSpc>
                          <a:spcPct val="100000"/>
                        </a:lnSpc>
                        <a:spcBef>
                          <a:spcPts val="0"/>
                        </a:spcBef>
                        <a:spcAft>
                          <a:spcPts val="0"/>
                        </a:spcAft>
                        <a:buClr>
                          <a:schemeClr val="dk1"/>
                        </a:buClr>
                        <a:buSzPts val="1600"/>
                        <a:buFont typeface="Tahoma"/>
                        <a:buNone/>
                      </a:pPr>
                      <a:r>
                        <a:rPr lang="en-GB" sz="1600" b="1">
                          <a:latin typeface="Tahoma"/>
                          <a:ea typeface="Tahoma"/>
                          <a:cs typeface="Tahoma"/>
                          <a:sym typeface="Tahoma"/>
                        </a:rPr>
                        <a:t>Use of Collaboration Tools:</a:t>
                      </a:r>
                      <a:r>
                        <a:rPr lang="en-GB" sz="1600">
                          <a:latin typeface="Tahoma"/>
                          <a:ea typeface="Tahoma"/>
                          <a:cs typeface="Tahoma"/>
                          <a:sym typeface="Tahoma"/>
                        </a:rPr>
                        <a:t> Encourage shared workspaces (e.g., Google Docs) for transparency.</a:t>
                      </a:r>
                      <a:r>
                        <a:rPr lang="en-GB" sz="1600" b="1">
                          <a:latin typeface="Tahoma"/>
                          <a:ea typeface="Tahoma"/>
                          <a:cs typeface="Tahoma"/>
                          <a:sym typeface="Tahoma"/>
                        </a:rPr>
                        <a:t> Peer &amp; Self-Assessment:</a:t>
                      </a:r>
                      <a:r>
                        <a:rPr lang="en-GB" sz="1600">
                          <a:latin typeface="Tahoma"/>
                          <a:ea typeface="Tahoma"/>
                          <a:cs typeface="Tahoma"/>
                          <a:sym typeface="Tahoma"/>
                        </a:rPr>
                        <a:t> Implement peer evaluations or </a:t>
                      </a:r>
                      <a:r>
                        <a:rPr lang="en-GB" sz="1600" u="sng">
                          <a:solidFill>
                            <a:schemeClr val="hlink"/>
                          </a:solidFill>
                          <a:latin typeface="Tahoma"/>
                          <a:ea typeface="Tahoma"/>
                          <a:cs typeface="Tahoma"/>
                          <a:sym typeface="Tahoma"/>
                          <a:hlinkClick r:id="rId6"/>
                        </a:rPr>
                        <a:t>group reflective reports </a:t>
                      </a:r>
                      <a:r>
                        <a:rPr lang="en-GB" sz="1600">
                          <a:latin typeface="Tahoma"/>
                          <a:ea typeface="Tahoma"/>
                          <a:cs typeface="Tahoma"/>
                          <a:sym typeface="Tahoma"/>
                        </a:rPr>
                        <a:t>to track contributions and prevent freeriding.</a:t>
                      </a:r>
                      <a:endParaRPr/>
                    </a:p>
                    <a:p>
                      <a:pPr marL="0" marR="0" lvl="0" indent="0" algn="l" rtl="0">
                        <a:spcBef>
                          <a:spcPts val="0"/>
                        </a:spcBef>
                        <a:spcAft>
                          <a:spcPts val="0"/>
                        </a:spcAft>
                        <a:buNone/>
                      </a:pPr>
                      <a:endParaRPr sz="1600">
                        <a:latin typeface="Tahoma"/>
                        <a:ea typeface="Tahoma"/>
                        <a:cs typeface="Tahoma"/>
                        <a:sym typeface="Tahoma"/>
                      </a:endParaRPr>
                    </a:p>
                  </a:txBody>
                  <a:tcPr marL="91450" marR="91450" marT="45725" marB="45725"/>
                </a:tc>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38000">
              <a:schemeClr val="lt1"/>
            </a:gs>
            <a:gs pos="67000">
              <a:schemeClr val="lt1"/>
            </a:gs>
            <a:gs pos="92000">
              <a:schemeClr val="lt1"/>
            </a:gs>
            <a:gs pos="100000">
              <a:srgbClr val="FF0000"/>
            </a:gs>
          </a:gsLst>
          <a:lin ang="5400000" scaled="0"/>
        </a:gradFill>
        <a:effectLst/>
      </p:bgPr>
    </p:bg>
    <p:spTree>
      <p:nvGrpSpPr>
        <p:cNvPr id="1" name="Shape 1108"/>
        <p:cNvGrpSpPr/>
        <p:nvPr/>
      </p:nvGrpSpPr>
      <p:grpSpPr>
        <a:xfrm>
          <a:off x="0" y="0"/>
          <a:ext cx="0" cy="0"/>
          <a:chOff x="0" y="0"/>
          <a:chExt cx="0" cy="0"/>
        </a:xfrm>
      </p:grpSpPr>
      <p:sp>
        <p:nvSpPr>
          <p:cNvPr id="1109" name="Google Shape;1109;p56"/>
          <p:cNvSpPr txBox="1"/>
          <p:nvPr/>
        </p:nvSpPr>
        <p:spPr>
          <a:xfrm>
            <a:off x="304800" y="735547"/>
            <a:ext cx="8229600" cy="43204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600"/>
              <a:buFont typeface="Calibri"/>
              <a:buNone/>
            </a:pPr>
            <a:endParaRPr sz="3600" b="0" i="0" u="none" strike="noStrike" cap="none">
              <a:solidFill>
                <a:srgbClr val="000000"/>
              </a:solidFill>
              <a:latin typeface="Tahoma"/>
              <a:ea typeface="Tahoma"/>
              <a:cs typeface="Tahoma"/>
              <a:sym typeface="Tahoma"/>
            </a:endParaRPr>
          </a:p>
        </p:txBody>
      </p:sp>
      <p:sp>
        <p:nvSpPr>
          <p:cNvPr id="1110" name="Google Shape;1110;p56"/>
          <p:cNvSpPr txBox="1">
            <a:spLocks noGrp="1"/>
          </p:cNvSpPr>
          <p:nvPr>
            <p:ph type="ftr" idx="11"/>
          </p:nvPr>
        </p:nvSpPr>
        <p:spPr>
          <a:xfrm>
            <a:off x="971600" y="4836242"/>
            <a:ext cx="7632848" cy="27384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100"/>
              <a:buFont typeface="Calibri"/>
              <a:buNone/>
            </a:pPr>
            <a:r>
              <a:rPr lang="en-GB" sz="1100" b="1" i="0" u="none" strike="noStrike" cap="none">
                <a:solidFill>
                  <a:srgbClr val="FFFFFF"/>
                </a:solidFill>
                <a:latin typeface="Calibri"/>
                <a:ea typeface="Calibri"/>
                <a:cs typeface="Calibri"/>
                <a:sym typeface="Calibri"/>
              </a:rPr>
              <a:t>Quality Assurance for Reform and Transformation of HEIs in Uzbekistan - QUARTZ</a:t>
            </a:r>
            <a:endParaRPr/>
          </a:p>
        </p:txBody>
      </p:sp>
      <p:pic>
        <p:nvPicPr>
          <p:cNvPr id="1111" name="Google Shape;1111;p56" descr="C:\Users\brani\Downloads\eu_funded_en.jpg"/>
          <p:cNvPicPr preferRelativeResize="0"/>
          <p:nvPr/>
        </p:nvPicPr>
        <p:blipFill rotWithShape="1">
          <a:blip r:embed="rId3">
            <a:alphaModFix/>
          </a:blip>
          <a:srcRect/>
          <a:stretch/>
        </p:blipFill>
        <p:spPr>
          <a:xfrm>
            <a:off x="539552" y="162534"/>
            <a:ext cx="1726406" cy="362938"/>
          </a:xfrm>
          <a:prstGeom prst="rect">
            <a:avLst/>
          </a:prstGeom>
          <a:noFill/>
          <a:ln>
            <a:noFill/>
          </a:ln>
        </p:spPr>
      </p:pic>
      <p:pic>
        <p:nvPicPr>
          <p:cNvPr id="1112" name="Google Shape;1112;p56" descr="Sustainable Development Goals SDGs Goal 4: Quality, 48% OFF"/>
          <p:cNvPicPr preferRelativeResize="0"/>
          <p:nvPr/>
        </p:nvPicPr>
        <p:blipFill rotWithShape="1">
          <a:blip r:embed="rId4">
            <a:alphaModFix/>
          </a:blip>
          <a:srcRect/>
          <a:stretch/>
        </p:blipFill>
        <p:spPr>
          <a:xfrm>
            <a:off x="8122745" y="162534"/>
            <a:ext cx="481703" cy="481703"/>
          </a:xfrm>
          <a:prstGeom prst="rect">
            <a:avLst/>
          </a:prstGeom>
          <a:noFill/>
          <a:ln>
            <a:noFill/>
          </a:ln>
        </p:spPr>
      </p:pic>
      <p:pic>
        <p:nvPicPr>
          <p:cNvPr id="1113" name="Google Shape;1113;p56"/>
          <p:cNvPicPr preferRelativeResize="0"/>
          <p:nvPr/>
        </p:nvPicPr>
        <p:blipFill rotWithShape="1">
          <a:blip r:embed="rId5">
            <a:alphaModFix/>
          </a:blip>
          <a:srcRect/>
          <a:stretch/>
        </p:blipFill>
        <p:spPr>
          <a:xfrm>
            <a:off x="3868104" y="117804"/>
            <a:ext cx="1407792" cy="407668"/>
          </a:xfrm>
          <a:prstGeom prst="rect">
            <a:avLst/>
          </a:prstGeom>
          <a:noFill/>
          <a:ln>
            <a:noFill/>
          </a:ln>
        </p:spPr>
      </p:pic>
      <p:sp>
        <p:nvSpPr>
          <p:cNvPr id="1114" name="Google Shape;1114;p56"/>
          <p:cNvSpPr txBox="1"/>
          <p:nvPr/>
        </p:nvSpPr>
        <p:spPr>
          <a:xfrm>
            <a:off x="851345" y="815315"/>
            <a:ext cx="7683055" cy="58679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Tahoma"/>
              <a:buNone/>
            </a:pPr>
            <a:r>
              <a:rPr lang="en-GB" sz="2400" b="0" i="0" u="none" strike="noStrike" cap="none">
                <a:solidFill>
                  <a:srgbClr val="000000"/>
                </a:solidFill>
                <a:latin typeface="Tahoma"/>
                <a:ea typeface="Tahoma"/>
                <a:cs typeface="Tahoma"/>
                <a:sym typeface="Tahoma"/>
              </a:rPr>
              <a:t>SLTA Example: Flipped Teaching and Student-Led Workshops</a:t>
            </a:r>
            <a:endParaRPr/>
          </a:p>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Tahoma"/>
              <a:ea typeface="Tahoma"/>
              <a:cs typeface="Tahoma"/>
              <a:sym typeface="Tahoma"/>
            </a:endParaRPr>
          </a:p>
        </p:txBody>
      </p:sp>
      <p:graphicFrame>
        <p:nvGraphicFramePr>
          <p:cNvPr id="1115" name="Google Shape;1115;p56"/>
          <p:cNvGraphicFramePr/>
          <p:nvPr/>
        </p:nvGraphicFramePr>
        <p:xfrm>
          <a:off x="537279" y="1402106"/>
          <a:ext cx="8229575" cy="2926130"/>
        </p:xfrm>
        <a:graphic>
          <a:graphicData uri="http://schemas.openxmlformats.org/drawingml/2006/table">
            <a:tbl>
              <a:tblPr>
                <a:noFill/>
                <a:tableStyleId>{58D94CD8-F93A-4820-B343-9B1E7A21E251}</a:tableStyleId>
              </a:tblPr>
              <a:tblGrid>
                <a:gridCol w="1882550"/>
                <a:gridCol w="3024325"/>
                <a:gridCol w="3322700"/>
              </a:tblGrid>
              <a:tr h="228600">
                <a:tc>
                  <a:txBody>
                    <a:bodyPr/>
                    <a:lstStyle/>
                    <a:p>
                      <a:pPr marL="0" marR="0" lvl="0" indent="0" algn="l" rtl="0">
                        <a:spcBef>
                          <a:spcPts val="0"/>
                        </a:spcBef>
                        <a:spcAft>
                          <a:spcPts val="0"/>
                        </a:spcAft>
                        <a:buNone/>
                      </a:pPr>
                      <a:r>
                        <a:rPr lang="en-GB" sz="1800" b="1"/>
                        <a:t>Aspect</a:t>
                      </a:r>
                      <a:endParaRPr sz="1800"/>
                    </a:p>
                  </a:txBody>
                  <a:tcPr marL="91450" marR="91450" marT="45725" marB="45725" anchor="ctr"/>
                </a:tc>
                <a:tc>
                  <a:txBody>
                    <a:bodyPr/>
                    <a:lstStyle/>
                    <a:p>
                      <a:pPr marL="0" marR="0" lvl="0" indent="0" algn="l" rtl="0">
                        <a:spcBef>
                          <a:spcPts val="0"/>
                        </a:spcBef>
                        <a:spcAft>
                          <a:spcPts val="0"/>
                        </a:spcAft>
                        <a:buNone/>
                      </a:pPr>
                      <a:r>
                        <a:rPr lang="en-GB" sz="1800" b="1"/>
                        <a:t>Flipped Teaching</a:t>
                      </a:r>
                      <a:endParaRPr sz="1800"/>
                    </a:p>
                  </a:txBody>
                  <a:tcPr marL="91450" marR="91450" marT="45725" marB="45725" anchor="ctr"/>
                </a:tc>
                <a:tc>
                  <a:txBody>
                    <a:bodyPr/>
                    <a:lstStyle/>
                    <a:p>
                      <a:pPr marL="0" marR="0" lvl="0" indent="0" algn="l" rtl="0">
                        <a:spcBef>
                          <a:spcPts val="0"/>
                        </a:spcBef>
                        <a:spcAft>
                          <a:spcPts val="0"/>
                        </a:spcAft>
                        <a:buNone/>
                      </a:pPr>
                      <a:r>
                        <a:rPr lang="en-GB" sz="1800" b="1" u="sng">
                          <a:solidFill>
                            <a:schemeClr val="hlink"/>
                          </a:solidFill>
                          <a:hlinkClick r:id="rId6"/>
                        </a:rPr>
                        <a:t>Student-Led Workshops</a:t>
                      </a:r>
                      <a:endParaRPr sz="1800"/>
                    </a:p>
                  </a:txBody>
                  <a:tcPr marL="91450" marR="91450" marT="45725" marB="45725" anchor="ctr"/>
                </a:tc>
              </a:tr>
              <a:tr h="228600">
                <a:tc>
                  <a:txBody>
                    <a:bodyPr/>
                    <a:lstStyle/>
                    <a:p>
                      <a:pPr marL="0" marR="0" lvl="0" indent="0" algn="l" rtl="0">
                        <a:spcBef>
                          <a:spcPts val="0"/>
                        </a:spcBef>
                        <a:spcAft>
                          <a:spcPts val="0"/>
                        </a:spcAft>
                        <a:buNone/>
                      </a:pPr>
                      <a:r>
                        <a:rPr lang="en-GB" sz="1800" b="1"/>
                        <a:t>Pre-Class Preparation</a:t>
                      </a:r>
                      <a:endParaRPr sz="1800"/>
                    </a:p>
                  </a:txBody>
                  <a:tcPr marL="91450" marR="91450" marT="45725" marB="45725" anchor="ctr"/>
                </a:tc>
                <a:tc>
                  <a:txBody>
                    <a:bodyPr/>
                    <a:lstStyle/>
                    <a:p>
                      <a:pPr marL="0" marR="0" lvl="0" indent="0" algn="l" rtl="0">
                        <a:spcBef>
                          <a:spcPts val="0"/>
                        </a:spcBef>
                        <a:spcAft>
                          <a:spcPts val="0"/>
                        </a:spcAft>
                        <a:buNone/>
                      </a:pPr>
                      <a:r>
                        <a:rPr lang="en-GB" sz="1800"/>
                        <a:t>Students review materials before class</a:t>
                      </a:r>
                      <a:endParaRPr/>
                    </a:p>
                  </a:txBody>
                  <a:tcPr marL="91450" marR="91450" marT="45725" marB="45725" anchor="ctr"/>
                </a:tc>
                <a:tc>
                  <a:txBody>
                    <a:bodyPr/>
                    <a:lstStyle/>
                    <a:p>
                      <a:pPr marL="0" marR="0" lvl="0" indent="0" algn="l" rtl="0">
                        <a:spcBef>
                          <a:spcPts val="0"/>
                        </a:spcBef>
                        <a:spcAft>
                          <a:spcPts val="0"/>
                        </a:spcAft>
                        <a:buNone/>
                      </a:pPr>
                      <a:r>
                        <a:rPr lang="en-GB" sz="1800"/>
                        <a:t>Students research and prepare materials for presentation</a:t>
                      </a:r>
                      <a:endParaRPr/>
                    </a:p>
                  </a:txBody>
                  <a:tcPr marL="91450" marR="91450" marT="45725" marB="45725" anchor="ctr"/>
                </a:tc>
              </a:tr>
              <a:tr h="228600">
                <a:tc>
                  <a:txBody>
                    <a:bodyPr/>
                    <a:lstStyle/>
                    <a:p>
                      <a:pPr marL="0" marR="0" lvl="0" indent="0" algn="l" rtl="0">
                        <a:spcBef>
                          <a:spcPts val="0"/>
                        </a:spcBef>
                        <a:spcAft>
                          <a:spcPts val="0"/>
                        </a:spcAft>
                        <a:buNone/>
                      </a:pPr>
                      <a:r>
                        <a:rPr lang="en-GB" sz="1800" b="1"/>
                        <a:t>In-Class Role</a:t>
                      </a:r>
                      <a:endParaRPr sz="1800"/>
                    </a:p>
                  </a:txBody>
                  <a:tcPr marL="91450" marR="91450" marT="45725" marB="45725" anchor="ctr"/>
                </a:tc>
                <a:tc>
                  <a:txBody>
                    <a:bodyPr/>
                    <a:lstStyle/>
                    <a:p>
                      <a:pPr marL="0" marR="0" lvl="0" indent="0" algn="l" rtl="0">
                        <a:spcBef>
                          <a:spcPts val="0"/>
                        </a:spcBef>
                        <a:spcAft>
                          <a:spcPts val="0"/>
                        </a:spcAft>
                        <a:buNone/>
                      </a:pPr>
                      <a:r>
                        <a:rPr lang="en-GB" sz="1800"/>
                        <a:t>Students apply knowledge through guided activities</a:t>
                      </a:r>
                      <a:endParaRPr/>
                    </a:p>
                  </a:txBody>
                  <a:tcPr marL="91450" marR="91450" marT="45725" marB="45725" anchor="ctr"/>
                </a:tc>
                <a:tc>
                  <a:txBody>
                    <a:bodyPr/>
                    <a:lstStyle/>
                    <a:p>
                      <a:pPr marL="0" marR="0" lvl="0" indent="0" algn="l" rtl="0">
                        <a:spcBef>
                          <a:spcPts val="0"/>
                        </a:spcBef>
                        <a:spcAft>
                          <a:spcPts val="0"/>
                        </a:spcAft>
                        <a:buNone/>
                      </a:pPr>
                      <a:r>
                        <a:rPr lang="en-GB" sz="1800"/>
                        <a:t>Students take charge of teaching and discussion</a:t>
                      </a:r>
                      <a:endParaRPr/>
                    </a:p>
                  </a:txBody>
                  <a:tcPr marL="91450" marR="91450" marT="45725" marB="45725" anchor="ctr"/>
                </a:tc>
              </a:tr>
              <a:tr h="228600">
                <a:tc>
                  <a:txBody>
                    <a:bodyPr/>
                    <a:lstStyle/>
                    <a:p>
                      <a:pPr marL="0" marR="0" lvl="0" indent="0" algn="l" rtl="0">
                        <a:spcBef>
                          <a:spcPts val="0"/>
                        </a:spcBef>
                        <a:spcAft>
                          <a:spcPts val="0"/>
                        </a:spcAft>
                        <a:buNone/>
                      </a:pPr>
                      <a:r>
                        <a:rPr lang="en-GB" sz="1800" b="1"/>
                        <a:t>Instructor’s Role</a:t>
                      </a:r>
                      <a:endParaRPr sz="1800"/>
                    </a:p>
                  </a:txBody>
                  <a:tcPr marL="91450" marR="91450" marT="45725" marB="45725" anchor="ctr"/>
                </a:tc>
                <a:tc>
                  <a:txBody>
                    <a:bodyPr/>
                    <a:lstStyle/>
                    <a:p>
                      <a:pPr marL="0" marR="0" lvl="0" indent="0" algn="l" rtl="0">
                        <a:spcBef>
                          <a:spcPts val="0"/>
                        </a:spcBef>
                        <a:spcAft>
                          <a:spcPts val="0"/>
                        </a:spcAft>
                        <a:buNone/>
                      </a:pPr>
                      <a:r>
                        <a:rPr lang="en-GB" sz="1800"/>
                        <a:t>Facilitator, guiding discussions</a:t>
                      </a:r>
                      <a:endParaRPr/>
                    </a:p>
                  </a:txBody>
                  <a:tcPr marL="91450" marR="91450" marT="45725" marB="45725" anchor="ctr"/>
                </a:tc>
                <a:tc>
                  <a:txBody>
                    <a:bodyPr/>
                    <a:lstStyle/>
                    <a:p>
                      <a:pPr marL="0" marR="0" lvl="0" indent="0" algn="l" rtl="0">
                        <a:spcBef>
                          <a:spcPts val="0"/>
                        </a:spcBef>
                        <a:spcAft>
                          <a:spcPts val="0"/>
                        </a:spcAft>
                        <a:buNone/>
                      </a:pPr>
                      <a:r>
                        <a:rPr lang="en-GB" sz="1800"/>
                        <a:t>Supportive mentor, providing feedback</a:t>
                      </a:r>
                      <a:endParaRPr/>
                    </a:p>
                  </a:txBody>
                  <a:tcPr marL="91450" marR="91450" marT="45725" marB="45725" anchor="ctr"/>
                </a:tc>
              </a:tr>
              <a:tr h="228600">
                <a:tc>
                  <a:txBody>
                    <a:bodyPr/>
                    <a:lstStyle/>
                    <a:p>
                      <a:pPr marL="0" marR="0" lvl="0" indent="0" algn="l" rtl="0">
                        <a:spcBef>
                          <a:spcPts val="0"/>
                        </a:spcBef>
                        <a:spcAft>
                          <a:spcPts val="0"/>
                        </a:spcAft>
                        <a:buNone/>
                      </a:pPr>
                      <a:r>
                        <a:rPr lang="en-GB" sz="1800" b="1"/>
                        <a:t>Main Focus</a:t>
                      </a:r>
                      <a:endParaRPr sz="1800"/>
                    </a:p>
                  </a:txBody>
                  <a:tcPr marL="91450" marR="91450" marT="45725" marB="45725" anchor="ctr"/>
                </a:tc>
                <a:tc>
                  <a:txBody>
                    <a:bodyPr/>
                    <a:lstStyle/>
                    <a:p>
                      <a:pPr marL="0" marR="0" lvl="0" indent="0" algn="l" rtl="0">
                        <a:spcBef>
                          <a:spcPts val="0"/>
                        </a:spcBef>
                        <a:spcAft>
                          <a:spcPts val="0"/>
                        </a:spcAft>
                        <a:buNone/>
                      </a:pPr>
                      <a:r>
                        <a:rPr lang="en-GB" sz="1800"/>
                        <a:t>Application and problem-solving</a:t>
                      </a:r>
                      <a:endParaRPr/>
                    </a:p>
                  </a:txBody>
                  <a:tcPr marL="91450" marR="91450" marT="45725" marB="45725" anchor="ctr"/>
                </a:tc>
                <a:tc>
                  <a:txBody>
                    <a:bodyPr/>
                    <a:lstStyle/>
                    <a:p>
                      <a:pPr marL="0" marR="0" lvl="0" indent="0" algn="l" rtl="0">
                        <a:spcBef>
                          <a:spcPts val="0"/>
                        </a:spcBef>
                        <a:spcAft>
                          <a:spcPts val="0"/>
                        </a:spcAft>
                        <a:buNone/>
                      </a:pPr>
                      <a:r>
                        <a:rPr lang="en-GB" sz="1800"/>
                        <a:t>Leadership, facilitation, and knowledge sharing</a:t>
                      </a:r>
                      <a:endParaRPr/>
                    </a:p>
                  </a:txBody>
                  <a:tcPr marL="91450" marR="91450" marT="45725" marB="45725" anchor="ctr"/>
                </a:tc>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38000">
              <a:schemeClr val="lt1"/>
            </a:gs>
            <a:gs pos="67000">
              <a:schemeClr val="lt1"/>
            </a:gs>
            <a:gs pos="92000">
              <a:schemeClr val="lt1"/>
            </a:gs>
            <a:gs pos="100000">
              <a:srgbClr val="FF0000"/>
            </a:gs>
          </a:gsLst>
          <a:lin ang="5400000" scaled="0"/>
        </a:gradFill>
        <a:effectLst/>
      </p:bgPr>
    </p:bg>
    <p:spTree>
      <p:nvGrpSpPr>
        <p:cNvPr id="1" name="Shape 1120"/>
        <p:cNvGrpSpPr/>
        <p:nvPr/>
      </p:nvGrpSpPr>
      <p:grpSpPr>
        <a:xfrm>
          <a:off x="0" y="0"/>
          <a:ext cx="0" cy="0"/>
          <a:chOff x="0" y="0"/>
          <a:chExt cx="0" cy="0"/>
        </a:xfrm>
      </p:grpSpPr>
      <p:sp>
        <p:nvSpPr>
          <p:cNvPr id="1121" name="Google Shape;1121;p57"/>
          <p:cNvSpPr txBox="1"/>
          <p:nvPr/>
        </p:nvSpPr>
        <p:spPr>
          <a:xfrm>
            <a:off x="304800" y="735547"/>
            <a:ext cx="8229600" cy="43204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600"/>
              <a:buFont typeface="Calibri"/>
              <a:buNone/>
            </a:pPr>
            <a:endParaRPr sz="3600" b="0" i="0" u="none" strike="noStrike" cap="none">
              <a:solidFill>
                <a:srgbClr val="000000"/>
              </a:solidFill>
              <a:latin typeface="Tahoma"/>
              <a:ea typeface="Tahoma"/>
              <a:cs typeface="Tahoma"/>
              <a:sym typeface="Tahoma"/>
            </a:endParaRPr>
          </a:p>
        </p:txBody>
      </p:sp>
      <p:sp>
        <p:nvSpPr>
          <p:cNvPr id="1122" name="Google Shape;1122;p57"/>
          <p:cNvSpPr txBox="1">
            <a:spLocks noGrp="1"/>
          </p:cNvSpPr>
          <p:nvPr>
            <p:ph type="ftr" idx="11"/>
          </p:nvPr>
        </p:nvSpPr>
        <p:spPr>
          <a:xfrm>
            <a:off x="971600" y="4836242"/>
            <a:ext cx="7632848" cy="27384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100"/>
              <a:buFont typeface="Calibri"/>
              <a:buNone/>
            </a:pPr>
            <a:r>
              <a:rPr lang="en-GB" sz="1100" b="1" i="0" u="none" strike="noStrike" cap="none">
                <a:solidFill>
                  <a:srgbClr val="FFFFFF"/>
                </a:solidFill>
                <a:latin typeface="Calibri"/>
                <a:ea typeface="Calibri"/>
                <a:cs typeface="Calibri"/>
                <a:sym typeface="Calibri"/>
              </a:rPr>
              <a:t>Quality Assurance for Reform and Transformation of HEIs in Uzbekistan - QUARTZ</a:t>
            </a:r>
            <a:endParaRPr/>
          </a:p>
        </p:txBody>
      </p:sp>
      <p:pic>
        <p:nvPicPr>
          <p:cNvPr id="1123" name="Google Shape;1123;p57" descr="C:\Users\brani\Downloads\eu_funded_en.jpg"/>
          <p:cNvPicPr preferRelativeResize="0"/>
          <p:nvPr/>
        </p:nvPicPr>
        <p:blipFill rotWithShape="1">
          <a:blip r:embed="rId3">
            <a:alphaModFix/>
          </a:blip>
          <a:srcRect/>
          <a:stretch/>
        </p:blipFill>
        <p:spPr>
          <a:xfrm>
            <a:off x="539552" y="162534"/>
            <a:ext cx="1726406" cy="362938"/>
          </a:xfrm>
          <a:prstGeom prst="rect">
            <a:avLst/>
          </a:prstGeom>
          <a:noFill/>
          <a:ln>
            <a:noFill/>
          </a:ln>
        </p:spPr>
      </p:pic>
      <p:pic>
        <p:nvPicPr>
          <p:cNvPr id="1124" name="Google Shape;1124;p57" descr="Sustainable Development Goals SDGs Goal 4: Quality, 48% OFF"/>
          <p:cNvPicPr preferRelativeResize="0"/>
          <p:nvPr/>
        </p:nvPicPr>
        <p:blipFill rotWithShape="1">
          <a:blip r:embed="rId4">
            <a:alphaModFix/>
          </a:blip>
          <a:srcRect/>
          <a:stretch/>
        </p:blipFill>
        <p:spPr>
          <a:xfrm>
            <a:off x="8122745" y="162534"/>
            <a:ext cx="481703" cy="481703"/>
          </a:xfrm>
          <a:prstGeom prst="rect">
            <a:avLst/>
          </a:prstGeom>
          <a:noFill/>
          <a:ln>
            <a:noFill/>
          </a:ln>
        </p:spPr>
      </p:pic>
      <p:pic>
        <p:nvPicPr>
          <p:cNvPr id="1125" name="Google Shape;1125;p57"/>
          <p:cNvPicPr preferRelativeResize="0"/>
          <p:nvPr/>
        </p:nvPicPr>
        <p:blipFill rotWithShape="1">
          <a:blip r:embed="rId5">
            <a:alphaModFix/>
          </a:blip>
          <a:srcRect/>
          <a:stretch/>
        </p:blipFill>
        <p:spPr>
          <a:xfrm>
            <a:off x="3868104" y="117804"/>
            <a:ext cx="1407792" cy="407668"/>
          </a:xfrm>
          <a:prstGeom prst="rect">
            <a:avLst/>
          </a:prstGeom>
          <a:noFill/>
          <a:ln>
            <a:noFill/>
          </a:ln>
        </p:spPr>
      </p:pic>
      <p:sp>
        <p:nvSpPr>
          <p:cNvPr id="1126" name="Google Shape;1126;p57"/>
          <p:cNvSpPr txBox="1"/>
          <p:nvPr/>
        </p:nvSpPr>
        <p:spPr>
          <a:xfrm>
            <a:off x="851345" y="644237"/>
            <a:ext cx="7683055" cy="57277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Tahoma"/>
              <a:buNone/>
            </a:pPr>
            <a:r>
              <a:rPr lang="en-GB" sz="2400" b="0" i="0" u="none" strike="noStrike" cap="none">
                <a:solidFill>
                  <a:srgbClr val="000000"/>
                </a:solidFill>
                <a:latin typeface="Tahoma"/>
                <a:ea typeface="Tahoma"/>
                <a:cs typeface="Tahoma"/>
                <a:sym typeface="Tahoma"/>
              </a:rPr>
              <a:t>SLTA Example: Peer-to-Peer Assessment</a:t>
            </a:r>
            <a:endParaRPr/>
          </a:p>
        </p:txBody>
      </p:sp>
      <p:sp>
        <p:nvSpPr>
          <p:cNvPr id="1127" name="Google Shape;1127;p57"/>
          <p:cNvSpPr txBox="1"/>
          <p:nvPr/>
        </p:nvSpPr>
        <p:spPr>
          <a:xfrm>
            <a:off x="611560" y="1371421"/>
            <a:ext cx="8064896" cy="28623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u="sng">
                <a:solidFill>
                  <a:schemeClr val="dk1"/>
                </a:solidFill>
                <a:latin typeface="Calibri"/>
                <a:ea typeface="Calibri"/>
                <a:cs typeface="Calibri"/>
                <a:sym typeface="Calibri"/>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Peer assessment</a:t>
            </a:r>
            <a:r>
              <a:rPr lang="en-GB" sz="1800" u="sng">
                <a:solidFill>
                  <a:schemeClr val="dk1"/>
                </a:solidFill>
                <a:latin typeface="Calibri"/>
                <a:ea typeface="Calibri"/>
                <a:cs typeface="Calibri"/>
                <a:sym typeface="Calibri"/>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t>
            </a:r>
            <a:r>
              <a:rPr lang="en-GB" sz="1800">
                <a:solidFill>
                  <a:schemeClr val="dk1"/>
                </a:solidFill>
                <a:latin typeface="Calibri"/>
                <a:ea typeface="Calibri"/>
                <a:cs typeface="Calibri"/>
                <a:sym typeface="Calibri"/>
              </a:rPr>
              <a:t>can be used as a structured evaluation method where students </a:t>
            </a:r>
            <a:r>
              <a:rPr lang="en-GB" sz="1800" b="1">
                <a:solidFill>
                  <a:schemeClr val="dk1"/>
                </a:solidFill>
                <a:latin typeface="Calibri"/>
                <a:ea typeface="Calibri"/>
                <a:cs typeface="Calibri"/>
                <a:sym typeface="Calibri"/>
              </a:rPr>
              <a:t>review and provide feedback</a:t>
            </a:r>
            <a:r>
              <a:rPr lang="en-GB" sz="1800">
                <a:solidFill>
                  <a:schemeClr val="dk1"/>
                </a:solidFill>
                <a:latin typeface="Calibri"/>
                <a:ea typeface="Calibri"/>
                <a:cs typeface="Calibri"/>
                <a:sym typeface="Calibri"/>
              </a:rPr>
              <a:t> on each other’s work based on </a:t>
            </a:r>
            <a:r>
              <a:rPr lang="en-GB" sz="1800" b="1">
                <a:solidFill>
                  <a:schemeClr val="dk1"/>
                </a:solidFill>
                <a:latin typeface="Calibri"/>
                <a:ea typeface="Calibri"/>
                <a:cs typeface="Calibri"/>
                <a:sym typeface="Calibri"/>
              </a:rPr>
              <a:t>predefined criteria</a:t>
            </a:r>
            <a:r>
              <a:rPr lang="en-GB" sz="1800">
                <a:solidFill>
                  <a:schemeClr val="dk1"/>
                </a:solidFill>
                <a:latin typeface="Calibri"/>
                <a:ea typeface="Calibri"/>
                <a:cs typeface="Calibri"/>
                <a:sym typeface="Calibri"/>
              </a:rPr>
              <a:t>.</a:t>
            </a:r>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r>
              <a:rPr lang="en-GB" sz="1800" b="1">
                <a:solidFill>
                  <a:schemeClr val="dk1"/>
                </a:solidFill>
                <a:latin typeface="Calibri"/>
                <a:ea typeface="Calibri"/>
                <a:cs typeface="Calibri"/>
                <a:sym typeface="Calibri"/>
              </a:rPr>
              <a:t>Benefits:</a:t>
            </a:r>
            <a:endParaRPr/>
          </a:p>
          <a:p>
            <a:pPr marL="0" marR="0" lvl="0" indent="0" algn="l" rtl="0">
              <a:spcBef>
                <a:spcPts val="0"/>
              </a:spcBef>
              <a:spcAft>
                <a:spcPts val="0"/>
              </a:spcAft>
              <a:buNone/>
            </a:pPr>
            <a:r>
              <a:rPr lang="en-GB" sz="1800" b="1">
                <a:solidFill>
                  <a:schemeClr val="dk1"/>
                </a:solidFill>
                <a:latin typeface="Calibri"/>
                <a:ea typeface="Calibri"/>
                <a:cs typeface="Calibri"/>
                <a:sym typeface="Calibri"/>
              </a:rPr>
              <a:t>For Students:</a:t>
            </a:r>
            <a:r>
              <a:rPr lang="en-GB" sz="1800">
                <a:solidFill>
                  <a:schemeClr val="dk1"/>
                </a:solidFill>
                <a:latin typeface="Calibri"/>
                <a:ea typeface="Calibri"/>
                <a:cs typeface="Calibri"/>
                <a:sym typeface="Calibri"/>
              </a:rPr>
              <a:t> Enhances </a:t>
            </a:r>
            <a:r>
              <a:rPr lang="en-GB" sz="1800" b="1">
                <a:solidFill>
                  <a:schemeClr val="dk1"/>
                </a:solidFill>
                <a:latin typeface="Calibri"/>
                <a:ea typeface="Calibri"/>
                <a:cs typeface="Calibri"/>
                <a:sym typeface="Calibri"/>
              </a:rPr>
              <a:t>critical thinking, self-reflection, and evaluative skills</a:t>
            </a:r>
            <a:r>
              <a:rPr lang="en-GB" sz="1800">
                <a:solidFill>
                  <a:schemeClr val="dk1"/>
                </a:solidFill>
                <a:latin typeface="Calibri"/>
                <a:ea typeface="Calibri"/>
                <a:cs typeface="Calibri"/>
                <a:sym typeface="Calibri"/>
              </a:rPr>
              <a:t> while promoting </a:t>
            </a:r>
            <a:r>
              <a:rPr lang="en-GB" sz="1800" b="1">
                <a:solidFill>
                  <a:schemeClr val="dk1"/>
                </a:solidFill>
                <a:latin typeface="Calibri"/>
                <a:ea typeface="Calibri"/>
                <a:cs typeface="Calibri"/>
                <a:sym typeface="Calibri"/>
              </a:rPr>
              <a:t>active engagement</a:t>
            </a:r>
            <a:r>
              <a:rPr lang="en-GB" sz="1800">
                <a:solidFill>
                  <a:schemeClr val="dk1"/>
                </a:solidFill>
                <a:latin typeface="Calibri"/>
                <a:ea typeface="Calibri"/>
                <a:cs typeface="Calibri"/>
                <a:sym typeface="Calibri"/>
              </a:rPr>
              <a:t> in learning.</a:t>
            </a:r>
            <a:endParaRPr/>
          </a:p>
          <a:p>
            <a:pPr marL="0" marR="0" lvl="0" indent="0" algn="l" rtl="0">
              <a:spcBef>
                <a:spcPts val="0"/>
              </a:spcBef>
              <a:spcAft>
                <a:spcPts val="0"/>
              </a:spcAft>
              <a:buNone/>
            </a:pPr>
            <a:r>
              <a:rPr lang="en-GB" sz="1800" b="1">
                <a:solidFill>
                  <a:schemeClr val="dk1"/>
                </a:solidFill>
                <a:latin typeface="Calibri"/>
                <a:ea typeface="Calibri"/>
                <a:cs typeface="Calibri"/>
                <a:sym typeface="Calibri"/>
              </a:rPr>
              <a:t>For the Institution:</a:t>
            </a:r>
            <a:r>
              <a:rPr lang="en-GB" sz="1800">
                <a:solidFill>
                  <a:schemeClr val="dk1"/>
                </a:solidFill>
                <a:latin typeface="Calibri"/>
                <a:ea typeface="Calibri"/>
                <a:cs typeface="Calibri"/>
                <a:sym typeface="Calibri"/>
              </a:rPr>
              <a:t> Encourages </a:t>
            </a:r>
            <a:r>
              <a:rPr lang="en-GB" sz="1800" b="1">
                <a:solidFill>
                  <a:schemeClr val="dk1"/>
                </a:solidFill>
                <a:latin typeface="Calibri"/>
                <a:ea typeface="Calibri"/>
                <a:cs typeface="Calibri"/>
                <a:sym typeface="Calibri"/>
              </a:rPr>
              <a:t>student autonomy, collaborative learning, and accountability</a:t>
            </a:r>
            <a:r>
              <a:rPr lang="en-GB" sz="1800">
                <a:solidFill>
                  <a:schemeClr val="dk1"/>
                </a:solidFill>
                <a:latin typeface="Calibri"/>
                <a:ea typeface="Calibri"/>
                <a:cs typeface="Calibri"/>
                <a:sym typeface="Calibri"/>
              </a:rPr>
              <a:t> in coursework.</a:t>
            </a:r>
            <a:endParaRPr/>
          </a:p>
          <a:p>
            <a:pPr marL="0" marR="0" lvl="0" indent="0" algn="l" rtl="0">
              <a:spcBef>
                <a:spcPts val="0"/>
              </a:spcBef>
              <a:spcAft>
                <a:spcPts val="0"/>
              </a:spcAft>
              <a:buNone/>
            </a:pPr>
            <a:r>
              <a:rPr lang="en-GB" sz="1800" b="1">
                <a:solidFill>
                  <a:schemeClr val="dk1"/>
                </a:solidFill>
                <a:latin typeface="Calibri"/>
                <a:ea typeface="Calibri"/>
                <a:cs typeface="Calibri"/>
                <a:sym typeface="Calibri"/>
              </a:rPr>
              <a:t>For Academic Development:</a:t>
            </a:r>
            <a:r>
              <a:rPr lang="en-GB" sz="1800">
                <a:solidFill>
                  <a:schemeClr val="dk1"/>
                </a:solidFill>
                <a:latin typeface="Calibri"/>
                <a:ea typeface="Calibri"/>
                <a:cs typeface="Calibri"/>
                <a:sym typeface="Calibri"/>
              </a:rPr>
              <a:t> Reinforces </a:t>
            </a:r>
            <a:r>
              <a:rPr lang="en-GB" sz="1800" b="1">
                <a:solidFill>
                  <a:schemeClr val="dk1"/>
                </a:solidFill>
                <a:latin typeface="Calibri"/>
                <a:ea typeface="Calibri"/>
                <a:cs typeface="Calibri"/>
                <a:sym typeface="Calibri"/>
              </a:rPr>
              <a:t>constructive feedback skills</a:t>
            </a:r>
            <a:r>
              <a:rPr lang="en-GB" sz="1800">
                <a:solidFill>
                  <a:schemeClr val="dk1"/>
                </a:solidFill>
                <a:latin typeface="Calibri"/>
                <a:ea typeface="Calibri"/>
                <a:cs typeface="Calibri"/>
                <a:sym typeface="Calibri"/>
              </a:rPr>
              <a:t> and prepares students for </a:t>
            </a:r>
            <a:r>
              <a:rPr lang="en-GB" sz="1800" b="1">
                <a:solidFill>
                  <a:schemeClr val="dk1"/>
                </a:solidFill>
                <a:latin typeface="Calibri"/>
                <a:ea typeface="Calibri"/>
                <a:cs typeface="Calibri"/>
                <a:sym typeface="Calibri"/>
              </a:rPr>
              <a:t>teamwork and evaluation processes in professional settings</a:t>
            </a:r>
            <a:r>
              <a:rPr lang="en-GB" sz="1800">
                <a:solidFill>
                  <a:schemeClr val="dk1"/>
                </a:solidFill>
                <a:latin typeface="Calibri"/>
                <a:ea typeface="Calibri"/>
                <a:cs typeface="Calibri"/>
                <a:sym typeface="Calibri"/>
              </a:rPr>
              <a:t>.</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38000">
              <a:schemeClr val="lt1"/>
            </a:gs>
            <a:gs pos="67000">
              <a:schemeClr val="lt1"/>
            </a:gs>
            <a:gs pos="92000">
              <a:schemeClr val="lt1"/>
            </a:gs>
            <a:gs pos="100000">
              <a:srgbClr val="FF0000"/>
            </a:gs>
          </a:gsLst>
          <a:lin ang="5400000" scaled="0"/>
        </a:gradFill>
        <a:effectLst/>
      </p:bgPr>
    </p:bg>
    <p:spTree>
      <p:nvGrpSpPr>
        <p:cNvPr id="1" name="Shape 1132"/>
        <p:cNvGrpSpPr/>
        <p:nvPr/>
      </p:nvGrpSpPr>
      <p:grpSpPr>
        <a:xfrm>
          <a:off x="0" y="0"/>
          <a:ext cx="0" cy="0"/>
          <a:chOff x="0" y="0"/>
          <a:chExt cx="0" cy="0"/>
        </a:xfrm>
      </p:grpSpPr>
      <p:sp>
        <p:nvSpPr>
          <p:cNvPr id="1133" name="Google Shape;1133;p58"/>
          <p:cNvSpPr txBox="1"/>
          <p:nvPr/>
        </p:nvSpPr>
        <p:spPr>
          <a:xfrm>
            <a:off x="304800" y="735547"/>
            <a:ext cx="8229600" cy="43204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600"/>
              <a:buFont typeface="Calibri"/>
              <a:buNone/>
            </a:pPr>
            <a:endParaRPr sz="3600" b="0" i="0" u="none" strike="noStrike" cap="none">
              <a:solidFill>
                <a:srgbClr val="000000"/>
              </a:solidFill>
              <a:latin typeface="Tahoma"/>
              <a:ea typeface="Tahoma"/>
              <a:cs typeface="Tahoma"/>
              <a:sym typeface="Tahoma"/>
            </a:endParaRPr>
          </a:p>
        </p:txBody>
      </p:sp>
      <p:sp>
        <p:nvSpPr>
          <p:cNvPr id="1134" name="Google Shape;1134;p58"/>
          <p:cNvSpPr txBox="1">
            <a:spLocks noGrp="1"/>
          </p:cNvSpPr>
          <p:nvPr>
            <p:ph type="ftr" idx="11"/>
          </p:nvPr>
        </p:nvSpPr>
        <p:spPr>
          <a:xfrm>
            <a:off x="971600" y="4836242"/>
            <a:ext cx="7632848" cy="27384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100"/>
              <a:buFont typeface="Calibri"/>
              <a:buNone/>
            </a:pPr>
            <a:r>
              <a:rPr lang="en-GB" sz="1100" b="1" i="0" u="none" strike="noStrike" cap="none">
                <a:solidFill>
                  <a:srgbClr val="FFFFFF"/>
                </a:solidFill>
                <a:latin typeface="Calibri"/>
                <a:ea typeface="Calibri"/>
                <a:cs typeface="Calibri"/>
                <a:sym typeface="Calibri"/>
              </a:rPr>
              <a:t>Quality Assurance for Reform and Transformation of HEIs in Uzbekistan - QUARTZ</a:t>
            </a:r>
            <a:endParaRPr/>
          </a:p>
        </p:txBody>
      </p:sp>
      <p:pic>
        <p:nvPicPr>
          <p:cNvPr id="1135" name="Google Shape;1135;p58" descr="C:\Users\brani\Downloads\eu_funded_en.jpg"/>
          <p:cNvPicPr preferRelativeResize="0"/>
          <p:nvPr/>
        </p:nvPicPr>
        <p:blipFill rotWithShape="1">
          <a:blip r:embed="rId3">
            <a:alphaModFix/>
          </a:blip>
          <a:srcRect/>
          <a:stretch/>
        </p:blipFill>
        <p:spPr>
          <a:xfrm>
            <a:off x="539552" y="162534"/>
            <a:ext cx="1726406" cy="362938"/>
          </a:xfrm>
          <a:prstGeom prst="rect">
            <a:avLst/>
          </a:prstGeom>
          <a:noFill/>
          <a:ln>
            <a:noFill/>
          </a:ln>
        </p:spPr>
      </p:pic>
      <p:pic>
        <p:nvPicPr>
          <p:cNvPr id="1136" name="Google Shape;1136;p58" descr="Sustainable Development Goals SDGs Goal 4: Quality, 48% OFF"/>
          <p:cNvPicPr preferRelativeResize="0"/>
          <p:nvPr/>
        </p:nvPicPr>
        <p:blipFill rotWithShape="1">
          <a:blip r:embed="rId4">
            <a:alphaModFix/>
          </a:blip>
          <a:srcRect/>
          <a:stretch/>
        </p:blipFill>
        <p:spPr>
          <a:xfrm>
            <a:off x="8122745" y="162534"/>
            <a:ext cx="481703" cy="481703"/>
          </a:xfrm>
          <a:prstGeom prst="rect">
            <a:avLst/>
          </a:prstGeom>
          <a:noFill/>
          <a:ln>
            <a:noFill/>
          </a:ln>
        </p:spPr>
      </p:pic>
      <p:pic>
        <p:nvPicPr>
          <p:cNvPr id="1137" name="Google Shape;1137;p58"/>
          <p:cNvPicPr preferRelativeResize="0"/>
          <p:nvPr/>
        </p:nvPicPr>
        <p:blipFill rotWithShape="1">
          <a:blip r:embed="rId5">
            <a:alphaModFix/>
          </a:blip>
          <a:srcRect/>
          <a:stretch/>
        </p:blipFill>
        <p:spPr>
          <a:xfrm>
            <a:off x="3868104" y="117804"/>
            <a:ext cx="1407792" cy="407668"/>
          </a:xfrm>
          <a:prstGeom prst="rect">
            <a:avLst/>
          </a:prstGeom>
          <a:noFill/>
          <a:ln>
            <a:noFill/>
          </a:ln>
        </p:spPr>
      </p:pic>
      <p:sp>
        <p:nvSpPr>
          <p:cNvPr id="1138" name="Google Shape;1138;p58"/>
          <p:cNvSpPr txBox="1"/>
          <p:nvPr/>
        </p:nvSpPr>
        <p:spPr>
          <a:xfrm>
            <a:off x="838484" y="798648"/>
            <a:ext cx="7683055" cy="57277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Tahoma"/>
              <a:buNone/>
            </a:pPr>
            <a:r>
              <a:rPr lang="en-GB" sz="2400" b="0" i="0" u="none" strike="noStrike" cap="none">
                <a:solidFill>
                  <a:srgbClr val="000000"/>
                </a:solidFill>
                <a:latin typeface="Tahoma"/>
                <a:ea typeface="Tahoma"/>
                <a:cs typeface="Tahoma"/>
                <a:sym typeface="Tahoma"/>
              </a:rPr>
              <a:t>SLTA Example: Encouraging Cross-Cultural Understanding</a:t>
            </a:r>
            <a:endParaRPr/>
          </a:p>
        </p:txBody>
      </p:sp>
      <p:sp>
        <p:nvSpPr>
          <p:cNvPr id="1139" name="Google Shape;1139;p58"/>
          <p:cNvSpPr txBox="1"/>
          <p:nvPr/>
        </p:nvSpPr>
        <p:spPr>
          <a:xfrm>
            <a:off x="719572" y="1884343"/>
            <a:ext cx="8136904" cy="2031325"/>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Promotes cultural awareness and reduces stereotypes through collaborative learning.</a:t>
            </a:r>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Uses team-based projects, discussions, and case studies to explore cultural perspectives.</a:t>
            </a:r>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Encourages critical reflection and problem-solving in diverse contexts.</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u="sng">
                <a:solidFill>
                  <a:schemeClr val="dk1"/>
                </a:solidFill>
                <a:latin typeface="Calibri"/>
                <a:ea typeface="Calibri"/>
                <a:cs typeface="Calibri"/>
                <a:sym typeface="Calibri"/>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Example</a:t>
            </a:r>
            <a:endParaRPr sz="1800">
              <a:solidFill>
                <a:schemeClr val="dk1"/>
              </a:solidFill>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38000">
              <a:schemeClr val="lt1"/>
            </a:gs>
            <a:gs pos="67000">
              <a:schemeClr val="lt1"/>
            </a:gs>
            <a:gs pos="92000">
              <a:schemeClr val="lt1"/>
            </a:gs>
            <a:gs pos="100000">
              <a:srgbClr val="FF0000"/>
            </a:gs>
          </a:gsLst>
          <a:lin ang="5400000" scaled="0"/>
        </a:gradFill>
        <a:effectLst/>
      </p:bgPr>
    </p:bg>
    <p:spTree>
      <p:nvGrpSpPr>
        <p:cNvPr id="1" name="Shape 1144"/>
        <p:cNvGrpSpPr/>
        <p:nvPr/>
      </p:nvGrpSpPr>
      <p:grpSpPr>
        <a:xfrm>
          <a:off x="0" y="0"/>
          <a:ext cx="0" cy="0"/>
          <a:chOff x="0" y="0"/>
          <a:chExt cx="0" cy="0"/>
        </a:xfrm>
      </p:grpSpPr>
      <p:sp>
        <p:nvSpPr>
          <p:cNvPr id="1145" name="Google Shape;1145;p59"/>
          <p:cNvSpPr txBox="1"/>
          <p:nvPr/>
        </p:nvSpPr>
        <p:spPr>
          <a:xfrm>
            <a:off x="304800" y="735547"/>
            <a:ext cx="8229600" cy="43204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600"/>
              <a:buFont typeface="Calibri"/>
              <a:buNone/>
            </a:pPr>
            <a:endParaRPr sz="3600" b="0" i="0" u="none" strike="noStrike" cap="none">
              <a:solidFill>
                <a:srgbClr val="000000"/>
              </a:solidFill>
              <a:latin typeface="Tahoma"/>
              <a:ea typeface="Tahoma"/>
              <a:cs typeface="Tahoma"/>
              <a:sym typeface="Tahoma"/>
            </a:endParaRPr>
          </a:p>
        </p:txBody>
      </p:sp>
      <p:sp>
        <p:nvSpPr>
          <p:cNvPr id="1146" name="Google Shape;1146;p59"/>
          <p:cNvSpPr txBox="1">
            <a:spLocks noGrp="1"/>
          </p:cNvSpPr>
          <p:nvPr>
            <p:ph type="ftr" idx="11"/>
          </p:nvPr>
        </p:nvSpPr>
        <p:spPr>
          <a:xfrm>
            <a:off x="971600" y="4836242"/>
            <a:ext cx="7632848" cy="27384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100"/>
              <a:buFont typeface="Calibri"/>
              <a:buNone/>
            </a:pPr>
            <a:r>
              <a:rPr lang="en-GB" sz="1100" b="1" i="0" u="none" strike="noStrike" cap="none">
                <a:solidFill>
                  <a:srgbClr val="FFFFFF"/>
                </a:solidFill>
                <a:latin typeface="Calibri"/>
                <a:ea typeface="Calibri"/>
                <a:cs typeface="Calibri"/>
                <a:sym typeface="Calibri"/>
              </a:rPr>
              <a:t>Quality Assurance for Reform and Transformation of HEIs in Uzbekistan - QUARTZ</a:t>
            </a:r>
            <a:endParaRPr/>
          </a:p>
        </p:txBody>
      </p:sp>
      <p:pic>
        <p:nvPicPr>
          <p:cNvPr id="1147" name="Google Shape;1147;p59" descr="C:\Users\brani\Downloads\eu_funded_en.jpg"/>
          <p:cNvPicPr preferRelativeResize="0"/>
          <p:nvPr/>
        </p:nvPicPr>
        <p:blipFill rotWithShape="1">
          <a:blip r:embed="rId3">
            <a:alphaModFix/>
          </a:blip>
          <a:srcRect/>
          <a:stretch/>
        </p:blipFill>
        <p:spPr>
          <a:xfrm>
            <a:off x="539552" y="162534"/>
            <a:ext cx="1726406" cy="362938"/>
          </a:xfrm>
          <a:prstGeom prst="rect">
            <a:avLst/>
          </a:prstGeom>
          <a:noFill/>
          <a:ln>
            <a:noFill/>
          </a:ln>
        </p:spPr>
      </p:pic>
      <p:pic>
        <p:nvPicPr>
          <p:cNvPr id="1148" name="Google Shape;1148;p59" descr="Sustainable Development Goals SDGs Goal 4: Quality, 48% OFF"/>
          <p:cNvPicPr preferRelativeResize="0"/>
          <p:nvPr/>
        </p:nvPicPr>
        <p:blipFill rotWithShape="1">
          <a:blip r:embed="rId4">
            <a:alphaModFix/>
          </a:blip>
          <a:srcRect/>
          <a:stretch/>
        </p:blipFill>
        <p:spPr>
          <a:xfrm>
            <a:off x="8122745" y="162534"/>
            <a:ext cx="481703" cy="481703"/>
          </a:xfrm>
          <a:prstGeom prst="rect">
            <a:avLst/>
          </a:prstGeom>
          <a:noFill/>
          <a:ln>
            <a:noFill/>
          </a:ln>
        </p:spPr>
      </p:pic>
      <p:pic>
        <p:nvPicPr>
          <p:cNvPr id="1149" name="Google Shape;1149;p59"/>
          <p:cNvPicPr preferRelativeResize="0"/>
          <p:nvPr/>
        </p:nvPicPr>
        <p:blipFill rotWithShape="1">
          <a:blip r:embed="rId5">
            <a:alphaModFix/>
          </a:blip>
          <a:srcRect/>
          <a:stretch/>
        </p:blipFill>
        <p:spPr>
          <a:xfrm>
            <a:off x="3868104" y="117804"/>
            <a:ext cx="1407792" cy="407668"/>
          </a:xfrm>
          <a:prstGeom prst="rect">
            <a:avLst/>
          </a:prstGeom>
          <a:noFill/>
          <a:ln>
            <a:noFill/>
          </a:ln>
        </p:spPr>
      </p:pic>
      <p:sp>
        <p:nvSpPr>
          <p:cNvPr id="1150" name="Google Shape;1150;p59"/>
          <p:cNvSpPr txBox="1"/>
          <p:nvPr/>
        </p:nvSpPr>
        <p:spPr>
          <a:xfrm>
            <a:off x="838484" y="798648"/>
            <a:ext cx="7683055" cy="76616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Tahoma"/>
              <a:buNone/>
            </a:pPr>
            <a:r>
              <a:rPr lang="en-GB" sz="2400" b="0" i="0" u="none" strike="noStrike" cap="none">
                <a:solidFill>
                  <a:srgbClr val="000000"/>
                </a:solidFill>
                <a:latin typeface="Tahoma"/>
                <a:ea typeface="Tahoma"/>
                <a:cs typeface="Tahoma"/>
                <a:sym typeface="Tahoma"/>
              </a:rPr>
              <a:t>SLTA Example: Engaging In-Class Activities Assessment to Encourage Active Participation</a:t>
            </a:r>
            <a:endParaRPr/>
          </a:p>
        </p:txBody>
      </p:sp>
      <p:pic>
        <p:nvPicPr>
          <p:cNvPr id="1151" name="Google Shape;1151;p59"/>
          <p:cNvPicPr preferRelativeResize="0"/>
          <p:nvPr/>
        </p:nvPicPr>
        <p:blipFill rotWithShape="1">
          <a:blip r:embed="rId6">
            <a:alphaModFix/>
          </a:blip>
          <a:srcRect/>
          <a:stretch/>
        </p:blipFill>
        <p:spPr>
          <a:xfrm>
            <a:off x="1259632" y="1635646"/>
            <a:ext cx="6768752" cy="300581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38000">
              <a:schemeClr val="lt1"/>
            </a:gs>
            <a:gs pos="67000">
              <a:schemeClr val="lt1"/>
            </a:gs>
            <a:gs pos="92000">
              <a:schemeClr val="lt1"/>
            </a:gs>
            <a:gs pos="100000">
              <a:srgbClr val="FF0000"/>
            </a:gs>
          </a:gsLst>
          <a:lin ang="5400000" scaled="0"/>
        </a:gradFill>
        <a:effectLst/>
      </p:bgPr>
    </p:bg>
    <p:spTree>
      <p:nvGrpSpPr>
        <p:cNvPr id="1" name="Shape 166"/>
        <p:cNvGrpSpPr/>
        <p:nvPr/>
      </p:nvGrpSpPr>
      <p:grpSpPr>
        <a:xfrm>
          <a:off x="0" y="0"/>
          <a:ext cx="0" cy="0"/>
          <a:chOff x="0" y="0"/>
          <a:chExt cx="0" cy="0"/>
        </a:xfrm>
      </p:grpSpPr>
      <p:sp>
        <p:nvSpPr>
          <p:cNvPr id="167" name="Google Shape;167;p6"/>
          <p:cNvSpPr txBox="1"/>
          <p:nvPr/>
        </p:nvSpPr>
        <p:spPr>
          <a:xfrm>
            <a:off x="418147" y="473869"/>
            <a:ext cx="8229600" cy="104411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Tahoma"/>
              <a:buNone/>
            </a:pPr>
            <a:r>
              <a:rPr lang="en-GB" sz="2400">
                <a:solidFill>
                  <a:schemeClr val="dk1"/>
                </a:solidFill>
                <a:latin typeface="Tahoma"/>
                <a:ea typeface="Tahoma"/>
                <a:cs typeface="Tahoma"/>
                <a:sym typeface="Tahoma"/>
              </a:rPr>
              <a:t>Top-Down Approach</a:t>
            </a:r>
            <a:endParaRPr/>
          </a:p>
        </p:txBody>
      </p:sp>
      <p:sp>
        <p:nvSpPr>
          <p:cNvPr id="168" name="Google Shape;168;p6"/>
          <p:cNvSpPr txBox="1">
            <a:spLocks noGrp="1"/>
          </p:cNvSpPr>
          <p:nvPr>
            <p:ph type="ftr" idx="11"/>
          </p:nvPr>
        </p:nvSpPr>
        <p:spPr>
          <a:xfrm>
            <a:off x="971600" y="4836242"/>
            <a:ext cx="7632848"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1100" b="1">
                <a:solidFill>
                  <a:schemeClr val="lt1"/>
                </a:solidFill>
              </a:rPr>
              <a:t>Quality Assurance for Reform and Transformation of HEIs in Uzbekistan - QUARTZ</a:t>
            </a:r>
            <a:endParaRPr/>
          </a:p>
        </p:txBody>
      </p:sp>
      <p:pic>
        <p:nvPicPr>
          <p:cNvPr id="169" name="Google Shape;169;p6" descr="C:\Users\brani\Downloads\eu_funded_en.jpg"/>
          <p:cNvPicPr preferRelativeResize="0"/>
          <p:nvPr/>
        </p:nvPicPr>
        <p:blipFill rotWithShape="1">
          <a:blip r:embed="rId3">
            <a:alphaModFix/>
          </a:blip>
          <a:srcRect/>
          <a:stretch/>
        </p:blipFill>
        <p:spPr>
          <a:xfrm>
            <a:off x="539552" y="162534"/>
            <a:ext cx="1726406" cy="362938"/>
          </a:xfrm>
          <a:prstGeom prst="rect">
            <a:avLst/>
          </a:prstGeom>
          <a:noFill/>
          <a:ln>
            <a:noFill/>
          </a:ln>
        </p:spPr>
      </p:pic>
      <p:pic>
        <p:nvPicPr>
          <p:cNvPr id="170" name="Google Shape;170;p6" descr="Sustainable Development Goals SDGs Goal 4: Quality, 48% OFF"/>
          <p:cNvPicPr preferRelativeResize="0"/>
          <p:nvPr/>
        </p:nvPicPr>
        <p:blipFill rotWithShape="1">
          <a:blip r:embed="rId4">
            <a:alphaModFix/>
          </a:blip>
          <a:srcRect/>
          <a:stretch/>
        </p:blipFill>
        <p:spPr>
          <a:xfrm>
            <a:off x="8122745" y="174187"/>
            <a:ext cx="481703" cy="481703"/>
          </a:xfrm>
          <a:prstGeom prst="rect">
            <a:avLst/>
          </a:prstGeom>
          <a:noFill/>
          <a:ln>
            <a:noFill/>
          </a:ln>
        </p:spPr>
      </p:pic>
      <p:pic>
        <p:nvPicPr>
          <p:cNvPr id="171" name="Google Shape;171;p6"/>
          <p:cNvPicPr preferRelativeResize="0"/>
          <p:nvPr/>
        </p:nvPicPr>
        <p:blipFill rotWithShape="1">
          <a:blip r:embed="rId5">
            <a:alphaModFix/>
          </a:blip>
          <a:srcRect/>
          <a:stretch/>
        </p:blipFill>
        <p:spPr>
          <a:xfrm>
            <a:off x="3715704" y="132082"/>
            <a:ext cx="1407792" cy="407668"/>
          </a:xfrm>
          <a:prstGeom prst="rect">
            <a:avLst/>
          </a:prstGeom>
          <a:noFill/>
          <a:ln>
            <a:noFill/>
          </a:ln>
        </p:spPr>
      </p:pic>
      <p:sp>
        <p:nvSpPr>
          <p:cNvPr id="172" name="Google Shape;172;p6"/>
          <p:cNvSpPr txBox="1"/>
          <p:nvPr/>
        </p:nvSpPr>
        <p:spPr>
          <a:xfrm>
            <a:off x="4431144" y="1555597"/>
            <a:ext cx="4533344" cy="28007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dirty="0">
                <a:solidFill>
                  <a:schemeClr val="dk1"/>
                </a:solidFill>
                <a:latin typeface="Tahoma"/>
                <a:ea typeface="Tahoma"/>
                <a:cs typeface="Tahoma"/>
                <a:sym typeface="Tahoma"/>
              </a:rPr>
              <a:t>✅ Advantages:</a:t>
            </a:r>
            <a:endParaRPr/>
          </a:p>
          <a:p>
            <a:pPr marL="0" marR="0" lvl="0" indent="0" algn="l" rtl="0">
              <a:spcBef>
                <a:spcPts val="0"/>
              </a:spcBef>
              <a:spcAft>
                <a:spcPts val="0"/>
              </a:spcAft>
              <a:buNone/>
            </a:pPr>
            <a:r>
              <a:rPr lang="en-GB" sz="1600" dirty="0">
                <a:solidFill>
                  <a:schemeClr val="dk1"/>
                </a:solidFill>
                <a:latin typeface="Tahoma"/>
                <a:ea typeface="Tahoma"/>
                <a:cs typeface="Tahoma"/>
                <a:sym typeface="Tahoma"/>
              </a:rPr>
              <a:t>Strong institutional alignment and strategic focus.</a:t>
            </a:r>
            <a:endParaRPr/>
          </a:p>
          <a:p>
            <a:pPr marL="0" marR="0" lvl="0" indent="0" algn="l" rtl="0">
              <a:spcBef>
                <a:spcPts val="0"/>
              </a:spcBef>
              <a:spcAft>
                <a:spcPts val="0"/>
              </a:spcAft>
              <a:buNone/>
            </a:pPr>
            <a:r>
              <a:rPr lang="en-GB" sz="1600" dirty="0">
                <a:solidFill>
                  <a:schemeClr val="dk1"/>
                </a:solidFill>
                <a:latin typeface="Tahoma"/>
                <a:ea typeface="Tahoma"/>
                <a:cs typeface="Tahoma"/>
                <a:sym typeface="Tahoma"/>
              </a:rPr>
              <a:t>Efficient resource allocation and budgeting. Ensures compliance with accreditation and regulatory requirements.</a:t>
            </a:r>
            <a:endParaRPr/>
          </a:p>
          <a:p>
            <a:pPr marL="0" marR="0" lvl="0" indent="0" algn="l" rtl="0">
              <a:spcBef>
                <a:spcPts val="0"/>
              </a:spcBef>
              <a:spcAft>
                <a:spcPts val="0"/>
              </a:spcAft>
              <a:buNone/>
            </a:pPr>
            <a:endParaRPr sz="1600">
              <a:solidFill>
                <a:schemeClr val="dk1"/>
              </a:solidFill>
              <a:latin typeface="Tahoma"/>
              <a:ea typeface="Tahoma"/>
              <a:cs typeface="Tahoma"/>
              <a:sym typeface="Tahoma"/>
            </a:endParaRPr>
          </a:p>
          <a:p>
            <a:pPr marL="0" marR="0" lvl="0" indent="0" algn="l" rtl="0">
              <a:spcBef>
                <a:spcPts val="0"/>
              </a:spcBef>
              <a:spcAft>
                <a:spcPts val="0"/>
              </a:spcAft>
              <a:buNone/>
            </a:pPr>
            <a:r>
              <a:rPr lang="en-GB" sz="1600" dirty="0">
                <a:solidFill>
                  <a:schemeClr val="dk1"/>
                </a:solidFill>
                <a:latin typeface="Tahoma"/>
                <a:ea typeface="Tahoma"/>
                <a:cs typeface="Tahoma"/>
                <a:sym typeface="Tahoma"/>
              </a:rPr>
              <a:t>❌ Challenges:</a:t>
            </a:r>
            <a:endParaRPr/>
          </a:p>
          <a:p>
            <a:pPr marL="0" marR="0" lvl="0" indent="0" algn="l" rtl="0">
              <a:spcBef>
                <a:spcPts val="0"/>
              </a:spcBef>
              <a:spcAft>
                <a:spcPts val="0"/>
              </a:spcAft>
              <a:buNone/>
            </a:pPr>
            <a:r>
              <a:rPr lang="en-GB" sz="1600" dirty="0">
                <a:solidFill>
                  <a:schemeClr val="dk1"/>
                </a:solidFill>
                <a:latin typeface="Tahoma"/>
                <a:ea typeface="Tahoma"/>
                <a:cs typeface="Tahoma"/>
                <a:sym typeface="Tahoma"/>
              </a:rPr>
              <a:t>Risk of limited faculty and student engagement.</a:t>
            </a:r>
            <a:endParaRPr/>
          </a:p>
          <a:p>
            <a:pPr marL="0" marR="0" lvl="0" indent="0" algn="l" rtl="0">
              <a:spcBef>
                <a:spcPts val="0"/>
              </a:spcBef>
              <a:spcAft>
                <a:spcPts val="0"/>
              </a:spcAft>
              <a:buNone/>
            </a:pPr>
            <a:r>
              <a:rPr lang="en-GB" sz="1600" dirty="0">
                <a:solidFill>
                  <a:schemeClr val="dk1"/>
                </a:solidFill>
                <a:latin typeface="Tahoma"/>
                <a:ea typeface="Tahoma"/>
                <a:cs typeface="Tahoma"/>
                <a:sym typeface="Tahoma"/>
              </a:rPr>
              <a:t>Less flexibility to respond to emerging academic needs.</a:t>
            </a:r>
            <a:endParaRPr/>
          </a:p>
        </p:txBody>
      </p:sp>
      <p:grpSp>
        <p:nvGrpSpPr>
          <p:cNvPr id="173" name="Google Shape;173;p6"/>
          <p:cNvGrpSpPr/>
          <p:nvPr/>
        </p:nvGrpSpPr>
        <p:grpSpPr>
          <a:xfrm>
            <a:off x="-254208" y="1350064"/>
            <a:ext cx="4658501" cy="3086977"/>
            <a:chOff x="-433720" y="224601"/>
            <a:chExt cx="4658501" cy="3086977"/>
          </a:xfrm>
        </p:grpSpPr>
        <p:sp>
          <p:nvSpPr>
            <p:cNvPr id="174" name="Google Shape;174;p6"/>
            <p:cNvSpPr/>
            <p:nvPr/>
          </p:nvSpPr>
          <p:spPr>
            <a:xfrm rot="6101634">
              <a:off x="949728" y="-239881"/>
              <a:ext cx="1891605" cy="4365718"/>
            </a:xfrm>
            <a:custGeom>
              <a:avLst/>
              <a:gdLst/>
              <a:ahLst/>
              <a:cxnLst/>
              <a:rect l="l" t="t" r="r" b="b"/>
              <a:pathLst>
                <a:path w="120000" h="120000" extrusionOk="0">
                  <a:moveTo>
                    <a:pt x="0" y="120000"/>
                  </a:moveTo>
                  <a:quadBezTo>
                    <a:pt x="20000" y="40000"/>
                    <a:pt x="82356" y="6499"/>
                  </a:quadBezTo>
                  <a:lnTo>
                    <a:pt x="80666" y="0"/>
                  </a:lnTo>
                  <a:lnTo>
                    <a:pt x="120000" y="10285"/>
                  </a:lnTo>
                  <a:lnTo>
                    <a:pt x="89136" y="32571"/>
                  </a:lnTo>
                  <a:lnTo>
                    <a:pt x="87446" y="26071"/>
                  </a:lnTo>
                  <a:quadBezTo>
                    <a:pt x="30000" y="36071"/>
                    <a:pt x="0" y="120000"/>
                  </a:quad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6"/>
            <p:cNvSpPr/>
            <p:nvPr/>
          </p:nvSpPr>
          <p:spPr>
            <a:xfrm>
              <a:off x="3063139" y="1508916"/>
              <a:ext cx="84713" cy="84713"/>
            </a:xfrm>
            <a:prstGeom prst="ellipse">
              <a:avLst/>
            </a:prstGeom>
            <a:solidFill>
              <a:srgbClr val="B1C0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6"/>
            <p:cNvSpPr/>
            <p:nvPr/>
          </p:nvSpPr>
          <p:spPr>
            <a:xfrm>
              <a:off x="11408" y="224601"/>
              <a:ext cx="3965789" cy="62175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6"/>
            <p:cNvSpPr txBox="1"/>
            <p:nvPr/>
          </p:nvSpPr>
          <p:spPr>
            <a:xfrm>
              <a:off x="11408" y="224601"/>
              <a:ext cx="3965789" cy="621752"/>
            </a:xfrm>
            <a:prstGeom prst="rect">
              <a:avLst/>
            </a:prstGeom>
            <a:noFill/>
            <a:ln>
              <a:noFill/>
            </a:ln>
          </p:spPr>
          <p:txBody>
            <a:bodyPr spcFirstLastPara="1" wrap="square" lIns="20300" tIns="20300" rIns="20300" bIns="20300" anchor="b" anchorCtr="0">
              <a:noAutofit/>
            </a:bodyPr>
            <a:lstStyle/>
            <a:p>
              <a:pPr marL="0" marR="0" lvl="0" indent="0" algn="l" rtl="0">
                <a:lnSpc>
                  <a:spcPct val="90000"/>
                </a:lnSpc>
                <a:spcBef>
                  <a:spcPts val="0"/>
                </a:spcBef>
                <a:spcAft>
                  <a:spcPts val="0"/>
                </a:spcAft>
                <a:buClr>
                  <a:schemeClr val="dk1"/>
                </a:buClr>
                <a:buSzPts val="1600"/>
                <a:buFont typeface="Tahoma"/>
                <a:buNone/>
              </a:pPr>
              <a:r>
                <a:rPr lang="en-GB" sz="1600">
                  <a:solidFill>
                    <a:schemeClr val="dk1"/>
                  </a:solidFill>
                  <a:latin typeface="Tahoma"/>
                  <a:ea typeface="Tahoma"/>
                  <a:cs typeface="Tahoma"/>
                  <a:sym typeface="Tahoma"/>
                </a:rPr>
                <a:t>Institutional leadership (President, Provost, Board of Trustees) sets broad strategic goals.</a:t>
              </a:r>
              <a:endParaRPr/>
            </a:p>
          </p:txBody>
        </p:sp>
        <p:sp>
          <p:nvSpPr>
            <p:cNvPr id="178" name="Google Shape;178;p6"/>
            <p:cNvSpPr/>
            <p:nvPr/>
          </p:nvSpPr>
          <p:spPr>
            <a:xfrm>
              <a:off x="0" y="1435633"/>
              <a:ext cx="1880802" cy="62175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6"/>
            <p:cNvSpPr txBox="1"/>
            <p:nvPr/>
          </p:nvSpPr>
          <p:spPr>
            <a:xfrm>
              <a:off x="0" y="1435633"/>
              <a:ext cx="1880802" cy="621752"/>
            </a:xfrm>
            <a:prstGeom prst="rect">
              <a:avLst/>
            </a:prstGeom>
            <a:noFill/>
            <a:ln>
              <a:noFill/>
            </a:ln>
          </p:spPr>
          <p:txBody>
            <a:bodyPr spcFirstLastPara="1" wrap="square" lIns="20300" tIns="20300" rIns="20300" bIns="20300" anchor="ctr" anchorCtr="0">
              <a:noAutofit/>
            </a:bodyPr>
            <a:lstStyle/>
            <a:p>
              <a:pPr marL="0" marR="0" lvl="0" indent="0" algn="l" rtl="0">
                <a:lnSpc>
                  <a:spcPct val="90000"/>
                </a:lnSpc>
                <a:spcBef>
                  <a:spcPts val="0"/>
                </a:spcBef>
                <a:spcAft>
                  <a:spcPts val="0"/>
                </a:spcAft>
                <a:buClr>
                  <a:schemeClr val="dk1"/>
                </a:buClr>
                <a:buSzPts val="1600"/>
                <a:buFont typeface="Tahoma"/>
                <a:buNone/>
              </a:pPr>
              <a:r>
                <a:rPr lang="en-GB" sz="1600" dirty="0">
                  <a:solidFill>
                    <a:schemeClr val="dk1"/>
                  </a:solidFill>
                  <a:latin typeface="Tahoma"/>
                  <a:ea typeface="Tahoma"/>
                  <a:cs typeface="Tahoma"/>
                  <a:sym typeface="Tahoma"/>
                </a:rPr>
                <a:t>Deans and department heads translate these priorities into specific and policies.</a:t>
              </a:r>
              <a:endParaRPr/>
            </a:p>
          </p:txBody>
        </p:sp>
        <p:sp>
          <p:nvSpPr>
            <p:cNvPr id="180" name="Google Shape;180;p6"/>
            <p:cNvSpPr/>
            <p:nvPr/>
          </p:nvSpPr>
          <p:spPr>
            <a:xfrm>
              <a:off x="0" y="2688521"/>
              <a:ext cx="3054657" cy="62175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6"/>
            <p:cNvSpPr txBox="1"/>
            <p:nvPr/>
          </p:nvSpPr>
          <p:spPr>
            <a:xfrm>
              <a:off x="0" y="2688521"/>
              <a:ext cx="3054657" cy="621752"/>
            </a:xfrm>
            <a:prstGeom prst="rect">
              <a:avLst/>
            </a:prstGeom>
            <a:noFill/>
            <a:ln>
              <a:noFill/>
            </a:ln>
          </p:spPr>
          <p:txBody>
            <a:bodyPr spcFirstLastPara="1" wrap="square" lIns="20300" tIns="20300" rIns="20300" bIns="20300" anchor="t" anchorCtr="0">
              <a:noAutofit/>
            </a:bodyPr>
            <a:lstStyle/>
            <a:p>
              <a:pPr marL="0" marR="0" lvl="0" indent="0" algn="l" rtl="0">
                <a:lnSpc>
                  <a:spcPct val="90000"/>
                </a:lnSpc>
                <a:spcBef>
                  <a:spcPts val="0"/>
                </a:spcBef>
                <a:spcAft>
                  <a:spcPts val="0"/>
                </a:spcAft>
                <a:buClr>
                  <a:schemeClr val="dk1"/>
                </a:buClr>
                <a:buSzPts val="1600"/>
                <a:buFont typeface="Tahoma"/>
                <a:buNone/>
              </a:pPr>
              <a:r>
                <a:rPr lang="en-GB" sz="1600">
                  <a:solidFill>
                    <a:schemeClr val="dk1"/>
                  </a:solidFill>
                  <a:latin typeface="Tahoma"/>
                  <a:ea typeface="Tahoma"/>
                  <a:cs typeface="Tahoma"/>
                  <a:sym typeface="Tahoma"/>
                </a:rPr>
                <a:t>Academic units develop and implement programmes that align with the institution’s vision.</a:t>
              </a:r>
              <a:endParaRPr/>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38000">
              <a:schemeClr val="lt1"/>
            </a:gs>
            <a:gs pos="67000">
              <a:schemeClr val="lt1"/>
            </a:gs>
            <a:gs pos="92000">
              <a:schemeClr val="lt1"/>
            </a:gs>
            <a:gs pos="100000">
              <a:srgbClr val="FF0000"/>
            </a:gs>
          </a:gsLst>
          <a:lin ang="5400000" scaled="0"/>
        </a:gradFill>
        <a:effectLst/>
      </p:bgPr>
    </p:bg>
    <p:spTree>
      <p:nvGrpSpPr>
        <p:cNvPr id="1" name="Shape 1156"/>
        <p:cNvGrpSpPr/>
        <p:nvPr/>
      </p:nvGrpSpPr>
      <p:grpSpPr>
        <a:xfrm>
          <a:off x="0" y="0"/>
          <a:ext cx="0" cy="0"/>
          <a:chOff x="0" y="0"/>
          <a:chExt cx="0" cy="0"/>
        </a:xfrm>
      </p:grpSpPr>
      <p:sp>
        <p:nvSpPr>
          <p:cNvPr id="1157" name="Google Shape;1157;p60"/>
          <p:cNvSpPr txBox="1"/>
          <p:nvPr/>
        </p:nvSpPr>
        <p:spPr>
          <a:xfrm>
            <a:off x="304800" y="735547"/>
            <a:ext cx="8229600" cy="43204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600"/>
              <a:buFont typeface="Calibri"/>
              <a:buNone/>
            </a:pPr>
            <a:endParaRPr sz="3600" b="0" i="0" u="none" strike="noStrike" cap="none">
              <a:solidFill>
                <a:srgbClr val="000000"/>
              </a:solidFill>
              <a:latin typeface="Tahoma"/>
              <a:ea typeface="Tahoma"/>
              <a:cs typeface="Tahoma"/>
              <a:sym typeface="Tahoma"/>
            </a:endParaRPr>
          </a:p>
        </p:txBody>
      </p:sp>
      <p:sp>
        <p:nvSpPr>
          <p:cNvPr id="1158" name="Google Shape;1158;p60"/>
          <p:cNvSpPr txBox="1">
            <a:spLocks noGrp="1"/>
          </p:cNvSpPr>
          <p:nvPr>
            <p:ph type="ftr" idx="11"/>
          </p:nvPr>
        </p:nvSpPr>
        <p:spPr>
          <a:xfrm>
            <a:off x="971600" y="4836242"/>
            <a:ext cx="7632848" cy="27384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100"/>
              <a:buFont typeface="Calibri"/>
              <a:buNone/>
            </a:pPr>
            <a:r>
              <a:rPr lang="en-GB" sz="1100" b="1" i="0" u="none" strike="noStrike" cap="none">
                <a:solidFill>
                  <a:srgbClr val="FFFFFF"/>
                </a:solidFill>
                <a:latin typeface="Calibri"/>
                <a:ea typeface="Calibri"/>
                <a:cs typeface="Calibri"/>
                <a:sym typeface="Calibri"/>
              </a:rPr>
              <a:t>Quality Assurance for Reform and Transformation of HEIs in Uzbekistan - QUARTZ</a:t>
            </a:r>
            <a:endParaRPr/>
          </a:p>
        </p:txBody>
      </p:sp>
      <p:pic>
        <p:nvPicPr>
          <p:cNvPr id="1159" name="Google Shape;1159;p60" descr="C:\Users\brani\Downloads\eu_funded_en.jpg"/>
          <p:cNvPicPr preferRelativeResize="0"/>
          <p:nvPr/>
        </p:nvPicPr>
        <p:blipFill rotWithShape="1">
          <a:blip r:embed="rId3">
            <a:alphaModFix/>
          </a:blip>
          <a:srcRect/>
          <a:stretch/>
        </p:blipFill>
        <p:spPr>
          <a:xfrm>
            <a:off x="539552" y="162534"/>
            <a:ext cx="1726406" cy="362938"/>
          </a:xfrm>
          <a:prstGeom prst="rect">
            <a:avLst/>
          </a:prstGeom>
          <a:noFill/>
          <a:ln>
            <a:noFill/>
          </a:ln>
        </p:spPr>
      </p:pic>
      <p:pic>
        <p:nvPicPr>
          <p:cNvPr id="1160" name="Google Shape;1160;p60" descr="Sustainable Development Goals SDGs Goal 4: Quality, 48% OFF"/>
          <p:cNvPicPr preferRelativeResize="0"/>
          <p:nvPr/>
        </p:nvPicPr>
        <p:blipFill rotWithShape="1">
          <a:blip r:embed="rId4">
            <a:alphaModFix/>
          </a:blip>
          <a:srcRect/>
          <a:stretch/>
        </p:blipFill>
        <p:spPr>
          <a:xfrm>
            <a:off x="8122745" y="162534"/>
            <a:ext cx="481703" cy="481703"/>
          </a:xfrm>
          <a:prstGeom prst="rect">
            <a:avLst/>
          </a:prstGeom>
          <a:noFill/>
          <a:ln>
            <a:noFill/>
          </a:ln>
        </p:spPr>
      </p:pic>
      <p:pic>
        <p:nvPicPr>
          <p:cNvPr id="1161" name="Google Shape;1161;p60"/>
          <p:cNvPicPr preferRelativeResize="0"/>
          <p:nvPr/>
        </p:nvPicPr>
        <p:blipFill rotWithShape="1">
          <a:blip r:embed="rId5">
            <a:alphaModFix/>
          </a:blip>
          <a:srcRect/>
          <a:stretch/>
        </p:blipFill>
        <p:spPr>
          <a:xfrm>
            <a:off x="3868104" y="117804"/>
            <a:ext cx="1407792" cy="407668"/>
          </a:xfrm>
          <a:prstGeom prst="rect">
            <a:avLst/>
          </a:prstGeom>
          <a:noFill/>
          <a:ln>
            <a:noFill/>
          </a:ln>
        </p:spPr>
      </p:pic>
      <p:sp>
        <p:nvSpPr>
          <p:cNvPr id="1162" name="Google Shape;1162;p60"/>
          <p:cNvSpPr txBox="1"/>
          <p:nvPr/>
        </p:nvSpPr>
        <p:spPr>
          <a:xfrm>
            <a:off x="824979" y="568489"/>
            <a:ext cx="7683055" cy="76616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Tahoma"/>
              <a:buNone/>
            </a:pPr>
            <a:r>
              <a:rPr lang="en-GB" sz="2400" b="0" i="0" u="none" strike="noStrike" cap="none">
                <a:solidFill>
                  <a:srgbClr val="000000"/>
                </a:solidFill>
                <a:latin typeface="Tahoma"/>
                <a:ea typeface="Tahoma"/>
                <a:cs typeface="Tahoma"/>
                <a:sym typeface="Tahoma"/>
              </a:rPr>
              <a:t>SSLTA Example: Building Skills Through Small Tasks</a:t>
            </a:r>
            <a:endParaRPr/>
          </a:p>
        </p:txBody>
      </p:sp>
      <p:grpSp>
        <p:nvGrpSpPr>
          <p:cNvPr id="1163" name="Google Shape;1163;p60"/>
          <p:cNvGrpSpPr/>
          <p:nvPr/>
        </p:nvGrpSpPr>
        <p:grpSpPr>
          <a:xfrm>
            <a:off x="372667" y="1227561"/>
            <a:ext cx="8587679" cy="3178408"/>
            <a:chOff x="1" y="1982"/>
            <a:chExt cx="8587679" cy="3178408"/>
          </a:xfrm>
        </p:grpSpPr>
        <p:sp>
          <p:nvSpPr>
            <p:cNvPr id="1164" name="Google Shape;1164;p60"/>
            <p:cNvSpPr/>
            <p:nvPr/>
          </p:nvSpPr>
          <p:spPr>
            <a:xfrm rot="5400000">
              <a:off x="-179008" y="180990"/>
              <a:ext cx="1193389" cy="835372"/>
            </a:xfrm>
            <a:prstGeom prst="chevron">
              <a:avLst>
                <a:gd name="adj" fmla="val 50000"/>
              </a:avLst>
            </a:prstGeom>
            <a:solidFill>
              <a:schemeClr val="accen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60"/>
            <p:cNvSpPr txBox="1"/>
            <p:nvPr/>
          </p:nvSpPr>
          <p:spPr>
            <a:xfrm>
              <a:off x="1" y="419667"/>
              <a:ext cx="835372" cy="358017"/>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GB" sz="1200">
                  <a:solidFill>
                    <a:schemeClr val="lt1"/>
                  </a:solidFill>
                  <a:latin typeface="Calibri"/>
                  <a:ea typeface="Calibri"/>
                  <a:cs typeface="Calibri"/>
                  <a:sym typeface="Calibri"/>
                </a:rPr>
                <a:t>Why it Matters</a:t>
              </a:r>
              <a:endParaRPr/>
            </a:p>
          </p:txBody>
        </p:sp>
        <p:sp>
          <p:nvSpPr>
            <p:cNvPr id="1166" name="Google Shape;1166;p60"/>
            <p:cNvSpPr/>
            <p:nvPr/>
          </p:nvSpPr>
          <p:spPr>
            <a:xfrm rot="5400000">
              <a:off x="4323674" y="-3486320"/>
              <a:ext cx="775703" cy="7752307"/>
            </a:xfrm>
            <a:prstGeom prst="round2SameRect">
              <a:avLst>
                <a:gd name="adj1" fmla="val 16667"/>
                <a:gd name="adj2" fmla="val 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60"/>
            <p:cNvSpPr txBox="1"/>
            <p:nvPr/>
          </p:nvSpPr>
          <p:spPr>
            <a:xfrm>
              <a:off x="835373" y="39848"/>
              <a:ext cx="7714440" cy="699969"/>
            </a:xfrm>
            <a:prstGeom prst="rect">
              <a:avLst/>
            </a:prstGeom>
            <a:noFill/>
            <a:ln>
              <a:noFill/>
            </a:ln>
          </p:spPr>
          <p:txBody>
            <a:bodyPr spcFirstLastPara="1" wrap="square" lIns="99550" tIns="8875" rIns="8875" bIns="8875" anchor="ctr" anchorCtr="0">
              <a:noAutofit/>
            </a:bodyPr>
            <a:lstStyle/>
            <a:p>
              <a:pPr marL="114300" marR="0" lvl="1" indent="-114300" algn="l" rtl="0">
                <a:lnSpc>
                  <a:spcPct val="90000"/>
                </a:lnSpc>
                <a:spcBef>
                  <a:spcPts val="0"/>
                </a:spcBef>
                <a:spcAft>
                  <a:spcPts val="0"/>
                </a:spcAft>
                <a:buClr>
                  <a:schemeClr val="dk1"/>
                </a:buClr>
                <a:buSzPts val="1400"/>
                <a:buFont typeface="Calibri"/>
                <a:buChar char="•"/>
              </a:pPr>
              <a:r>
                <a:rPr lang="en-GB" sz="1400" b="0" i="0" u="none" strike="noStrike" cap="none">
                  <a:solidFill>
                    <a:schemeClr val="dk1"/>
                  </a:solidFill>
                  <a:latin typeface="Calibri"/>
                  <a:ea typeface="Calibri"/>
                  <a:cs typeface="Calibri"/>
                  <a:sym typeface="Calibri"/>
                </a:rPr>
                <a:t>Helps students develop skills gradually.</a:t>
              </a:r>
              <a:endParaRPr sz="1400" b="0" i="0" u="none" strike="noStrike" cap="none">
                <a:solidFill>
                  <a:schemeClr val="dk1"/>
                </a:solidFill>
                <a:latin typeface="Calibri"/>
                <a:ea typeface="Calibri"/>
                <a:cs typeface="Calibri"/>
                <a:sym typeface="Calibri"/>
              </a:endParaRPr>
            </a:p>
            <a:p>
              <a:pPr marL="114300" marR="0" lvl="1" indent="-114300" algn="l" rtl="0">
                <a:lnSpc>
                  <a:spcPct val="90000"/>
                </a:lnSpc>
                <a:spcBef>
                  <a:spcPts val="210"/>
                </a:spcBef>
                <a:spcAft>
                  <a:spcPts val="0"/>
                </a:spcAft>
                <a:buClr>
                  <a:schemeClr val="dk1"/>
                </a:buClr>
                <a:buSzPts val="1400"/>
                <a:buFont typeface="Calibri"/>
                <a:buChar char="•"/>
              </a:pPr>
              <a:r>
                <a:rPr lang="en-GB" sz="1400" b="0" i="0" u="none" strike="noStrike" cap="none">
                  <a:solidFill>
                    <a:schemeClr val="dk1"/>
                  </a:solidFill>
                  <a:latin typeface="Calibri"/>
                  <a:ea typeface="Calibri"/>
                  <a:cs typeface="Calibri"/>
                  <a:sym typeface="Calibri"/>
                </a:rPr>
                <a:t>Encourages continuous learning and engagement.</a:t>
              </a:r>
              <a:endParaRPr/>
            </a:p>
            <a:p>
              <a:pPr marL="114300" marR="0" lvl="1" indent="-114300" algn="l" rtl="0">
                <a:lnSpc>
                  <a:spcPct val="90000"/>
                </a:lnSpc>
                <a:spcBef>
                  <a:spcPts val="210"/>
                </a:spcBef>
                <a:spcAft>
                  <a:spcPts val="0"/>
                </a:spcAft>
                <a:buClr>
                  <a:schemeClr val="dk1"/>
                </a:buClr>
                <a:buSzPts val="1400"/>
                <a:buFont typeface="Calibri"/>
                <a:buChar char="•"/>
              </a:pPr>
              <a:r>
                <a:rPr lang="en-GB" sz="1400" b="0" i="0" u="none" strike="noStrike" cap="none">
                  <a:solidFill>
                    <a:schemeClr val="dk1"/>
                  </a:solidFill>
                  <a:latin typeface="Calibri"/>
                  <a:ea typeface="Calibri"/>
                  <a:cs typeface="Calibri"/>
                  <a:sym typeface="Calibri"/>
                </a:rPr>
                <a:t>Provides both formative feedback and final assessment.</a:t>
              </a:r>
              <a:endParaRPr/>
            </a:p>
          </p:txBody>
        </p:sp>
        <p:sp>
          <p:nvSpPr>
            <p:cNvPr id="1168" name="Google Shape;1168;p60"/>
            <p:cNvSpPr/>
            <p:nvPr/>
          </p:nvSpPr>
          <p:spPr>
            <a:xfrm rot="5400000">
              <a:off x="-179008" y="1173500"/>
              <a:ext cx="1193389" cy="835372"/>
            </a:xfrm>
            <a:prstGeom prst="chevron">
              <a:avLst>
                <a:gd name="adj" fmla="val 50000"/>
              </a:avLst>
            </a:prstGeom>
            <a:solidFill>
              <a:schemeClr val="accen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60"/>
            <p:cNvSpPr txBox="1"/>
            <p:nvPr/>
          </p:nvSpPr>
          <p:spPr>
            <a:xfrm>
              <a:off x="1" y="1412177"/>
              <a:ext cx="835372" cy="358017"/>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GB" sz="1200" b="1">
                  <a:solidFill>
                    <a:schemeClr val="lt1"/>
                  </a:solidFill>
                  <a:latin typeface="Calibri"/>
                  <a:ea typeface="Calibri"/>
                  <a:cs typeface="Calibri"/>
                  <a:sym typeface="Calibri"/>
                </a:rPr>
                <a:t>How It Works</a:t>
              </a:r>
              <a:endParaRPr sz="1200">
                <a:solidFill>
                  <a:schemeClr val="lt1"/>
                </a:solidFill>
                <a:latin typeface="Calibri"/>
                <a:ea typeface="Calibri"/>
                <a:cs typeface="Calibri"/>
                <a:sym typeface="Calibri"/>
              </a:endParaRPr>
            </a:p>
          </p:txBody>
        </p:sp>
        <p:sp>
          <p:nvSpPr>
            <p:cNvPr id="1170" name="Google Shape;1170;p60"/>
            <p:cNvSpPr/>
            <p:nvPr/>
          </p:nvSpPr>
          <p:spPr>
            <a:xfrm rot="5400000">
              <a:off x="4323674" y="-2493810"/>
              <a:ext cx="775703" cy="7752307"/>
            </a:xfrm>
            <a:prstGeom prst="round2SameRect">
              <a:avLst>
                <a:gd name="adj1" fmla="val 16667"/>
                <a:gd name="adj2" fmla="val 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60"/>
            <p:cNvSpPr txBox="1"/>
            <p:nvPr/>
          </p:nvSpPr>
          <p:spPr>
            <a:xfrm>
              <a:off x="835373" y="1032358"/>
              <a:ext cx="7714440" cy="699969"/>
            </a:xfrm>
            <a:prstGeom prst="rect">
              <a:avLst/>
            </a:prstGeom>
            <a:noFill/>
            <a:ln>
              <a:noFill/>
            </a:ln>
          </p:spPr>
          <p:txBody>
            <a:bodyPr spcFirstLastPara="1" wrap="square" lIns="99550" tIns="8875" rIns="8875" bIns="8875" anchor="ctr" anchorCtr="0">
              <a:noAutofit/>
            </a:bodyPr>
            <a:lstStyle/>
            <a:p>
              <a:pPr marL="114300" marR="0" lvl="1" indent="-114300" algn="l" rtl="0">
                <a:lnSpc>
                  <a:spcPct val="90000"/>
                </a:lnSpc>
                <a:spcBef>
                  <a:spcPts val="0"/>
                </a:spcBef>
                <a:spcAft>
                  <a:spcPts val="0"/>
                </a:spcAft>
                <a:buClr>
                  <a:schemeClr val="dk1"/>
                </a:buClr>
                <a:buSzPts val="1400"/>
                <a:buFont typeface="Calibri"/>
                <a:buChar char="•"/>
              </a:pPr>
              <a:r>
                <a:rPr lang="en-GB" sz="1400" b="0" i="0" u="none" strike="noStrike" cap="none">
                  <a:solidFill>
                    <a:schemeClr val="dk1"/>
                  </a:solidFill>
                  <a:latin typeface="Calibri"/>
                  <a:ea typeface="Calibri"/>
                  <a:cs typeface="Calibri"/>
                  <a:sym typeface="Calibri"/>
                </a:rPr>
                <a:t>Portfolio Approach: Students complete small tasks that add up over time.</a:t>
              </a:r>
              <a:endParaRPr/>
            </a:p>
            <a:p>
              <a:pPr marL="114300" marR="0" lvl="1" indent="-114300" algn="l" rtl="0">
                <a:lnSpc>
                  <a:spcPct val="90000"/>
                </a:lnSpc>
                <a:spcBef>
                  <a:spcPts val="210"/>
                </a:spcBef>
                <a:spcAft>
                  <a:spcPts val="0"/>
                </a:spcAft>
                <a:buClr>
                  <a:schemeClr val="dk1"/>
                </a:buClr>
                <a:buSzPts val="1400"/>
                <a:buFont typeface="Calibri"/>
                <a:buChar char="•"/>
              </a:pPr>
              <a:r>
                <a:rPr lang="en-GB" sz="1400" b="0" i="0" u="none" strike="noStrike" cap="none">
                  <a:solidFill>
                    <a:schemeClr val="dk1"/>
                  </a:solidFill>
                  <a:latin typeface="Calibri"/>
                  <a:ea typeface="Calibri"/>
                  <a:cs typeface="Calibri"/>
                  <a:sym typeface="Calibri"/>
                </a:rPr>
                <a:t>Step-by-Step Learning: Each task builds on previous ones.</a:t>
              </a:r>
              <a:endParaRPr/>
            </a:p>
            <a:p>
              <a:pPr marL="114300" marR="0" lvl="1" indent="-114300" algn="l" rtl="0">
                <a:lnSpc>
                  <a:spcPct val="90000"/>
                </a:lnSpc>
                <a:spcBef>
                  <a:spcPts val="210"/>
                </a:spcBef>
                <a:spcAft>
                  <a:spcPts val="0"/>
                </a:spcAft>
                <a:buClr>
                  <a:schemeClr val="dk1"/>
                </a:buClr>
                <a:buSzPts val="1400"/>
                <a:buFont typeface="Calibri"/>
                <a:buChar char="•"/>
              </a:pPr>
              <a:r>
                <a:rPr lang="en-GB" sz="1400" b="0" i="0" u="none" strike="noStrike" cap="none">
                  <a:solidFill>
                    <a:schemeClr val="dk1"/>
                  </a:solidFill>
                  <a:latin typeface="Calibri"/>
                  <a:ea typeface="Calibri"/>
                  <a:cs typeface="Calibri"/>
                  <a:sym typeface="Calibri"/>
                </a:rPr>
                <a:t>Balanced Assessment: Mix of ongoing feedback and final evaluation.</a:t>
              </a:r>
              <a:endParaRPr/>
            </a:p>
          </p:txBody>
        </p:sp>
        <p:sp>
          <p:nvSpPr>
            <p:cNvPr id="1172" name="Google Shape;1172;p60"/>
            <p:cNvSpPr/>
            <p:nvPr/>
          </p:nvSpPr>
          <p:spPr>
            <a:xfrm rot="5400000">
              <a:off x="-179008" y="2166009"/>
              <a:ext cx="1193389" cy="835372"/>
            </a:xfrm>
            <a:prstGeom prst="chevron">
              <a:avLst>
                <a:gd name="adj" fmla="val 50000"/>
              </a:avLst>
            </a:prstGeom>
            <a:solidFill>
              <a:schemeClr val="accen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60"/>
            <p:cNvSpPr txBox="1"/>
            <p:nvPr/>
          </p:nvSpPr>
          <p:spPr>
            <a:xfrm>
              <a:off x="1" y="2404686"/>
              <a:ext cx="835372" cy="358017"/>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GB" sz="1200" b="1">
                  <a:solidFill>
                    <a:schemeClr val="lt1"/>
                  </a:solidFill>
                  <a:latin typeface="Calibri"/>
                  <a:ea typeface="Calibri"/>
                  <a:cs typeface="Calibri"/>
                  <a:sym typeface="Calibri"/>
                </a:rPr>
                <a:t>Benefits</a:t>
              </a:r>
              <a:endParaRPr sz="1200">
                <a:solidFill>
                  <a:schemeClr val="lt1"/>
                </a:solidFill>
                <a:latin typeface="Calibri"/>
                <a:ea typeface="Calibri"/>
                <a:cs typeface="Calibri"/>
                <a:sym typeface="Calibri"/>
              </a:endParaRPr>
            </a:p>
          </p:txBody>
        </p:sp>
        <p:sp>
          <p:nvSpPr>
            <p:cNvPr id="1174" name="Google Shape;1174;p60"/>
            <p:cNvSpPr/>
            <p:nvPr/>
          </p:nvSpPr>
          <p:spPr>
            <a:xfrm rot="5400000">
              <a:off x="4323674" y="-1501300"/>
              <a:ext cx="775703" cy="7752307"/>
            </a:xfrm>
            <a:prstGeom prst="round2SameRect">
              <a:avLst>
                <a:gd name="adj1" fmla="val 16667"/>
                <a:gd name="adj2" fmla="val 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60"/>
            <p:cNvSpPr txBox="1"/>
            <p:nvPr/>
          </p:nvSpPr>
          <p:spPr>
            <a:xfrm>
              <a:off x="835373" y="2024868"/>
              <a:ext cx="7714440" cy="699969"/>
            </a:xfrm>
            <a:prstGeom prst="rect">
              <a:avLst/>
            </a:prstGeom>
            <a:noFill/>
            <a:ln>
              <a:noFill/>
            </a:ln>
          </p:spPr>
          <p:txBody>
            <a:bodyPr spcFirstLastPara="1" wrap="square" lIns="99550" tIns="8875" rIns="8875" bIns="8875" anchor="ctr" anchorCtr="0">
              <a:noAutofit/>
            </a:bodyPr>
            <a:lstStyle/>
            <a:p>
              <a:pPr marL="114300" marR="0" lvl="1" indent="-114300" algn="l" rtl="0">
                <a:lnSpc>
                  <a:spcPct val="90000"/>
                </a:lnSpc>
                <a:spcBef>
                  <a:spcPts val="0"/>
                </a:spcBef>
                <a:spcAft>
                  <a:spcPts val="0"/>
                </a:spcAft>
                <a:buClr>
                  <a:schemeClr val="dk1"/>
                </a:buClr>
                <a:buSzPts val="1400"/>
                <a:buFont typeface="Calibri"/>
                <a:buChar char="•"/>
              </a:pPr>
              <a:r>
                <a:rPr lang="en-GB" sz="1400" b="0" i="0" u="none" strike="noStrike" cap="none">
                  <a:solidFill>
                    <a:schemeClr val="dk1"/>
                  </a:solidFill>
                  <a:latin typeface="Calibri"/>
                  <a:ea typeface="Calibri"/>
                  <a:cs typeface="Calibri"/>
                  <a:sym typeface="Calibri"/>
                </a:rPr>
                <a:t>Tracks progress effectively.</a:t>
              </a:r>
              <a:endParaRPr sz="1400" b="0" i="0" u="none" strike="noStrike" cap="none">
                <a:solidFill>
                  <a:schemeClr val="dk1"/>
                </a:solidFill>
                <a:latin typeface="Calibri"/>
                <a:ea typeface="Calibri"/>
                <a:cs typeface="Calibri"/>
                <a:sym typeface="Calibri"/>
              </a:endParaRPr>
            </a:p>
            <a:p>
              <a:pPr marL="114300" marR="0" lvl="1" indent="-114300" algn="l" rtl="0">
                <a:lnSpc>
                  <a:spcPct val="90000"/>
                </a:lnSpc>
                <a:spcBef>
                  <a:spcPts val="210"/>
                </a:spcBef>
                <a:spcAft>
                  <a:spcPts val="0"/>
                </a:spcAft>
                <a:buClr>
                  <a:schemeClr val="dk1"/>
                </a:buClr>
                <a:buSzPts val="1400"/>
                <a:buFont typeface="Calibri"/>
                <a:buChar char="•"/>
              </a:pPr>
              <a:r>
                <a:rPr lang="en-GB" sz="1400" b="0" i="0" u="none" strike="noStrike" cap="none">
                  <a:solidFill>
                    <a:schemeClr val="dk1"/>
                  </a:solidFill>
                  <a:latin typeface="Calibri"/>
                  <a:ea typeface="Calibri"/>
                  <a:cs typeface="Calibri"/>
                  <a:sym typeface="Calibri"/>
                </a:rPr>
                <a:t>Encourages reflection and deeper learning.</a:t>
              </a:r>
              <a:endParaRPr/>
            </a:p>
            <a:p>
              <a:pPr marL="114300" marR="0" lvl="1" indent="-114300" algn="l" rtl="0">
                <a:lnSpc>
                  <a:spcPct val="90000"/>
                </a:lnSpc>
                <a:spcBef>
                  <a:spcPts val="210"/>
                </a:spcBef>
                <a:spcAft>
                  <a:spcPts val="0"/>
                </a:spcAft>
                <a:buClr>
                  <a:schemeClr val="dk1"/>
                </a:buClr>
                <a:buSzPts val="1400"/>
                <a:buFont typeface="Calibri"/>
                <a:buChar char="•"/>
              </a:pPr>
              <a:r>
                <a:rPr lang="en-GB" sz="1400" b="0" i="0" u="none" strike="noStrike" cap="none">
                  <a:solidFill>
                    <a:schemeClr val="dk1"/>
                  </a:solidFill>
                  <a:latin typeface="Calibri"/>
                  <a:ea typeface="Calibri"/>
                  <a:cs typeface="Calibri"/>
                  <a:sym typeface="Calibri"/>
                </a:rPr>
                <a:t>Reduces stress from one-time exams.</a:t>
              </a:r>
              <a:endParaRPr/>
            </a:p>
          </p:txBody>
        </p:sp>
      </p:gr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38000">
              <a:schemeClr val="lt1"/>
            </a:gs>
            <a:gs pos="67000">
              <a:schemeClr val="lt1"/>
            </a:gs>
            <a:gs pos="92000">
              <a:schemeClr val="lt1"/>
            </a:gs>
            <a:gs pos="100000">
              <a:srgbClr val="FF0000"/>
            </a:gs>
          </a:gsLst>
          <a:lin ang="5400000" scaled="0"/>
        </a:gradFill>
        <a:effectLst/>
      </p:bgPr>
    </p:bg>
    <p:spTree>
      <p:nvGrpSpPr>
        <p:cNvPr id="1" name="Shape 1180"/>
        <p:cNvGrpSpPr/>
        <p:nvPr/>
      </p:nvGrpSpPr>
      <p:grpSpPr>
        <a:xfrm>
          <a:off x="0" y="0"/>
          <a:ext cx="0" cy="0"/>
          <a:chOff x="0" y="0"/>
          <a:chExt cx="0" cy="0"/>
        </a:xfrm>
      </p:grpSpPr>
      <p:sp>
        <p:nvSpPr>
          <p:cNvPr id="1181" name="Google Shape;1181;p61"/>
          <p:cNvSpPr txBox="1"/>
          <p:nvPr/>
        </p:nvSpPr>
        <p:spPr>
          <a:xfrm>
            <a:off x="304800" y="735547"/>
            <a:ext cx="8229600" cy="43204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600"/>
              <a:buFont typeface="Calibri"/>
              <a:buNone/>
            </a:pPr>
            <a:endParaRPr sz="3600" b="0" i="0" u="none" strike="noStrike" cap="none">
              <a:solidFill>
                <a:srgbClr val="000000"/>
              </a:solidFill>
              <a:latin typeface="Tahoma"/>
              <a:ea typeface="Tahoma"/>
              <a:cs typeface="Tahoma"/>
              <a:sym typeface="Tahoma"/>
            </a:endParaRPr>
          </a:p>
        </p:txBody>
      </p:sp>
      <p:sp>
        <p:nvSpPr>
          <p:cNvPr id="1182" name="Google Shape;1182;p61"/>
          <p:cNvSpPr txBox="1">
            <a:spLocks noGrp="1"/>
          </p:cNvSpPr>
          <p:nvPr>
            <p:ph type="ftr" idx="11"/>
          </p:nvPr>
        </p:nvSpPr>
        <p:spPr>
          <a:xfrm>
            <a:off x="971600" y="4836242"/>
            <a:ext cx="7632848" cy="27384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100"/>
              <a:buFont typeface="Calibri"/>
              <a:buNone/>
            </a:pPr>
            <a:r>
              <a:rPr lang="en-GB" sz="1100" b="1" i="0" u="none" strike="noStrike" cap="none">
                <a:solidFill>
                  <a:srgbClr val="FFFFFF"/>
                </a:solidFill>
                <a:latin typeface="Calibri"/>
                <a:ea typeface="Calibri"/>
                <a:cs typeface="Calibri"/>
                <a:sym typeface="Calibri"/>
              </a:rPr>
              <a:t>Quality Assurance for Reform and Transformation of HEIs in Uzbekistan - QUARTZ</a:t>
            </a:r>
            <a:endParaRPr/>
          </a:p>
        </p:txBody>
      </p:sp>
      <p:pic>
        <p:nvPicPr>
          <p:cNvPr id="1183" name="Google Shape;1183;p61" descr="C:\Users\brani\Downloads\eu_funded_en.jpg"/>
          <p:cNvPicPr preferRelativeResize="0"/>
          <p:nvPr/>
        </p:nvPicPr>
        <p:blipFill rotWithShape="1">
          <a:blip r:embed="rId3">
            <a:alphaModFix/>
          </a:blip>
          <a:srcRect/>
          <a:stretch/>
        </p:blipFill>
        <p:spPr>
          <a:xfrm>
            <a:off x="539552" y="162534"/>
            <a:ext cx="1726406" cy="362938"/>
          </a:xfrm>
          <a:prstGeom prst="rect">
            <a:avLst/>
          </a:prstGeom>
          <a:noFill/>
          <a:ln>
            <a:noFill/>
          </a:ln>
        </p:spPr>
      </p:pic>
      <p:pic>
        <p:nvPicPr>
          <p:cNvPr id="1184" name="Google Shape;1184;p61" descr="Sustainable Development Goals SDGs Goal 4: Quality, 48% OFF"/>
          <p:cNvPicPr preferRelativeResize="0"/>
          <p:nvPr/>
        </p:nvPicPr>
        <p:blipFill rotWithShape="1">
          <a:blip r:embed="rId4">
            <a:alphaModFix/>
          </a:blip>
          <a:srcRect/>
          <a:stretch/>
        </p:blipFill>
        <p:spPr>
          <a:xfrm>
            <a:off x="8122745" y="162534"/>
            <a:ext cx="481703" cy="481703"/>
          </a:xfrm>
          <a:prstGeom prst="rect">
            <a:avLst/>
          </a:prstGeom>
          <a:noFill/>
          <a:ln>
            <a:noFill/>
          </a:ln>
        </p:spPr>
      </p:pic>
      <p:pic>
        <p:nvPicPr>
          <p:cNvPr id="1185" name="Google Shape;1185;p61"/>
          <p:cNvPicPr preferRelativeResize="0"/>
          <p:nvPr/>
        </p:nvPicPr>
        <p:blipFill rotWithShape="1">
          <a:blip r:embed="rId5">
            <a:alphaModFix/>
          </a:blip>
          <a:srcRect/>
          <a:stretch/>
        </p:blipFill>
        <p:spPr>
          <a:xfrm>
            <a:off x="3868104" y="117804"/>
            <a:ext cx="1407792" cy="407668"/>
          </a:xfrm>
          <a:prstGeom prst="rect">
            <a:avLst/>
          </a:prstGeom>
          <a:noFill/>
          <a:ln>
            <a:noFill/>
          </a:ln>
        </p:spPr>
      </p:pic>
      <p:sp>
        <p:nvSpPr>
          <p:cNvPr id="1186" name="Google Shape;1186;p61"/>
          <p:cNvSpPr txBox="1"/>
          <p:nvPr/>
        </p:nvSpPr>
        <p:spPr>
          <a:xfrm>
            <a:off x="824979" y="568489"/>
            <a:ext cx="7683055" cy="76616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Tahoma"/>
              <a:buNone/>
            </a:pPr>
            <a:r>
              <a:rPr lang="en-GB" sz="2400" b="0" i="0" u="none" strike="noStrike" cap="none">
                <a:solidFill>
                  <a:srgbClr val="000000"/>
                </a:solidFill>
                <a:latin typeface="Tahoma"/>
                <a:ea typeface="Tahoma"/>
                <a:cs typeface="Tahoma"/>
                <a:sym typeface="Tahoma"/>
              </a:rPr>
              <a:t>SSLTA: Ensure Consistent, Fair, Transparent, and Relevant Assessment</a:t>
            </a:r>
            <a:endParaRPr/>
          </a:p>
        </p:txBody>
      </p:sp>
      <p:grpSp>
        <p:nvGrpSpPr>
          <p:cNvPr id="1187" name="Google Shape;1187;p61"/>
          <p:cNvGrpSpPr/>
          <p:nvPr/>
        </p:nvGrpSpPr>
        <p:grpSpPr>
          <a:xfrm>
            <a:off x="578111" y="1348461"/>
            <a:ext cx="7740910" cy="3362332"/>
            <a:chOff x="0" y="13809"/>
            <a:chExt cx="7740910" cy="3362332"/>
          </a:xfrm>
        </p:grpSpPr>
        <p:sp>
          <p:nvSpPr>
            <p:cNvPr id="1188" name="Google Shape;1188;p61"/>
            <p:cNvSpPr/>
            <p:nvPr/>
          </p:nvSpPr>
          <p:spPr>
            <a:xfrm>
              <a:off x="0" y="13809"/>
              <a:ext cx="7740910" cy="635602"/>
            </a:xfrm>
            <a:prstGeom prst="roundRect">
              <a:avLst>
                <a:gd name="adj" fmla="val 16667"/>
              </a:avLst>
            </a:prstGeom>
            <a:solidFill>
              <a:srgbClr val="E36C0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61"/>
            <p:cNvSpPr txBox="1"/>
            <p:nvPr/>
          </p:nvSpPr>
          <p:spPr>
            <a:xfrm>
              <a:off x="31028" y="44837"/>
              <a:ext cx="7678854" cy="573546"/>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Tahoma"/>
                <a:buNone/>
              </a:pPr>
              <a:r>
                <a:rPr lang="en-GB" sz="1600" b="1">
                  <a:solidFill>
                    <a:schemeClr val="lt1"/>
                  </a:solidFill>
                  <a:latin typeface="Tahoma"/>
                  <a:ea typeface="Tahoma"/>
                  <a:cs typeface="Tahoma"/>
                  <a:sym typeface="Tahoma"/>
                </a:rPr>
                <a:t>Key Principles</a:t>
              </a:r>
              <a:endParaRPr sz="1600">
                <a:solidFill>
                  <a:schemeClr val="lt1"/>
                </a:solidFill>
                <a:latin typeface="Tahoma"/>
                <a:ea typeface="Tahoma"/>
                <a:cs typeface="Tahoma"/>
                <a:sym typeface="Tahoma"/>
              </a:endParaRPr>
            </a:p>
          </p:txBody>
        </p:sp>
        <p:sp>
          <p:nvSpPr>
            <p:cNvPr id="1190" name="Google Shape;1190;p61"/>
            <p:cNvSpPr/>
            <p:nvPr/>
          </p:nvSpPr>
          <p:spPr>
            <a:xfrm>
              <a:off x="0" y="695492"/>
              <a:ext cx="7740910" cy="635602"/>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61"/>
            <p:cNvSpPr txBox="1"/>
            <p:nvPr/>
          </p:nvSpPr>
          <p:spPr>
            <a:xfrm>
              <a:off x="31028" y="726520"/>
              <a:ext cx="7678854" cy="573546"/>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lt1"/>
                </a:buClr>
                <a:buSzPts val="1600"/>
                <a:buFont typeface="Tahoma"/>
                <a:buNone/>
              </a:pPr>
              <a:r>
                <a:rPr lang="en-GB" sz="1600" b="1">
                  <a:solidFill>
                    <a:schemeClr val="lt1"/>
                  </a:solidFill>
                  <a:latin typeface="Tahoma"/>
                  <a:ea typeface="Tahoma"/>
                  <a:cs typeface="Tahoma"/>
                  <a:sym typeface="Tahoma"/>
                </a:rPr>
                <a:t>Fairness &amp; Consistency:</a:t>
              </a:r>
              <a:r>
                <a:rPr lang="en-GB" sz="1600">
                  <a:solidFill>
                    <a:schemeClr val="lt1"/>
                  </a:solidFill>
                  <a:latin typeface="Tahoma"/>
                  <a:ea typeface="Tahoma"/>
                  <a:cs typeface="Tahoma"/>
                  <a:sym typeface="Tahoma"/>
                </a:rPr>
                <a:t> Assessments are applied equally to all students, following established procedures.</a:t>
              </a:r>
              <a:endParaRPr/>
            </a:p>
          </p:txBody>
        </p:sp>
        <p:sp>
          <p:nvSpPr>
            <p:cNvPr id="1192" name="Google Shape;1192;p61"/>
            <p:cNvSpPr/>
            <p:nvPr/>
          </p:nvSpPr>
          <p:spPr>
            <a:xfrm>
              <a:off x="0" y="1377174"/>
              <a:ext cx="7740910" cy="635602"/>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61"/>
            <p:cNvSpPr txBox="1"/>
            <p:nvPr/>
          </p:nvSpPr>
          <p:spPr>
            <a:xfrm>
              <a:off x="31028" y="1408202"/>
              <a:ext cx="7678854" cy="573546"/>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lt1"/>
                </a:buClr>
                <a:buSzPts val="1600"/>
                <a:buFont typeface="Tahoma"/>
                <a:buNone/>
              </a:pPr>
              <a:r>
                <a:rPr lang="en-GB" sz="1600" b="1">
                  <a:solidFill>
                    <a:schemeClr val="lt1"/>
                  </a:solidFill>
                  <a:latin typeface="Tahoma"/>
                  <a:ea typeface="Tahoma"/>
                  <a:cs typeface="Tahoma"/>
                  <a:sym typeface="Tahoma"/>
                </a:rPr>
                <a:t>Transparency:</a:t>
              </a:r>
              <a:r>
                <a:rPr lang="en-GB" sz="1600">
                  <a:solidFill>
                    <a:schemeClr val="lt1"/>
                  </a:solidFill>
                  <a:latin typeface="Tahoma"/>
                  <a:ea typeface="Tahoma"/>
                  <a:cs typeface="Tahoma"/>
                  <a:sym typeface="Tahoma"/>
                </a:rPr>
                <a:t> Assessment criteria, marking schemes, and methods are published and explained in advance.</a:t>
              </a:r>
              <a:endParaRPr/>
            </a:p>
          </p:txBody>
        </p:sp>
        <p:sp>
          <p:nvSpPr>
            <p:cNvPr id="1194" name="Google Shape;1194;p61"/>
            <p:cNvSpPr/>
            <p:nvPr/>
          </p:nvSpPr>
          <p:spPr>
            <a:xfrm>
              <a:off x="0" y="2076312"/>
              <a:ext cx="7740910" cy="635602"/>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61"/>
            <p:cNvSpPr txBox="1"/>
            <p:nvPr/>
          </p:nvSpPr>
          <p:spPr>
            <a:xfrm>
              <a:off x="31028" y="2107340"/>
              <a:ext cx="7678854" cy="573546"/>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lt1"/>
                </a:buClr>
                <a:buSzPts val="1600"/>
                <a:buFont typeface="Tahoma"/>
                <a:buNone/>
              </a:pPr>
              <a:r>
                <a:rPr lang="en-GB" sz="1600" b="1">
                  <a:solidFill>
                    <a:schemeClr val="lt1"/>
                  </a:solidFill>
                  <a:latin typeface="Tahoma"/>
                  <a:ea typeface="Tahoma"/>
                  <a:cs typeface="Tahoma"/>
                  <a:sym typeface="Tahoma"/>
                </a:rPr>
                <a:t>Relevance:</a:t>
              </a:r>
              <a:r>
                <a:rPr lang="en-GB" sz="1600">
                  <a:solidFill>
                    <a:schemeClr val="lt1"/>
                  </a:solidFill>
                  <a:latin typeface="Tahoma"/>
                  <a:ea typeface="Tahoma"/>
                  <a:cs typeface="Tahoma"/>
                  <a:sym typeface="Tahoma"/>
                </a:rPr>
                <a:t> Assessment aligns with </a:t>
              </a:r>
              <a:r>
                <a:rPr lang="en-GB" sz="1600" b="1">
                  <a:solidFill>
                    <a:schemeClr val="lt1"/>
                  </a:solidFill>
                  <a:latin typeface="Tahoma"/>
                  <a:ea typeface="Tahoma"/>
                  <a:cs typeface="Tahoma"/>
                  <a:sym typeface="Tahoma"/>
                </a:rPr>
                <a:t>module level, cognitive demand, and university marking criteria</a:t>
              </a:r>
              <a:r>
                <a:rPr lang="en-GB" sz="1600">
                  <a:solidFill>
                    <a:schemeClr val="lt1"/>
                  </a:solidFill>
                  <a:latin typeface="Tahoma"/>
                  <a:ea typeface="Tahoma"/>
                  <a:cs typeface="Tahoma"/>
                  <a:sym typeface="Tahoma"/>
                </a:rPr>
                <a:t>.</a:t>
              </a:r>
              <a:endParaRPr/>
            </a:p>
          </p:txBody>
        </p:sp>
        <p:sp>
          <p:nvSpPr>
            <p:cNvPr id="1196" name="Google Shape;1196;p61"/>
            <p:cNvSpPr/>
            <p:nvPr/>
          </p:nvSpPr>
          <p:spPr>
            <a:xfrm>
              <a:off x="0" y="2740539"/>
              <a:ext cx="7740910" cy="635602"/>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61"/>
            <p:cNvSpPr txBox="1"/>
            <p:nvPr/>
          </p:nvSpPr>
          <p:spPr>
            <a:xfrm>
              <a:off x="31028" y="2771567"/>
              <a:ext cx="7678854" cy="573546"/>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lt1"/>
                </a:buClr>
                <a:buSzPts val="1600"/>
                <a:buFont typeface="Tahoma"/>
                <a:buNone/>
              </a:pPr>
              <a:r>
                <a:rPr lang="en-GB" sz="1600" b="1">
                  <a:solidFill>
                    <a:schemeClr val="lt1"/>
                  </a:solidFill>
                  <a:latin typeface="Tahoma"/>
                  <a:ea typeface="Tahoma"/>
                  <a:cs typeface="Tahoma"/>
                  <a:sym typeface="Tahoma"/>
                </a:rPr>
                <a:t>Quality Assurance:</a:t>
              </a:r>
              <a:r>
                <a:rPr lang="en-GB" sz="1600">
                  <a:solidFill>
                    <a:schemeClr val="lt1"/>
                  </a:solidFill>
                  <a:latin typeface="Tahoma"/>
                  <a:ea typeface="Tahoma"/>
                  <a:cs typeface="Tahoma"/>
                  <a:sym typeface="Tahoma"/>
                </a:rPr>
                <a:t> Ensures assessments support </a:t>
              </a:r>
              <a:r>
                <a:rPr lang="en-GB" sz="1600" b="1">
                  <a:solidFill>
                    <a:schemeClr val="lt1"/>
                  </a:solidFill>
                  <a:latin typeface="Tahoma"/>
                  <a:ea typeface="Tahoma"/>
                  <a:cs typeface="Tahoma"/>
                  <a:sym typeface="Tahoma"/>
                </a:rPr>
                <a:t>student progression and future careers</a:t>
              </a:r>
              <a:r>
                <a:rPr lang="en-GB" sz="1600">
                  <a:solidFill>
                    <a:schemeClr val="lt1"/>
                  </a:solidFill>
                  <a:latin typeface="Tahoma"/>
                  <a:ea typeface="Tahoma"/>
                  <a:cs typeface="Tahoma"/>
                  <a:sym typeface="Tahoma"/>
                </a:rPr>
                <a:t>.</a:t>
              </a:r>
              <a:endParaRPr/>
            </a:p>
          </p:txBody>
        </p:sp>
      </p:gr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38000">
              <a:schemeClr val="lt1"/>
            </a:gs>
            <a:gs pos="67000">
              <a:schemeClr val="lt1"/>
            </a:gs>
            <a:gs pos="92000">
              <a:schemeClr val="lt1"/>
            </a:gs>
            <a:gs pos="100000">
              <a:srgbClr val="FF0000"/>
            </a:gs>
          </a:gsLst>
          <a:lin ang="5400000" scaled="0"/>
        </a:gradFill>
        <a:effectLst/>
      </p:bgPr>
    </p:bg>
    <p:spTree>
      <p:nvGrpSpPr>
        <p:cNvPr id="1" name="Shape 1202"/>
        <p:cNvGrpSpPr/>
        <p:nvPr/>
      </p:nvGrpSpPr>
      <p:grpSpPr>
        <a:xfrm>
          <a:off x="0" y="0"/>
          <a:ext cx="0" cy="0"/>
          <a:chOff x="0" y="0"/>
          <a:chExt cx="0" cy="0"/>
        </a:xfrm>
      </p:grpSpPr>
      <p:sp>
        <p:nvSpPr>
          <p:cNvPr id="1203" name="Google Shape;1203;p62"/>
          <p:cNvSpPr txBox="1"/>
          <p:nvPr/>
        </p:nvSpPr>
        <p:spPr>
          <a:xfrm>
            <a:off x="304800" y="735547"/>
            <a:ext cx="8229600" cy="43204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600"/>
              <a:buFont typeface="Calibri"/>
              <a:buNone/>
            </a:pPr>
            <a:endParaRPr sz="3600" b="0" i="0" u="none" strike="noStrike" cap="none">
              <a:solidFill>
                <a:srgbClr val="000000"/>
              </a:solidFill>
              <a:latin typeface="Tahoma"/>
              <a:ea typeface="Tahoma"/>
              <a:cs typeface="Tahoma"/>
              <a:sym typeface="Tahoma"/>
            </a:endParaRPr>
          </a:p>
        </p:txBody>
      </p:sp>
      <p:sp>
        <p:nvSpPr>
          <p:cNvPr id="1204" name="Google Shape;1204;p62"/>
          <p:cNvSpPr txBox="1">
            <a:spLocks noGrp="1"/>
          </p:cNvSpPr>
          <p:nvPr>
            <p:ph type="ftr" idx="11"/>
          </p:nvPr>
        </p:nvSpPr>
        <p:spPr>
          <a:xfrm>
            <a:off x="971600" y="4836242"/>
            <a:ext cx="7632848" cy="27384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100"/>
              <a:buFont typeface="Calibri"/>
              <a:buNone/>
            </a:pPr>
            <a:r>
              <a:rPr lang="en-GB" sz="1100" b="1" i="0" u="none" strike="noStrike" cap="none">
                <a:solidFill>
                  <a:srgbClr val="FFFFFF"/>
                </a:solidFill>
                <a:latin typeface="Calibri"/>
                <a:ea typeface="Calibri"/>
                <a:cs typeface="Calibri"/>
                <a:sym typeface="Calibri"/>
              </a:rPr>
              <a:t>Quality Assurance for Reform and Transformation of HEIs in Uzbekistan - QUARTZ</a:t>
            </a:r>
            <a:endParaRPr/>
          </a:p>
        </p:txBody>
      </p:sp>
      <p:pic>
        <p:nvPicPr>
          <p:cNvPr id="1205" name="Google Shape;1205;p62" descr="C:\Users\brani\Downloads\eu_funded_en.jpg"/>
          <p:cNvPicPr preferRelativeResize="0"/>
          <p:nvPr/>
        </p:nvPicPr>
        <p:blipFill rotWithShape="1">
          <a:blip r:embed="rId3">
            <a:alphaModFix/>
          </a:blip>
          <a:srcRect/>
          <a:stretch/>
        </p:blipFill>
        <p:spPr>
          <a:xfrm>
            <a:off x="539552" y="162534"/>
            <a:ext cx="1726406" cy="362938"/>
          </a:xfrm>
          <a:prstGeom prst="rect">
            <a:avLst/>
          </a:prstGeom>
          <a:noFill/>
          <a:ln>
            <a:noFill/>
          </a:ln>
        </p:spPr>
      </p:pic>
      <p:pic>
        <p:nvPicPr>
          <p:cNvPr id="1206" name="Google Shape;1206;p62" descr="Sustainable Development Goals SDGs Goal 4: Quality, 48% OFF"/>
          <p:cNvPicPr preferRelativeResize="0"/>
          <p:nvPr/>
        </p:nvPicPr>
        <p:blipFill rotWithShape="1">
          <a:blip r:embed="rId4">
            <a:alphaModFix/>
          </a:blip>
          <a:srcRect/>
          <a:stretch/>
        </p:blipFill>
        <p:spPr>
          <a:xfrm>
            <a:off x="8122745" y="162534"/>
            <a:ext cx="481703" cy="481703"/>
          </a:xfrm>
          <a:prstGeom prst="rect">
            <a:avLst/>
          </a:prstGeom>
          <a:noFill/>
          <a:ln>
            <a:noFill/>
          </a:ln>
        </p:spPr>
      </p:pic>
      <p:pic>
        <p:nvPicPr>
          <p:cNvPr id="1207" name="Google Shape;1207;p62"/>
          <p:cNvPicPr preferRelativeResize="0"/>
          <p:nvPr/>
        </p:nvPicPr>
        <p:blipFill rotWithShape="1">
          <a:blip r:embed="rId5">
            <a:alphaModFix/>
          </a:blip>
          <a:srcRect/>
          <a:stretch/>
        </p:blipFill>
        <p:spPr>
          <a:xfrm>
            <a:off x="3868104" y="117804"/>
            <a:ext cx="1407792" cy="407668"/>
          </a:xfrm>
          <a:prstGeom prst="rect">
            <a:avLst/>
          </a:prstGeom>
          <a:noFill/>
          <a:ln>
            <a:noFill/>
          </a:ln>
        </p:spPr>
      </p:pic>
      <p:sp>
        <p:nvSpPr>
          <p:cNvPr id="1208" name="Google Shape;1208;p62"/>
          <p:cNvSpPr txBox="1"/>
          <p:nvPr/>
        </p:nvSpPr>
        <p:spPr>
          <a:xfrm>
            <a:off x="824979" y="568489"/>
            <a:ext cx="7683055" cy="76616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Tahoma"/>
              <a:buNone/>
            </a:pPr>
            <a:r>
              <a:rPr lang="en-GB" sz="2400" b="0" i="0" u="none" strike="noStrike" cap="none">
                <a:solidFill>
                  <a:srgbClr val="000000"/>
                </a:solidFill>
                <a:latin typeface="Tahoma"/>
                <a:ea typeface="Tahoma"/>
                <a:cs typeface="Tahoma"/>
                <a:sym typeface="Tahoma"/>
              </a:rPr>
              <a:t>SSLTA: Incorporate Diagnostic, Formative, and Summative Assessment</a:t>
            </a:r>
            <a:endParaRPr/>
          </a:p>
        </p:txBody>
      </p:sp>
      <p:grpSp>
        <p:nvGrpSpPr>
          <p:cNvPr id="1209" name="Google Shape;1209;p62"/>
          <p:cNvGrpSpPr/>
          <p:nvPr/>
        </p:nvGrpSpPr>
        <p:grpSpPr>
          <a:xfrm>
            <a:off x="578111" y="1350092"/>
            <a:ext cx="7740910" cy="3359071"/>
            <a:chOff x="0" y="15440"/>
            <a:chExt cx="7740910" cy="3359071"/>
          </a:xfrm>
        </p:grpSpPr>
        <p:sp>
          <p:nvSpPr>
            <p:cNvPr id="1210" name="Google Shape;1210;p62"/>
            <p:cNvSpPr/>
            <p:nvPr/>
          </p:nvSpPr>
          <p:spPr>
            <a:xfrm>
              <a:off x="0" y="15440"/>
              <a:ext cx="7740910" cy="52767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62"/>
            <p:cNvSpPr txBox="1"/>
            <p:nvPr/>
          </p:nvSpPr>
          <p:spPr>
            <a:xfrm>
              <a:off x="25759" y="41199"/>
              <a:ext cx="7689392" cy="476152"/>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chemeClr val="lt1"/>
                </a:buClr>
                <a:buSzPts val="2200"/>
                <a:buFont typeface="Calibri"/>
                <a:buNone/>
              </a:pPr>
              <a:r>
                <a:rPr lang="en-GB" sz="2200" b="1">
                  <a:solidFill>
                    <a:schemeClr val="lt1"/>
                  </a:solidFill>
                  <a:latin typeface="Calibri"/>
                  <a:ea typeface="Calibri"/>
                  <a:cs typeface="Calibri"/>
                  <a:sym typeface="Calibri"/>
                </a:rPr>
                <a:t>1. Diagnostic Assessment</a:t>
              </a:r>
              <a:endParaRPr/>
            </a:p>
          </p:txBody>
        </p:sp>
        <p:sp>
          <p:nvSpPr>
            <p:cNvPr id="1212" name="Google Shape;1212;p62"/>
            <p:cNvSpPr/>
            <p:nvPr/>
          </p:nvSpPr>
          <p:spPr>
            <a:xfrm>
              <a:off x="0" y="543111"/>
              <a:ext cx="7740910" cy="5920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62"/>
            <p:cNvSpPr txBox="1"/>
            <p:nvPr/>
          </p:nvSpPr>
          <p:spPr>
            <a:xfrm>
              <a:off x="0" y="543111"/>
              <a:ext cx="7740910" cy="592020"/>
            </a:xfrm>
            <a:prstGeom prst="rect">
              <a:avLst/>
            </a:prstGeom>
            <a:noFill/>
            <a:ln>
              <a:noFill/>
            </a:ln>
          </p:spPr>
          <p:txBody>
            <a:bodyPr spcFirstLastPara="1" wrap="square" lIns="245750" tIns="27925" rIns="156450" bIns="27925" anchor="t" anchorCtr="0">
              <a:noAutofit/>
            </a:bodyPr>
            <a:lstStyle/>
            <a:p>
              <a:pPr marL="171450" marR="0" lvl="1" indent="-171450" algn="l" rtl="0">
                <a:lnSpc>
                  <a:spcPct val="90000"/>
                </a:lnSpc>
                <a:spcBef>
                  <a:spcPts val="0"/>
                </a:spcBef>
                <a:spcAft>
                  <a:spcPts val="0"/>
                </a:spcAft>
                <a:buClr>
                  <a:schemeClr val="dk1"/>
                </a:buClr>
                <a:buSzPts val="1700"/>
                <a:buFont typeface="Arial"/>
                <a:buChar char="•"/>
              </a:pPr>
              <a:r>
                <a:rPr lang="en-GB" sz="1700" b="1" i="0" u="none" strike="noStrike" cap="none">
                  <a:solidFill>
                    <a:schemeClr val="dk1"/>
                  </a:solidFill>
                  <a:latin typeface="Calibri"/>
                  <a:ea typeface="Calibri"/>
                  <a:cs typeface="Calibri"/>
                  <a:sym typeface="Calibri"/>
                </a:rPr>
                <a:t>Purpose:</a:t>
              </a:r>
              <a:r>
                <a:rPr lang="en-GB" sz="1700" b="0" i="0" u="none" strike="noStrike" cap="none">
                  <a:solidFill>
                    <a:schemeClr val="dk1"/>
                  </a:solidFill>
                  <a:latin typeface="Calibri"/>
                  <a:ea typeface="Calibri"/>
                  <a:cs typeface="Calibri"/>
                  <a:sym typeface="Calibri"/>
                </a:rPr>
                <a:t> Identifies prior knowledge, strengths, and areas for improvement.</a:t>
              </a:r>
              <a:endParaRPr/>
            </a:p>
            <a:p>
              <a:pPr marL="171450" marR="0" lvl="1" indent="-171450" algn="l" rtl="0">
                <a:lnSpc>
                  <a:spcPct val="90000"/>
                </a:lnSpc>
                <a:spcBef>
                  <a:spcPts val="340"/>
                </a:spcBef>
                <a:spcAft>
                  <a:spcPts val="0"/>
                </a:spcAft>
                <a:buClr>
                  <a:schemeClr val="dk1"/>
                </a:buClr>
                <a:buSzPts val="1700"/>
                <a:buFont typeface="Arial"/>
                <a:buChar char="•"/>
              </a:pPr>
              <a:r>
                <a:rPr lang="en-GB" sz="1700" b="1" i="0" u="none" strike="noStrike" cap="none">
                  <a:solidFill>
                    <a:schemeClr val="dk1"/>
                  </a:solidFill>
                  <a:latin typeface="Calibri"/>
                  <a:ea typeface="Calibri"/>
                  <a:cs typeface="Calibri"/>
                  <a:sym typeface="Calibri"/>
                </a:rPr>
                <a:t>Examples:</a:t>
              </a:r>
              <a:r>
                <a:rPr lang="en-GB" sz="1700" b="0" i="0" u="none" strike="noStrike" cap="none">
                  <a:solidFill>
                    <a:schemeClr val="dk1"/>
                  </a:solidFill>
                  <a:latin typeface="Calibri"/>
                  <a:ea typeface="Calibri"/>
                  <a:cs typeface="Calibri"/>
                  <a:sym typeface="Calibri"/>
                </a:rPr>
                <a:t> Pre-course quizzes, skills audits, self-assessments.</a:t>
              </a:r>
              <a:endParaRPr/>
            </a:p>
          </p:txBody>
        </p:sp>
        <p:sp>
          <p:nvSpPr>
            <p:cNvPr id="1214" name="Google Shape;1214;p62"/>
            <p:cNvSpPr/>
            <p:nvPr/>
          </p:nvSpPr>
          <p:spPr>
            <a:xfrm>
              <a:off x="0" y="1135131"/>
              <a:ext cx="7740910" cy="52767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62"/>
            <p:cNvSpPr txBox="1"/>
            <p:nvPr/>
          </p:nvSpPr>
          <p:spPr>
            <a:xfrm>
              <a:off x="25759" y="1160890"/>
              <a:ext cx="7689392" cy="476152"/>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chemeClr val="lt1"/>
                </a:buClr>
                <a:buSzPts val="2200"/>
                <a:buFont typeface="Calibri"/>
                <a:buNone/>
              </a:pPr>
              <a:r>
                <a:rPr lang="en-GB" sz="2200" b="1">
                  <a:solidFill>
                    <a:schemeClr val="lt1"/>
                  </a:solidFill>
                  <a:latin typeface="Calibri"/>
                  <a:ea typeface="Calibri"/>
                  <a:cs typeface="Calibri"/>
                  <a:sym typeface="Calibri"/>
                </a:rPr>
                <a:t>2. Formative Assessment</a:t>
              </a:r>
              <a:endParaRPr/>
            </a:p>
          </p:txBody>
        </p:sp>
        <p:sp>
          <p:nvSpPr>
            <p:cNvPr id="1216" name="Google Shape;1216;p62"/>
            <p:cNvSpPr/>
            <p:nvPr/>
          </p:nvSpPr>
          <p:spPr>
            <a:xfrm>
              <a:off x="0" y="1662801"/>
              <a:ext cx="7740910" cy="5920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62"/>
            <p:cNvSpPr txBox="1"/>
            <p:nvPr/>
          </p:nvSpPr>
          <p:spPr>
            <a:xfrm>
              <a:off x="0" y="1662801"/>
              <a:ext cx="7740910" cy="592020"/>
            </a:xfrm>
            <a:prstGeom prst="rect">
              <a:avLst/>
            </a:prstGeom>
            <a:noFill/>
            <a:ln>
              <a:noFill/>
            </a:ln>
          </p:spPr>
          <p:txBody>
            <a:bodyPr spcFirstLastPara="1" wrap="square" lIns="245750" tIns="27925" rIns="156450" bIns="27925" anchor="t" anchorCtr="0">
              <a:noAutofit/>
            </a:bodyPr>
            <a:lstStyle/>
            <a:p>
              <a:pPr marL="171450" marR="0" lvl="1" indent="-171450" algn="l" rtl="0">
                <a:lnSpc>
                  <a:spcPct val="90000"/>
                </a:lnSpc>
                <a:spcBef>
                  <a:spcPts val="0"/>
                </a:spcBef>
                <a:spcAft>
                  <a:spcPts val="0"/>
                </a:spcAft>
                <a:buClr>
                  <a:schemeClr val="dk1"/>
                </a:buClr>
                <a:buSzPts val="1700"/>
                <a:buFont typeface="Arial"/>
                <a:buChar char="•"/>
              </a:pPr>
              <a:r>
                <a:rPr lang="en-GB" sz="1700" b="1" i="0" u="none" strike="noStrike" cap="none">
                  <a:solidFill>
                    <a:schemeClr val="dk1"/>
                  </a:solidFill>
                  <a:latin typeface="Calibri"/>
                  <a:ea typeface="Calibri"/>
                  <a:cs typeface="Calibri"/>
                  <a:sym typeface="Calibri"/>
                </a:rPr>
                <a:t>Purpose:</a:t>
              </a:r>
              <a:r>
                <a:rPr lang="en-GB" sz="1700" b="0" i="0" u="none" strike="noStrike" cap="none">
                  <a:solidFill>
                    <a:schemeClr val="dk1"/>
                  </a:solidFill>
                  <a:latin typeface="Calibri"/>
                  <a:ea typeface="Calibri"/>
                  <a:cs typeface="Calibri"/>
                  <a:sym typeface="Calibri"/>
                </a:rPr>
                <a:t> Provides feedback during learning to guide improvement.</a:t>
              </a:r>
              <a:endParaRPr/>
            </a:p>
            <a:p>
              <a:pPr marL="171450" marR="0" lvl="1" indent="-171450" algn="l" rtl="0">
                <a:lnSpc>
                  <a:spcPct val="90000"/>
                </a:lnSpc>
                <a:spcBef>
                  <a:spcPts val="340"/>
                </a:spcBef>
                <a:spcAft>
                  <a:spcPts val="0"/>
                </a:spcAft>
                <a:buClr>
                  <a:schemeClr val="dk1"/>
                </a:buClr>
                <a:buSzPts val="1700"/>
                <a:buFont typeface="Arial"/>
                <a:buChar char="•"/>
              </a:pPr>
              <a:r>
                <a:rPr lang="en-GB" sz="1700" b="1" i="0" u="none" strike="noStrike" cap="none">
                  <a:solidFill>
                    <a:schemeClr val="dk1"/>
                  </a:solidFill>
                  <a:latin typeface="Calibri"/>
                  <a:ea typeface="Calibri"/>
                  <a:cs typeface="Calibri"/>
                  <a:sym typeface="Calibri"/>
                </a:rPr>
                <a:t>Examples:</a:t>
              </a:r>
              <a:r>
                <a:rPr lang="en-GB" sz="1700" b="0" i="0" u="none" strike="noStrike" cap="none">
                  <a:solidFill>
                    <a:schemeClr val="dk1"/>
                  </a:solidFill>
                  <a:latin typeface="Calibri"/>
                  <a:ea typeface="Calibri"/>
                  <a:cs typeface="Calibri"/>
                  <a:sym typeface="Calibri"/>
                </a:rPr>
                <a:t> Draft submissions, peer reviews, in-class exercises.</a:t>
              </a:r>
              <a:endParaRPr/>
            </a:p>
          </p:txBody>
        </p:sp>
        <p:sp>
          <p:nvSpPr>
            <p:cNvPr id="1218" name="Google Shape;1218;p62"/>
            <p:cNvSpPr/>
            <p:nvPr/>
          </p:nvSpPr>
          <p:spPr>
            <a:xfrm>
              <a:off x="0" y="2254821"/>
              <a:ext cx="7740910" cy="52767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62"/>
            <p:cNvSpPr txBox="1"/>
            <p:nvPr/>
          </p:nvSpPr>
          <p:spPr>
            <a:xfrm>
              <a:off x="25759" y="2280580"/>
              <a:ext cx="7689392" cy="476152"/>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chemeClr val="lt1"/>
                </a:buClr>
                <a:buSzPts val="2200"/>
                <a:buFont typeface="Calibri"/>
                <a:buNone/>
              </a:pPr>
              <a:r>
                <a:rPr lang="en-GB" sz="2200" b="1">
                  <a:solidFill>
                    <a:schemeClr val="lt1"/>
                  </a:solidFill>
                  <a:latin typeface="Calibri"/>
                  <a:ea typeface="Calibri"/>
                  <a:cs typeface="Calibri"/>
                  <a:sym typeface="Calibri"/>
                </a:rPr>
                <a:t>3. Summative Assessment</a:t>
              </a:r>
              <a:endParaRPr/>
            </a:p>
          </p:txBody>
        </p:sp>
        <p:sp>
          <p:nvSpPr>
            <p:cNvPr id="1220" name="Google Shape;1220;p62"/>
            <p:cNvSpPr/>
            <p:nvPr/>
          </p:nvSpPr>
          <p:spPr>
            <a:xfrm>
              <a:off x="0" y="2782491"/>
              <a:ext cx="7740910" cy="5920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62"/>
            <p:cNvSpPr txBox="1"/>
            <p:nvPr/>
          </p:nvSpPr>
          <p:spPr>
            <a:xfrm>
              <a:off x="0" y="2782491"/>
              <a:ext cx="7740910" cy="592020"/>
            </a:xfrm>
            <a:prstGeom prst="rect">
              <a:avLst/>
            </a:prstGeom>
            <a:noFill/>
            <a:ln>
              <a:noFill/>
            </a:ln>
          </p:spPr>
          <p:txBody>
            <a:bodyPr spcFirstLastPara="1" wrap="square" lIns="245750" tIns="27925" rIns="156450" bIns="27925" anchor="t" anchorCtr="0">
              <a:noAutofit/>
            </a:bodyPr>
            <a:lstStyle/>
            <a:p>
              <a:pPr marL="171450" marR="0" lvl="1" indent="-171450" algn="l" rtl="0">
                <a:lnSpc>
                  <a:spcPct val="90000"/>
                </a:lnSpc>
                <a:spcBef>
                  <a:spcPts val="0"/>
                </a:spcBef>
                <a:spcAft>
                  <a:spcPts val="0"/>
                </a:spcAft>
                <a:buClr>
                  <a:schemeClr val="dk1"/>
                </a:buClr>
                <a:buSzPts val="1700"/>
                <a:buFont typeface="Arial"/>
                <a:buChar char="•"/>
              </a:pPr>
              <a:r>
                <a:rPr lang="en-GB" sz="1700" b="1" i="0" u="none" strike="noStrike" cap="none">
                  <a:solidFill>
                    <a:schemeClr val="dk1"/>
                  </a:solidFill>
                  <a:latin typeface="Calibri"/>
                  <a:ea typeface="Calibri"/>
                  <a:cs typeface="Calibri"/>
                  <a:sym typeface="Calibri"/>
                </a:rPr>
                <a:t>Purpose:</a:t>
              </a:r>
              <a:r>
                <a:rPr lang="en-GB" sz="1700" b="0" i="0" u="none" strike="noStrike" cap="none">
                  <a:solidFill>
                    <a:schemeClr val="dk1"/>
                  </a:solidFill>
                  <a:latin typeface="Calibri"/>
                  <a:ea typeface="Calibri"/>
                  <a:cs typeface="Calibri"/>
                  <a:sym typeface="Calibri"/>
                </a:rPr>
                <a:t> Evaluates the achieved learning outcomes.</a:t>
              </a:r>
              <a:endParaRPr/>
            </a:p>
            <a:p>
              <a:pPr marL="171450" marR="0" lvl="1" indent="-171450" algn="l" rtl="0">
                <a:lnSpc>
                  <a:spcPct val="90000"/>
                </a:lnSpc>
                <a:spcBef>
                  <a:spcPts val="340"/>
                </a:spcBef>
                <a:spcAft>
                  <a:spcPts val="0"/>
                </a:spcAft>
                <a:buClr>
                  <a:schemeClr val="dk1"/>
                </a:buClr>
                <a:buSzPts val="1700"/>
                <a:buFont typeface="Arial"/>
                <a:buChar char="•"/>
              </a:pPr>
              <a:r>
                <a:rPr lang="en-GB" sz="1700" b="1" i="0" u="none" strike="noStrike" cap="none">
                  <a:solidFill>
                    <a:schemeClr val="dk1"/>
                  </a:solidFill>
                  <a:latin typeface="Calibri"/>
                  <a:ea typeface="Calibri"/>
                  <a:cs typeface="Calibri"/>
                  <a:sym typeface="Calibri"/>
                </a:rPr>
                <a:t>Examples:</a:t>
              </a:r>
              <a:r>
                <a:rPr lang="en-GB" sz="1700" b="0" i="0" u="none" strike="noStrike" cap="none">
                  <a:solidFill>
                    <a:schemeClr val="dk1"/>
                  </a:solidFill>
                  <a:latin typeface="Calibri"/>
                  <a:ea typeface="Calibri"/>
                  <a:cs typeface="Calibri"/>
                  <a:sym typeface="Calibri"/>
                </a:rPr>
                <a:t> Final exams and coursework, major projects, dissertations.</a:t>
              </a:r>
              <a:endParaRPr/>
            </a:p>
          </p:txBody>
        </p:sp>
      </p:gr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38000">
              <a:schemeClr val="lt1"/>
            </a:gs>
            <a:gs pos="67000">
              <a:schemeClr val="lt1"/>
            </a:gs>
            <a:gs pos="92000">
              <a:schemeClr val="lt1"/>
            </a:gs>
            <a:gs pos="100000">
              <a:srgbClr val="FF0000"/>
            </a:gs>
          </a:gsLst>
          <a:lin ang="5400000" scaled="0"/>
        </a:gradFill>
        <a:effectLst/>
      </p:bgPr>
    </p:bg>
    <p:spTree>
      <p:nvGrpSpPr>
        <p:cNvPr id="1" name="Shape 1226"/>
        <p:cNvGrpSpPr/>
        <p:nvPr/>
      </p:nvGrpSpPr>
      <p:grpSpPr>
        <a:xfrm>
          <a:off x="0" y="0"/>
          <a:ext cx="0" cy="0"/>
          <a:chOff x="0" y="0"/>
          <a:chExt cx="0" cy="0"/>
        </a:xfrm>
      </p:grpSpPr>
      <p:sp>
        <p:nvSpPr>
          <p:cNvPr id="1227" name="Google Shape;1227;p63"/>
          <p:cNvSpPr txBox="1"/>
          <p:nvPr/>
        </p:nvSpPr>
        <p:spPr>
          <a:xfrm>
            <a:off x="304800" y="735547"/>
            <a:ext cx="8229600" cy="43204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600"/>
              <a:buFont typeface="Calibri"/>
              <a:buNone/>
            </a:pPr>
            <a:endParaRPr sz="3600" b="0" i="0" u="none" strike="noStrike" cap="none">
              <a:solidFill>
                <a:srgbClr val="000000"/>
              </a:solidFill>
              <a:latin typeface="Tahoma"/>
              <a:ea typeface="Tahoma"/>
              <a:cs typeface="Tahoma"/>
              <a:sym typeface="Tahoma"/>
            </a:endParaRPr>
          </a:p>
        </p:txBody>
      </p:sp>
      <p:sp>
        <p:nvSpPr>
          <p:cNvPr id="1228" name="Google Shape;1228;p63"/>
          <p:cNvSpPr txBox="1">
            <a:spLocks noGrp="1"/>
          </p:cNvSpPr>
          <p:nvPr>
            <p:ph type="ftr" idx="11"/>
          </p:nvPr>
        </p:nvSpPr>
        <p:spPr>
          <a:xfrm>
            <a:off x="971600" y="4836242"/>
            <a:ext cx="7632848" cy="27384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100"/>
              <a:buFont typeface="Calibri"/>
              <a:buNone/>
            </a:pPr>
            <a:r>
              <a:rPr lang="en-GB" sz="1100" b="1" i="0" u="none" strike="noStrike" cap="none">
                <a:solidFill>
                  <a:srgbClr val="FFFFFF"/>
                </a:solidFill>
                <a:latin typeface="Calibri"/>
                <a:ea typeface="Calibri"/>
                <a:cs typeface="Calibri"/>
                <a:sym typeface="Calibri"/>
              </a:rPr>
              <a:t>Quality Assurance for Reform and Transformation of HEIs in Uzbekistan - QUARTZ</a:t>
            </a:r>
            <a:endParaRPr/>
          </a:p>
        </p:txBody>
      </p:sp>
      <p:pic>
        <p:nvPicPr>
          <p:cNvPr id="1229" name="Google Shape;1229;p63" descr="C:\Users\brani\Downloads\eu_funded_en.jpg"/>
          <p:cNvPicPr preferRelativeResize="0"/>
          <p:nvPr/>
        </p:nvPicPr>
        <p:blipFill rotWithShape="1">
          <a:blip r:embed="rId3">
            <a:alphaModFix/>
          </a:blip>
          <a:srcRect/>
          <a:stretch/>
        </p:blipFill>
        <p:spPr>
          <a:xfrm>
            <a:off x="539552" y="162534"/>
            <a:ext cx="1726406" cy="362938"/>
          </a:xfrm>
          <a:prstGeom prst="rect">
            <a:avLst/>
          </a:prstGeom>
          <a:noFill/>
          <a:ln>
            <a:noFill/>
          </a:ln>
        </p:spPr>
      </p:pic>
      <p:pic>
        <p:nvPicPr>
          <p:cNvPr id="1230" name="Google Shape;1230;p63" descr="Sustainable Development Goals SDGs Goal 4: Quality, 48% OFF"/>
          <p:cNvPicPr preferRelativeResize="0"/>
          <p:nvPr/>
        </p:nvPicPr>
        <p:blipFill rotWithShape="1">
          <a:blip r:embed="rId4">
            <a:alphaModFix/>
          </a:blip>
          <a:srcRect/>
          <a:stretch/>
        </p:blipFill>
        <p:spPr>
          <a:xfrm>
            <a:off x="8122745" y="162534"/>
            <a:ext cx="481703" cy="481703"/>
          </a:xfrm>
          <a:prstGeom prst="rect">
            <a:avLst/>
          </a:prstGeom>
          <a:noFill/>
          <a:ln>
            <a:noFill/>
          </a:ln>
        </p:spPr>
      </p:pic>
      <p:pic>
        <p:nvPicPr>
          <p:cNvPr id="1231" name="Google Shape;1231;p63"/>
          <p:cNvPicPr preferRelativeResize="0"/>
          <p:nvPr/>
        </p:nvPicPr>
        <p:blipFill rotWithShape="1">
          <a:blip r:embed="rId5">
            <a:alphaModFix/>
          </a:blip>
          <a:srcRect/>
          <a:stretch/>
        </p:blipFill>
        <p:spPr>
          <a:xfrm>
            <a:off x="3868104" y="117804"/>
            <a:ext cx="1407792" cy="407668"/>
          </a:xfrm>
          <a:prstGeom prst="rect">
            <a:avLst/>
          </a:prstGeom>
          <a:noFill/>
          <a:ln>
            <a:noFill/>
          </a:ln>
        </p:spPr>
      </p:pic>
      <p:sp>
        <p:nvSpPr>
          <p:cNvPr id="1232" name="Google Shape;1232;p63"/>
          <p:cNvSpPr txBox="1"/>
          <p:nvPr/>
        </p:nvSpPr>
        <p:spPr>
          <a:xfrm>
            <a:off x="824979" y="568489"/>
            <a:ext cx="7683055" cy="76616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Tahoma"/>
              <a:buNone/>
            </a:pPr>
            <a:r>
              <a:rPr lang="en-GB" sz="2400" b="0" i="0" u="none" strike="noStrike" cap="none">
                <a:solidFill>
                  <a:srgbClr val="000000"/>
                </a:solidFill>
                <a:latin typeface="Tahoma"/>
                <a:ea typeface="Tahoma"/>
                <a:cs typeface="Tahoma"/>
                <a:sym typeface="Tahoma"/>
              </a:rPr>
              <a:t>SSLTA: Best Practices for Effective Assessment</a:t>
            </a:r>
            <a:endParaRPr/>
          </a:p>
        </p:txBody>
      </p:sp>
      <p:grpSp>
        <p:nvGrpSpPr>
          <p:cNvPr id="1233" name="Google Shape;1233;p63"/>
          <p:cNvGrpSpPr/>
          <p:nvPr/>
        </p:nvGrpSpPr>
        <p:grpSpPr>
          <a:xfrm>
            <a:off x="700554" y="1340220"/>
            <a:ext cx="8138645" cy="3204630"/>
            <a:chOff x="0" y="172625"/>
            <a:chExt cx="8138645" cy="3204630"/>
          </a:xfrm>
        </p:grpSpPr>
        <p:sp>
          <p:nvSpPr>
            <p:cNvPr id="1234" name="Google Shape;1234;p63"/>
            <p:cNvSpPr/>
            <p:nvPr/>
          </p:nvSpPr>
          <p:spPr>
            <a:xfrm>
              <a:off x="0" y="334985"/>
              <a:ext cx="8138645" cy="641024"/>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63"/>
            <p:cNvSpPr txBox="1"/>
            <p:nvPr/>
          </p:nvSpPr>
          <p:spPr>
            <a:xfrm>
              <a:off x="0" y="334985"/>
              <a:ext cx="8138645" cy="641024"/>
            </a:xfrm>
            <a:prstGeom prst="rect">
              <a:avLst/>
            </a:prstGeom>
            <a:noFill/>
            <a:ln>
              <a:noFill/>
            </a:ln>
          </p:spPr>
          <p:txBody>
            <a:bodyPr spcFirstLastPara="1" wrap="square" lIns="631625" tIns="229100" rIns="631625" bIns="78225" anchor="t" anchorCtr="0">
              <a:noAutofit/>
            </a:bodyPr>
            <a:lstStyle/>
            <a:p>
              <a:pPr marL="57150" marR="0" lvl="1" indent="-69850" algn="l" rtl="0">
                <a:lnSpc>
                  <a:spcPct val="90000"/>
                </a:lnSpc>
                <a:spcBef>
                  <a:spcPts val="0"/>
                </a:spcBef>
                <a:spcAft>
                  <a:spcPts val="0"/>
                </a:spcAft>
                <a:buClr>
                  <a:schemeClr val="dk1"/>
                </a:buClr>
                <a:buSzPts val="1100"/>
                <a:buFont typeface="Tahoma"/>
                <a:buChar char="•"/>
              </a:pPr>
              <a:r>
                <a:rPr lang="en-GB" sz="1100" b="1" i="0" u="none" strike="noStrike" cap="none">
                  <a:solidFill>
                    <a:schemeClr val="dk1"/>
                  </a:solidFill>
                  <a:latin typeface="Tahoma"/>
                  <a:ea typeface="Tahoma"/>
                  <a:cs typeface="Tahoma"/>
                  <a:sym typeface="Tahoma"/>
                </a:rPr>
                <a:t>Assessment tasks should reflect learning outcomes and be appropriate for the level of study.</a:t>
              </a:r>
              <a:br>
                <a:rPr lang="en-GB" sz="1100" b="1" i="0" u="none" strike="noStrike" cap="none">
                  <a:solidFill>
                    <a:schemeClr val="dk1"/>
                  </a:solidFill>
                  <a:latin typeface="Tahoma"/>
                  <a:ea typeface="Tahoma"/>
                  <a:cs typeface="Tahoma"/>
                  <a:sym typeface="Tahoma"/>
                </a:rPr>
              </a:br>
              <a:r>
                <a:rPr lang="en-GB" sz="1100" b="1" i="0" u="none" strike="noStrike" cap="none">
                  <a:solidFill>
                    <a:schemeClr val="dk1"/>
                  </a:solidFill>
                  <a:latin typeface="Tahoma"/>
                  <a:ea typeface="Tahoma"/>
                  <a:cs typeface="Tahoma"/>
                  <a:sym typeface="Tahoma"/>
                </a:rPr>
                <a:t>Marking criteria must align with university and departmental standards.</a:t>
              </a:r>
              <a:endParaRPr sz="1100" b="0" i="0" u="none" strike="noStrike" cap="none">
                <a:solidFill>
                  <a:schemeClr val="dk1"/>
                </a:solidFill>
                <a:latin typeface="Tahoma"/>
                <a:ea typeface="Tahoma"/>
                <a:cs typeface="Tahoma"/>
                <a:sym typeface="Tahoma"/>
              </a:endParaRPr>
            </a:p>
          </p:txBody>
        </p:sp>
        <p:sp>
          <p:nvSpPr>
            <p:cNvPr id="1236" name="Google Shape;1236;p63"/>
            <p:cNvSpPr/>
            <p:nvPr/>
          </p:nvSpPr>
          <p:spPr>
            <a:xfrm>
              <a:off x="406932" y="172625"/>
              <a:ext cx="5697051" cy="32472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63"/>
            <p:cNvSpPr txBox="1"/>
            <p:nvPr/>
          </p:nvSpPr>
          <p:spPr>
            <a:xfrm>
              <a:off x="422784" y="188477"/>
              <a:ext cx="5665347" cy="293016"/>
            </a:xfrm>
            <a:prstGeom prst="rect">
              <a:avLst/>
            </a:prstGeom>
            <a:noFill/>
            <a:ln>
              <a:noFill/>
            </a:ln>
          </p:spPr>
          <p:txBody>
            <a:bodyPr spcFirstLastPara="1" wrap="square" lIns="215325" tIns="0" rIns="215325" bIns="0" anchor="ctr" anchorCtr="0">
              <a:noAutofit/>
            </a:bodyPr>
            <a:lstStyle/>
            <a:p>
              <a:pPr marL="0" marR="0" lvl="0" indent="0" algn="l" rtl="0">
                <a:lnSpc>
                  <a:spcPct val="90000"/>
                </a:lnSpc>
                <a:spcBef>
                  <a:spcPts val="0"/>
                </a:spcBef>
                <a:spcAft>
                  <a:spcPts val="0"/>
                </a:spcAft>
                <a:buClr>
                  <a:schemeClr val="lt1"/>
                </a:buClr>
                <a:buSzPts val="1100"/>
                <a:buFont typeface="Tahoma"/>
                <a:buNone/>
              </a:pPr>
              <a:r>
                <a:rPr lang="en-GB" sz="1100" b="1">
                  <a:solidFill>
                    <a:schemeClr val="lt1"/>
                  </a:solidFill>
                  <a:latin typeface="Tahoma"/>
                  <a:ea typeface="Tahoma"/>
                  <a:cs typeface="Tahoma"/>
                  <a:sym typeface="Tahoma"/>
                </a:rPr>
                <a:t>Clear &amp; Aligned Criteria</a:t>
              </a:r>
              <a:endParaRPr sz="1100">
                <a:solidFill>
                  <a:schemeClr val="lt1"/>
                </a:solidFill>
                <a:latin typeface="Tahoma"/>
                <a:ea typeface="Tahoma"/>
                <a:cs typeface="Tahoma"/>
                <a:sym typeface="Tahoma"/>
              </a:endParaRPr>
            </a:p>
          </p:txBody>
        </p:sp>
        <p:sp>
          <p:nvSpPr>
            <p:cNvPr id="1238" name="Google Shape;1238;p63"/>
            <p:cNvSpPr/>
            <p:nvPr/>
          </p:nvSpPr>
          <p:spPr>
            <a:xfrm>
              <a:off x="0" y="1197771"/>
              <a:ext cx="8138645" cy="1143450"/>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63"/>
            <p:cNvSpPr txBox="1"/>
            <p:nvPr/>
          </p:nvSpPr>
          <p:spPr>
            <a:xfrm>
              <a:off x="0" y="1197771"/>
              <a:ext cx="8138645" cy="1143450"/>
            </a:xfrm>
            <a:prstGeom prst="rect">
              <a:avLst/>
            </a:prstGeom>
            <a:noFill/>
            <a:ln>
              <a:noFill/>
            </a:ln>
          </p:spPr>
          <p:txBody>
            <a:bodyPr spcFirstLastPara="1" wrap="square" lIns="631625" tIns="229100" rIns="631625" bIns="78225" anchor="t" anchorCtr="0">
              <a:noAutofit/>
            </a:bodyPr>
            <a:lstStyle/>
            <a:p>
              <a:pPr marL="57150" marR="0" lvl="1" indent="-69850" algn="l" rtl="0">
                <a:lnSpc>
                  <a:spcPct val="90000"/>
                </a:lnSpc>
                <a:spcBef>
                  <a:spcPts val="0"/>
                </a:spcBef>
                <a:spcAft>
                  <a:spcPts val="0"/>
                </a:spcAft>
                <a:buClr>
                  <a:schemeClr val="dk1"/>
                </a:buClr>
                <a:buSzPts val="1100"/>
                <a:buFont typeface="Tahoma"/>
                <a:buChar char="•"/>
              </a:pPr>
              <a:r>
                <a:rPr lang="en-GB" sz="1100" b="1" i="0" u="none" strike="noStrike" cap="none">
                  <a:solidFill>
                    <a:schemeClr val="dk1"/>
                  </a:solidFill>
                  <a:latin typeface="Tahoma"/>
                  <a:ea typeface="Tahoma"/>
                  <a:cs typeface="Tahoma"/>
                  <a:sym typeface="Tahoma"/>
                </a:rPr>
                <a:t>Multiple Examiners: Where possible, assessments should be reviewed by more than one examiner.</a:t>
              </a:r>
              <a:br>
                <a:rPr lang="en-GB" sz="1100" b="1" i="0" u="none" strike="noStrike" cap="none">
                  <a:solidFill>
                    <a:schemeClr val="dk1"/>
                  </a:solidFill>
                  <a:latin typeface="Tahoma"/>
                  <a:ea typeface="Tahoma"/>
                  <a:cs typeface="Tahoma"/>
                  <a:sym typeface="Tahoma"/>
                </a:rPr>
              </a:br>
              <a:r>
                <a:rPr lang="en-GB" sz="1100" b="1" i="0" u="none" strike="noStrike" cap="none">
                  <a:solidFill>
                    <a:schemeClr val="dk1"/>
                  </a:solidFill>
                  <a:latin typeface="Tahoma"/>
                  <a:ea typeface="Tahoma"/>
                  <a:cs typeface="Tahoma"/>
                  <a:sym typeface="Tahoma"/>
                </a:rPr>
                <a:t>Training for Assessors: Faculty should receive support in developing fair and effective assessment methods.</a:t>
              </a:r>
              <a:br>
                <a:rPr lang="en-GB" sz="1100" b="1" i="0" u="none" strike="noStrike" cap="none">
                  <a:solidFill>
                    <a:schemeClr val="dk1"/>
                  </a:solidFill>
                  <a:latin typeface="Tahoma"/>
                  <a:ea typeface="Tahoma"/>
                  <a:cs typeface="Tahoma"/>
                  <a:sym typeface="Tahoma"/>
                </a:rPr>
              </a:br>
              <a:r>
                <a:rPr lang="en-GB" sz="1100" b="1" i="0" u="none" strike="noStrike" cap="none">
                  <a:solidFill>
                    <a:schemeClr val="dk1"/>
                  </a:solidFill>
                  <a:latin typeface="Tahoma"/>
                  <a:ea typeface="Tahoma"/>
                  <a:cs typeface="Tahoma"/>
                  <a:sym typeface="Tahoma"/>
                </a:rPr>
                <a:t>Consideration for Mitigating Circumstances: Policies should account for special student needs.</a:t>
              </a:r>
              <a:endParaRPr sz="1100" b="0" i="0" u="none" strike="noStrike" cap="none">
                <a:solidFill>
                  <a:schemeClr val="dk1"/>
                </a:solidFill>
                <a:latin typeface="Tahoma"/>
                <a:ea typeface="Tahoma"/>
                <a:cs typeface="Tahoma"/>
                <a:sym typeface="Tahoma"/>
              </a:endParaRPr>
            </a:p>
          </p:txBody>
        </p:sp>
        <p:sp>
          <p:nvSpPr>
            <p:cNvPr id="1240" name="Google Shape;1240;p63"/>
            <p:cNvSpPr/>
            <p:nvPr/>
          </p:nvSpPr>
          <p:spPr>
            <a:xfrm>
              <a:off x="406932" y="1035410"/>
              <a:ext cx="5697051" cy="32472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63"/>
            <p:cNvSpPr txBox="1"/>
            <p:nvPr/>
          </p:nvSpPr>
          <p:spPr>
            <a:xfrm>
              <a:off x="422784" y="1051262"/>
              <a:ext cx="5665347" cy="293016"/>
            </a:xfrm>
            <a:prstGeom prst="rect">
              <a:avLst/>
            </a:prstGeom>
            <a:noFill/>
            <a:ln>
              <a:noFill/>
            </a:ln>
          </p:spPr>
          <p:txBody>
            <a:bodyPr spcFirstLastPara="1" wrap="square" lIns="215325" tIns="0" rIns="215325" bIns="0" anchor="ctr" anchorCtr="0">
              <a:noAutofit/>
            </a:bodyPr>
            <a:lstStyle/>
            <a:p>
              <a:pPr marL="0" marR="0" lvl="0" indent="0" algn="l" rtl="0">
                <a:lnSpc>
                  <a:spcPct val="90000"/>
                </a:lnSpc>
                <a:spcBef>
                  <a:spcPts val="0"/>
                </a:spcBef>
                <a:spcAft>
                  <a:spcPts val="0"/>
                </a:spcAft>
                <a:buClr>
                  <a:schemeClr val="lt1"/>
                </a:buClr>
                <a:buSzPts val="1100"/>
                <a:buFont typeface="Tahoma"/>
                <a:buNone/>
              </a:pPr>
              <a:r>
                <a:rPr lang="en-GB" sz="1100" b="1">
                  <a:solidFill>
                    <a:schemeClr val="lt1"/>
                  </a:solidFill>
                  <a:latin typeface="Tahoma"/>
                  <a:ea typeface="Tahoma"/>
                  <a:cs typeface="Tahoma"/>
                  <a:sym typeface="Tahoma"/>
                </a:rPr>
                <a:t>Robust Quality Assurance</a:t>
              </a:r>
              <a:endParaRPr sz="1100">
                <a:solidFill>
                  <a:schemeClr val="lt1"/>
                </a:solidFill>
                <a:latin typeface="Tahoma"/>
                <a:ea typeface="Tahoma"/>
                <a:cs typeface="Tahoma"/>
                <a:sym typeface="Tahoma"/>
              </a:endParaRPr>
            </a:p>
          </p:txBody>
        </p:sp>
        <p:sp>
          <p:nvSpPr>
            <p:cNvPr id="1242" name="Google Shape;1242;p63"/>
            <p:cNvSpPr/>
            <p:nvPr/>
          </p:nvSpPr>
          <p:spPr>
            <a:xfrm>
              <a:off x="0" y="2562981"/>
              <a:ext cx="8138645" cy="814274"/>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63"/>
            <p:cNvSpPr txBox="1"/>
            <p:nvPr/>
          </p:nvSpPr>
          <p:spPr>
            <a:xfrm>
              <a:off x="0" y="2562981"/>
              <a:ext cx="8138645" cy="814274"/>
            </a:xfrm>
            <a:prstGeom prst="rect">
              <a:avLst/>
            </a:prstGeom>
            <a:noFill/>
            <a:ln>
              <a:noFill/>
            </a:ln>
          </p:spPr>
          <p:txBody>
            <a:bodyPr spcFirstLastPara="1" wrap="square" lIns="631625" tIns="229100" rIns="631625" bIns="78225" anchor="t" anchorCtr="0">
              <a:noAutofit/>
            </a:bodyPr>
            <a:lstStyle/>
            <a:p>
              <a:pPr marL="57150" marR="0" lvl="1" indent="-69850" algn="l" rtl="0">
                <a:lnSpc>
                  <a:spcPct val="90000"/>
                </a:lnSpc>
                <a:spcBef>
                  <a:spcPts val="0"/>
                </a:spcBef>
                <a:spcAft>
                  <a:spcPts val="0"/>
                </a:spcAft>
                <a:buClr>
                  <a:schemeClr val="dk1"/>
                </a:buClr>
                <a:buSzPts val="1100"/>
                <a:buFont typeface="Tahoma"/>
                <a:buChar char="•"/>
              </a:pPr>
              <a:r>
                <a:rPr lang="en-GB" sz="1100" b="1" i="0" u="none" strike="noStrike" cap="none">
                  <a:solidFill>
                    <a:schemeClr val="dk1"/>
                  </a:solidFill>
                  <a:latin typeface="Tahoma"/>
                  <a:ea typeface="Tahoma"/>
                  <a:cs typeface="Tahoma"/>
                  <a:sym typeface="Tahoma"/>
                </a:rPr>
                <a:t>Feedback: Regular, structured feedback linked to academic progress.</a:t>
              </a:r>
              <a:endParaRPr sz="1100" b="0" i="0" u="none" strike="noStrike" cap="none">
                <a:solidFill>
                  <a:schemeClr val="dk1"/>
                </a:solidFill>
                <a:latin typeface="Tahoma"/>
                <a:ea typeface="Tahoma"/>
                <a:cs typeface="Tahoma"/>
                <a:sym typeface="Tahoma"/>
              </a:endParaRPr>
            </a:p>
            <a:p>
              <a:pPr marL="57150" marR="0" lvl="1" indent="-69850" algn="l" rtl="0">
                <a:lnSpc>
                  <a:spcPct val="90000"/>
                </a:lnSpc>
                <a:spcBef>
                  <a:spcPts val="165"/>
                </a:spcBef>
                <a:spcAft>
                  <a:spcPts val="0"/>
                </a:spcAft>
                <a:buClr>
                  <a:schemeClr val="dk1"/>
                </a:buClr>
                <a:buSzPts val="1100"/>
                <a:buFont typeface="Tahoma"/>
                <a:buChar char="•"/>
              </a:pPr>
              <a:r>
                <a:rPr lang="en-GB" sz="1100" b="1" i="0" u="none" strike="noStrike" cap="none">
                  <a:solidFill>
                    <a:schemeClr val="dk1"/>
                  </a:solidFill>
                  <a:latin typeface="Tahoma"/>
                  <a:ea typeface="Tahoma"/>
                  <a:cs typeface="Tahoma"/>
                  <a:sym typeface="Tahoma"/>
                </a:rPr>
                <a:t>Communication: How student requests and complaints have been actioned.</a:t>
              </a:r>
              <a:br>
                <a:rPr lang="en-GB" sz="1100" b="1" i="0" u="none" strike="noStrike" cap="none">
                  <a:solidFill>
                    <a:schemeClr val="dk1"/>
                  </a:solidFill>
                  <a:latin typeface="Tahoma"/>
                  <a:ea typeface="Tahoma"/>
                  <a:cs typeface="Tahoma"/>
                  <a:sym typeface="Tahoma"/>
                </a:rPr>
              </a:br>
              <a:r>
                <a:rPr lang="en-GB" sz="1100" b="1" i="0" u="none" strike="noStrike" cap="none">
                  <a:solidFill>
                    <a:schemeClr val="dk1"/>
                  </a:solidFill>
                  <a:latin typeface="Tahoma"/>
                  <a:ea typeface="Tahoma"/>
                  <a:cs typeface="Tahoma"/>
                  <a:sym typeface="Tahoma"/>
                </a:rPr>
                <a:t>Appeals Mechanism: A clear process for students to contest grades in a structured manner.</a:t>
              </a:r>
              <a:endParaRPr sz="1100" b="0" i="0" u="none" strike="noStrike" cap="none">
                <a:solidFill>
                  <a:schemeClr val="dk1"/>
                </a:solidFill>
                <a:latin typeface="Tahoma"/>
                <a:ea typeface="Tahoma"/>
                <a:cs typeface="Tahoma"/>
                <a:sym typeface="Tahoma"/>
              </a:endParaRPr>
            </a:p>
          </p:txBody>
        </p:sp>
        <p:sp>
          <p:nvSpPr>
            <p:cNvPr id="1244" name="Google Shape;1244;p63"/>
            <p:cNvSpPr/>
            <p:nvPr/>
          </p:nvSpPr>
          <p:spPr>
            <a:xfrm>
              <a:off x="406932" y="2400620"/>
              <a:ext cx="5697051" cy="32472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63"/>
            <p:cNvSpPr txBox="1"/>
            <p:nvPr/>
          </p:nvSpPr>
          <p:spPr>
            <a:xfrm>
              <a:off x="422784" y="2416472"/>
              <a:ext cx="5665347" cy="293016"/>
            </a:xfrm>
            <a:prstGeom prst="rect">
              <a:avLst/>
            </a:prstGeom>
            <a:noFill/>
            <a:ln>
              <a:noFill/>
            </a:ln>
          </p:spPr>
          <p:txBody>
            <a:bodyPr spcFirstLastPara="1" wrap="square" lIns="215325" tIns="0" rIns="215325" bIns="0" anchor="ctr" anchorCtr="0">
              <a:noAutofit/>
            </a:bodyPr>
            <a:lstStyle/>
            <a:p>
              <a:pPr marL="0" marR="0" lvl="0" indent="0" algn="l" rtl="0">
                <a:lnSpc>
                  <a:spcPct val="90000"/>
                </a:lnSpc>
                <a:spcBef>
                  <a:spcPts val="0"/>
                </a:spcBef>
                <a:spcAft>
                  <a:spcPts val="0"/>
                </a:spcAft>
                <a:buClr>
                  <a:schemeClr val="lt1"/>
                </a:buClr>
                <a:buSzPts val="1100"/>
                <a:buFont typeface="Tahoma"/>
                <a:buNone/>
              </a:pPr>
              <a:r>
                <a:rPr lang="en-GB" sz="1100" b="1">
                  <a:solidFill>
                    <a:schemeClr val="lt1"/>
                  </a:solidFill>
                  <a:latin typeface="Tahoma"/>
                  <a:ea typeface="Tahoma"/>
                  <a:cs typeface="Tahoma"/>
                  <a:sym typeface="Tahoma"/>
                </a:rPr>
                <a:t>Transparent Feedback &amp; Appeals Process</a:t>
              </a:r>
              <a:endParaRPr sz="1100">
                <a:solidFill>
                  <a:schemeClr val="lt1"/>
                </a:solidFill>
                <a:latin typeface="Tahoma"/>
                <a:ea typeface="Tahoma"/>
                <a:cs typeface="Tahoma"/>
                <a:sym typeface="Tahoma"/>
              </a:endParaRPr>
            </a:p>
          </p:txBody>
        </p:sp>
      </p:gr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38000">
              <a:schemeClr val="lt1"/>
            </a:gs>
            <a:gs pos="67000">
              <a:schemeClr val="lt1"/>
            </a:gs>
            <a:gs pos="92000">
              <a:schemeClr val="lt1"/>
            </a:gs>
            <a:gs pos="100000">
              <a:srgbClr val="FF0000"/>
            </a:gs>
          </a:gsLst>
          <a:lin ang="5400000" scaled="0"/>
        </a:gradFill>
        <a:effectLst/>
      </p:bgPr>
    </p:bg>
    <p:spTree>
      <p:nvGrpSpPr>
        <p:cNvPr id="1" name="Shape 1250"/>
        <p:cNvGrpSpPr/>
        <p:nvPr/>
      </p:nvGrpSpPr>
      <p:grpSpPr>
        <a:xfrm>
          <a:off x="0" y="0"/>
          <a:ext cx="0" cy="0"/>
          <a:chOff x="0" y="0"/>
          <a:chExt cx="0" cy="0"/>
        </a:xfrm>
      </p:grpSpPr>
      <p:sp>
        <p:nvSpPr>
          <p:cNvPr id="1251" name="Google Shape;1251;p64"/>
          <p:cNvSpPr txBox="1"/>
          <p:nvPr/>
        </p:nvSpPr>
        <p:spPr>
          <a:xfrm>
            <a:off x="304800" y="735547"/>
            <a:ext cx="8229600" cy="43204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600"/>
              <a:buFont typeface="Calibri"/>
              <a:buNone/>
            </a:pPr>
            <a:endParaRPr sz="3600" b="0" i="0" u="none" strike="noStrike" cap="none">
              <a:solidFill>
                <a:srgbClr val="000000"/>
              </a:solidFill>
              <a:latin typeface="Tahoma"/>
              <a:ea typeface="Tahoma"/>
              <a:cs typeface="Tahoma"/>
              <a:sym typeface="Tahoma"/>
            </a:endParaRPr>
          </a:p>
        </p:txBody>
      </p:sp>
      <p:sp>
        <p:nvSpPr>
          <p:cNvPr id="1252" name="Google Shape;1252;p64"/>
          <p:cNvSpPr txBox="1">
            <a:spLocks noGrp="1"/>
          </p:cNvSpPr>
          <p:nvPr>
            <p:ph type="ftr" idx="11"/>
          </p:nvPr>
        </p:nvSpPr>
        <p:spPr>
          <a:xfrm>
            <a:off x="971600" y="4836242"/>
            <a:ext cx="7632848" cy="27384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100"/>
              <a:buFont typeface="Calibri"/>
              <a:buNone/>
            </a:pPr>
            <a:r>
              <a:rPr lang="en-GB" sz="1100" b="1" i="0" u="none" strike="noStrike" cap="none">
                <a:solidFill>
                  <a:srgbClr val="FFFFFF"/>
                </a:solidFill>
                <a:latin typeface="Calibri"/>
                <a:ea typeface="Calibri"/>
                <a:cs typeface="Calibri"/>
                <a:sym typeface="Calibri"/>
              </a:rPr>
              <a:t>Quality Assurance for Reform and Transformation of HEIs in Uzbekistan - QUARTZ</a:t>
            </a:r>
            <a:endParaRPr/>
          </a:p>
        </p:txBody>
      </p:sp>
      <p:pic>
        <p:nvPicPr>
          <p:cNvPr id="1253" name="Google Shape;1253;p64" descr="C:\Users\brani\Downloads\eu_funded_en.jpg"/>
          <p:cNvPicPr preferRelativeResize="0"/>
          <p:nvPr/>
        </p:nvPicPr>
        <p:blipFill rotWithShape="1">
          <a:blip r:embed="rId3">
            <a:alphaModFix/>
          </a:blip>
          <a:srcRect/>
          <a:stretch/>
        </p:blipFill>
        <p:spPr>
          <a:xfrm>
            <a:off x="539552" y="162534"/>
            <a:ext cx="1726406" cy="362938"/>
          </a:xfrm>
          <a:prstGeom prst="rect">
            <a:avLst/>
          </a:prstGeom>
          <a:noFill/>
          <a:ln>
            <a:noFill/>
          </a:ln>
        </p:spPr>
      </p:pic>
      <p:pic>
        <p:nvPicPr>
          <p:cNvPr id="1254" name="Google Shape;1254;p64" descr="Sustainable Development Goals SDGs Goal 4: Quality, 48% OFF"/>
          <p:cNvPicPr preferRelativeResize="0"/>
          <p:nvPr/>
        </p:nvPicPr>
        <p:blipFill rotWithShape="1">
          <a:blip r:embed="rId4">
            <a:alphaModFix/>
          </a:blip>
          <a:srcRect/>
          <a:stretch/>
        </p:blipFill>
        <p:spPr>
          <a:xfrm>
            <a:off x="8122745" y="162534"/>
            <a:ext cx="481703" cy="481703"/>
          </a:xfrm>
          <a:prstGeom prst="rect">
            <a:avLst/>
          </a:prstGeom>
          <a:noFill/>
          <a:ln>
            <a:noFill/>
          </a:ln>
        </p:spPr>
      </p:pic>
      <p:pic>
        <p:nvPicPr>
          <p:cNvPr id="1255" name="Google Shape;1255;p64"/>
          <p:cNvPicPr preferRelativeResize="0"/>
          <p:nvPr/>
        </p:nvPicPr>
        <p:blipFill rotWithShape="1">
          <a:blip r:embed="rId5">
            <a:alphaModFix/>
          </a:blip>
          <a:srcRect/>
          <a:stretch/>
        </p:blipFill>
        <p:spPr>
          <a:xfrm>
            <a:off x="3868104" y="117804"/>
            <a:ext cx="1407792" cy="407668"/>
          </a:xfrm>
          <a:prstGeom prst="rect">
            <a:avLst/>
          </a:prstGeom>
          <a:noFill/>
          <a:ln>
            <a:noFill/>
          </a:ln>
        </p:spPr>
      </p:pic>
      <p:sp>
        <p:nvSpPr>
          <p:cNvPr id="1256" name="Google Shape;1256;p64"/>
          <p:cNvSpPr txBox="1"/>
          <p:nvPr/>
        </p:nvSpPr>
        <p:spPr>
          <a:xfrm>
            <a:off x="456926" y="728432"/>
            <a:ext cx="8112498" cy="76616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Tahoma"/>
              <a:buNone/>
            </a:pPr>
            <a:r>
              <a:rPr lang="en-GB" sz="2400" b="0" i="0" u="none" strike="noStrike" cap="none">
                <a:solidFill>
                  <a:srgbClr val="000000"/>
                </a:solidFill>
                <a:latin typeface="Tahoma"/>
                <a:ea typeface="Tahoma"/>
                <a:cs typeface="Tahoma"/>
                <a:sym typeface="Tahoma"/>
              </a:rPr>
              <a:t>SSLTA: Ensuring Transparency – Making Assessment Information Available</a:t>
            </a:r>
            <a:endParaRPr/>
          </a:p>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Tahoma"/>
              <a:ea typeface="Tahoma"/>
              <a:cs typeface="Tahoma"/>
              <a:sym typeface="Tahoma"/>
            </a:endParaRPr>
          </a:p>
        </p:txBody>
      </p:sp>
      <p:grpSp>
        <p:nvGrpSpPr>
          <p:cNvPr id="1257" name="Google Shape;1257;p64"/>
          <p:cNvGrpSpPr/>
          <p:nvPr/>
        </p:nvGrpSpPr>
        <p:grpSpPr>
          <a:xfrm>
            <a:off x="660264" y="1306896"/>
            <a:ext cx="8026809" cy="2988765"/>
            <a:chOff x="0" y="112290"/>
            <a:chExt cx="8026809" cy="2988765"/>
          </a:xfrm>
        </p:grpSpPr>
        <p:sp>
          <p:nvSpPr>
            <p:cNvPr id="1258" name="Google Shape;1258;p64"/>
            <p:cNvSpPr/>
            <p:nvPr/>
          </p:nvSpPr>
          <p:spPr>
            <a:xfrm>
              <a:off x="0" y="304170"/>
              <a:ext cx="8026809" cy="757575"/>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64"/>
            <p:cNvSpPr txBox="1"/>
            <p:nvPr/>
          </p:nvSpPr>
          <p:spPr>
            <a:xfrm>
              <a:off x="0" y="304170"/>
              <a:ext cx="8026809" cy="757575"/>
            </a:xfrm>
            <a:prstGeom prst="rect">
              <a:avLst/>
            </a:prstGeom>
            <a:noFill/>
            <a:ln>
              <a:noFill/>
            </a:ln>
          </p:spPr>
          <p:txBody>
            <a:bodyPr spcFirstLastPara="1" wrap="square" lIns="622950" tIns="270750" rIns="622950" bIns="92450" anchor="t" anchorCtr="0">
              <a:noAutofit/>
            </a:bodyPr>
            <a:lstStyle/>
            <a:p>
              <a:pPr marL="114300" marR="0" lvl="1" indent="-114300" algn="l" rtl="0">
                <a:lnSpc>
                  <a:spcPct val="90000"/>
                </a:lnSpc>
                <a:spcBef>
                  <a:spcPts val="0"/>
                </a:spcBef>
                <a:spcAft>
                  <a:spcPts val="0"/>
                </a:spcAft>
                <a:buClr>
                  <a:schemeClr val="dk1"/>
                </a:buClr>
                <a:buSzPts val="1300"/>
                <a:buFont typeface="Arial"/>
                <a:buChar char="•"/>
              </a:pPr>
              <a:r>
                <a:rPr lang="en-GB" sz="1300" b="0" i="0" u="none" strike="noStrike" cap="none">
                  <a:solidFill>
                    <a:schemeClr val="dk1"/>
                  </a:solidFill>
                  <a:latin typeface="Tahoma"/>
                  <a:ea typeface="Tahoma"/>
                  <a:cs typeface="Tahoma"/>
                  <a:sym typeface="Tahoma"/>
                </a:rPr>
                <a:t>Provide students </a:t>
              </a:r>
              <a:r>
                <a:rPr lang="en-GB" sz="1300" b="1" i="0" u="none" strike="noStrike" cap="none">
                  <a:solidFill>
                    <a:schemeClr val="dk1"/>
                  </a:solidFill>
                  <a:latin typeface="Tahoma"/>
                  <a:ea typeface="Tahoma"/>
                  <a:cs typeface="Tahoma"/>
                  <a:sym typeface="Tahoma"/>
                </a:rPr>
                <a:t>with clear assessment criteria </a:t>
              </a:r>
              <a:r>
                <a:rPr lang="en-GB" sz="1300" b="0" i="0" u="none" strike="noStrike" cap="none">
                  <a:solidFill>
                    <a:schemeClr val="dk1"/>
                  </a:solidFill>
                  <a:latin typeface="Tahoma"/>
                  <a:ea typeface="Tahoma"/>
                  <a:cs typeface="Tahoma"/>
                  <a:sym typeface="Tahoma"/>
                </a:rPr>
                <a:t>and expectations.</a:t>
              </a:r>
              <a:endParaRPr/>
            </a:p>
            <a:p>
              <a:pPr marL="114300" marR="0" lvl="1" indent="-114300" algn="l" rtl="0">
                <a:lnSpc>
                  <a:spcPct val="90000"/>
                </a:lnSpc>
                <a:spcBef>
                  <a:spcPts val="195"/>
                </a:spcBef>
                <a:spcAft>
                  <a:spcPts val="0"/>
                </a:spcAft>
                <a:buClr>
                  <a:schemeClr val="dk1"/>
                </a:buClr>
                <a:buSzPts val="1300"/>
                <a:buFont typeface="Arial"/>
                <a:buChar char="•"/>
              </a:pPr>
              <a:r>
                <a:rPr lang="en-GB" sz="1300" b="1" i="0" u="none" strike="noStrike" cap="none">
                  <a:solidFill>
                    <a:schemeClr val="dk1"/>
                  </a:solidFill>
                  <a:latin typeface="Tahoma"/>
                  <a:ea typeface="Tahoma"/>
                  <a:cs typeface="Tahoma"/>
                  <a:sym typeface="Tahoma"/>
                </a:rPr>
                <a:t>Share</a:t>
              </a:r>
              <a:r>
                <a:rPr lang="en-GB" sz="1300" b="0" i="0" u="none" strike="noStrike" cap="none">
                  <a:solidFill>
                    <a:schemeClr val="dk1"/>
                  </a:solidFill>
                  <a:latin typeface="Tahoma"/>
                  <a:ea typeface="Tahoma"/>
                  <a:cs typeface="Tahoma"/>
                  <a:sym typeface="Tahoma"/>
                </a:rPr>
                <a:t> marking rubrics, deadlines, and weightings in advance.</a:t>
              </a:r>
              <a:endParaRPr/>
            </a:p>
          </p:txBody>
        </p:sp>
        <p:sp>
          <p:nvSpPr>
            <p:cNvPr id="1260" name="Google Shape;1260;p64"/>
            <p:cNvSpPr/>
            <p:nvPr/>
          </p:nvSpPr>
          <p:spPr>
            <a:xfrm>
              <a:off x="401340" y="112290"/>
              <a:ext cx="5618766" cy="38376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64"/>
            <p:cNvSpPr txBox="1"/>
            <p:nvPr/>
          </p:nvSpPr>
          <p:spPr>
            <a:xfrm>
              <a:off x="420074" y="131024"/>
              <a:ext cx="5581298" cy="346292"/>
            </a:xfrm>
            <a:prstGeom prst="rect">
              <a:avLst/>
            </a:prstGeom>
            <a:noFill/>
            <a:ln>
              <a:noFill/>
            </a:ln>
          </p:spPr>
          <p:txBody>
            <a:bodyPr spcFirstLastPara="1" wrap="square" lIns="212375" tIns="0" rIns="212375" bIns="0" anchor="ctr" anchorCtr="0">
              <a:noAutofit/>
            </a:bodyPr>
            <a:lstStyle/>
            <a:p>
              <a:pPr marL="0" marR="0" lvl="0" indent="0" algn="l" rtl="0">
                <a:lnSpc>
                  <a:spcPct val="90000"/>
                </a:lnSpc>
                <a:spcBef>
                  <a:spcPts val="0"/>
                </a:spcBef>
                <a:spcAft>
                  <a:spcPts val="0"/>
                </a:spcAft>
                <a:buClr>
                  <a:schemeClr val="lt1"/>
                </a:buClr>
                <a:buSzPts val="1300"/>
                <a:buFont typeface="Tahoma"/>
                <a:buNone/>
              </a:pPr>
              <a:r>
                <a:rPr lang="en-GB" sz="1300" b="1">
                  <a:solidFill>
                    <a:schemeClr val="lt1"/>
                  </a:solidFill>
                  <a:latin typeface="Tahoma"/>
                  <a:ea typeface="Tahoma"/>
                  <a:cs typeface="Tahoma"/>
                  <a:sym typeface="Tahoma"/>
                </a:rPr>
                <a:t>Publishing Assessment Guidelines</a:t>
              </a:r>
              <a:endParaRPr/>
            </a:p>
          </p:txBody>
        </p:sp>
        <p:sp>
          <p:nvSpPr>
            <p:cNvPr id="1262" name="Google Shape;1262;p64"/>
            <p:cNvSpPr/>
            <p:nvPr/>
          </p:nvSpPr>
          <p:spPr>
            <a:xfrm>
              <a:off x="0" y="1323825"/>
              <a:ext cx="8026809" cy="757575"/>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64"/>
            <p:cNvSpPr txBox="1"/>
            <p:nvPr/>
          </p:nvSpPr>
          <p:spPr>
            <a:xfrm>
              <a:off x="0" y="1323825"/>
              <a:ext cx="8026809" cy="757575"/>
            </a:xfrm>
            <a:prstGeom prst="rect">
              <a:avLst/>
            </a:prstGeom>
            <a:noFill/>
            <a:ln>
              <a:noFill/>
            </a:ln>
          </p:spPr>
          <p:txBody>
            <a:bodyPr spcFirstLastPara="1" wrap="square" lIns="622950" tIns="270750" rIns="622950" bIns="92450" anchor="t" anchorCtr="0">
              <a:noAutofit/>
            </a:bodyPr>
            <a:lstStyle/>
            <a:p>
              <a:pPr marL="114300" marR="0" lvl="1" indent="-114300" algn="l" rtl="0">
                <a:lnSpc>
                  <a:spcPct val="90000"/>
                </a:lnSpc>
                <a:spcBef>
                  <a:spcPts val="0"/>
                </a:spcBef>
                <a:spcAft>
                  <a:spcPts val="0"/>
                </a:spcAft>
                <a:buClr>
                  <a:schemeClr val="dk1"/>
                </a:buClr>
                <a:buSzPts val="1300"/>
                <a:buFont typeface="Arial"/>
                <a:buChar char="•"/>
              </a:pPr>
              <a:r>
                <a:rPr lang="en-GB" sz="1300" b="0" i="0" u="none" strike="noStrike" cap="none">
                  <a:solidFill>
                    <a:schemeClr val="dk1"/>
                  </a:solidFill>
                  <a:latin typeface="Tahoma"/>
                  <a:ea typeface="Tahoma"/>
                  <a:cs typeface="Tahoma"/>
                  <a:sym typeface="Tahoma"/>
                </a:rPr>
                <a:t>Outline how students will </a:t>
              </a:r>
              <a:r>
                <a:rPr lang="en-GB" sz="1300" b="1" i="0" u="none" strike="noStrike" cap="none">
                  <a:solidFill>
                    <a:schemeClr val="dk1"/>
                  </a:solidFill>
                  <a:latin typeface="Tahoma"/>
                  <a:ea typeface="Tahoma"/>
                  <a:cs typeface="Tahoma"/>
                  <a:sym typeface="Tahoma"/>
                </a:rPr>
                <a:t>receive feedback </a:t>
              </a:r>
              <a:r>
                <a:rPr lang="en-GB" sz="1300" b="0" i="0" u="none" strike="noStrike" cap="none">
                  <a:solidFill>
                    <a:schemeClr val="dk1"/>
                  </a:solidFill>
                  <a:latin typeface="Tahoma"/>
                  <a:ea typeface="Tahoma"/>
                  <a:cs typeface="Tahoma"/>
                  <a:sym typeface="Tahoma"/>
                </a:rPr>
                <a:t>and opportunities for improvement.</a:t>
              </a:r>
              <a:endParaRPr/>
            </a:p>
            <a:p>
              <a:pPr marL="114300" marR="0" lvl="1" indent="-114300" algn="l" rtl="0">
                <a:lnSpc>
                  <a:spcPct val="90000"/>
                </a:lnSpc>
                <a:spcBef>
                  <a:spcPts val="195"/>
                </a:spcBef>
                <a:spcAft>
                  <a:spcPts val="0"/>
                </a:spcAft>
                <a:buClr>
                  <a:schemeClr val="dk1"/>
                </a:buClr>
                <a:buSzPts val="1300"/>
                <a:buFont typeface="Arial"/>
                <a:buChar char="•"/>
              </a:pPr>
              <a:r>
                <a:rPr lang="en-GB" sz="1300" b="0" i="0" u="none" strike="noStrike" cap="none">
                  <a:solidFill>
                    <a:schemeClr val="dk1"/>
                  </a:solidFill>
                  <a:latin typeface="Tahoma"/>
                  <a:ea typeface="Tahoma"/>
                  <a:cs typeface="Tahoma"/>
                  <a:sym typeface="Tahoma"/>
                </a:rPr>
                <a:t>Ensure a structured </a:t>
              </a:r>
              <a:r>
                <a:rPr lang="en-GB" sz="1300" b="1" i="0" u="none" strike="noStrike" cap="none">
                  <a:solidFill>
                    <a:schemeClr val="dk1"/>
                  </a:solidFill>
                  <a:latin typeface="Tahoma"/>
                  <a:ea typeface="Tahoma"/>
                  <a:cs typeface="Tahoma"/>
                  <a:sym typeface="Tahoma"/>
                </a:rPr>
                <a:t>grade appeal process</a:t>
              </a:r>
              <a:r>
                <a:rPr lang="en-GB" sz="1300" b="0" i="0" u="none" strike="noStrike" cap="none">
                  <a:solidFill>
                    <a:schemeClr val="dk1"/>
                  </a:solidFill>
                  <a:latin typeface="Tahoma"/>
                  <a:ea typeface="Tahoma"/>
                  <a:cs typeface="Tahoma"/>
                  <a:sym typeface="Tahoma"/>
                </a:rPr>
                <a:t> is available.</a:t>
              </a:r>
              <a:endParaRPr/>
            </a:p>
          </p:txBody>
        </p:sp>
        <p:sp>
          <p:nvSpPr>
            <p:cNvPr id="1264" name="Google Shape;1264;p64"/>
            <p:cNvSpPr/>
            <p:nvPr/>
          </p:nvSpPr>
          <p:spPr>
            <a:xfrm>
              <a:off x="401340" y="1131946"/>
              <a:ext cx="5618766" cy="38376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64"/>
            <p:cNvSpPr txBox="1"/>
            <p:nvPr/>
          </p:nvSpPr>
          <p:spPr>
            <a:xfrm>
              <a:off x="420074" y="1150680"/>
              <a:ext cx="5581298" cy="346292"/>
            </a:xfrm>
            <a:prstGeom prst="rect">
              <a:avLst/>
            </a:prstGeom>
            <a:noFill/>
            <a:ln>
              <a:noFill/>
            </a:ln>
          </p:spPr>
          <p:txBody>
            <a:bodyPr spcFirstLastPara="1" wrap="square" lIns="212375" tIns="0" rIns="212375" bIns="0" anchor="ctr" anchorCtr="0">
              <a:noAutofit/>
            </a:bodyPr>
            <a:lstStyle/>
            <a:p>
              <a:pPr marL="0" marR="0" lvl="0" indent="0" algn="l" rtl="0">
                <a:lnSpc>
                  <a:spcPct val="90000"/>
                </a:lnSpc>
                <a:spcBef>
                  <a:spcPts val="0"/>
                </a:spcBef>
                <a:spcAft>
                  <a:spcPts val="0"/>
                </a:spcAft>
                <a:buClr>
                  <a:schemeClr val="lt1"/>
                </a:buClr>
                <a:buSzPts val="1300"/>
                <a:buFont typeface="Tahoma"/>
                <a:buNone/>
              </a:pPr>
              <a:r>
                <a:rPr lang="en-GB" sz="1300" b="1">
                  <a:solidFill>
                    <a:schemeClr val="lt1"/>
                  </a:solidFill>
                  <a:latin typeface="Tahoma"/>
                  <a:ea typeface="Tahoma"/>
                  <a:cs typeface="Tahoma"/>
                  <a:sym typeface="Tahoma"/>
                </a:rPr>
                <a:t>Access to Feedback &amp; Appeals</a:t>
              </a:r>
              <a:endParaRPr/>
            </a:p>
          </p:txBody>
        </p:sp>
        <p:sp>
          <p:nvSpPr>
            <p:cNvPr id="1266" name="Google Shape;1266;p64"/>
            <p:cNvSpPr/>
            <p:nvPr/>
          </p:nvSpPr>
          <p:spPr>
            <a:xfrm>
              <a:off x="0" y="2343480"/>
              <a:ext cx="8026809" cy="757575"/>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64"/>
            <p:cNvSpPr txBox="1"/>
            <p:nvPr/>
          </p:nvSpPr>
          <p:spPr>
            <a:xfrm>
              <a:off x="0" y="2343480"/>
              <a:ext cx="8026809" cy="757575"/>
            </a:xfrm>
            <a:prstGeom prst="rect">
              <a:avLst/>
            </a:prstGeom>
            <a:noFill/>
            <a:ln>
              <a:noFill/>
            </a:ln>
          </p:spPr>
          <p:txBody>
            <a:bodyPr spcFirstLastPara="1" wrap="square" lIns="622950" tIns="270750" rIns="622950" bIns="92450" anchor="t" anchorCtr="0">
              <a:noAutofit/>
            </a:bodyPr>
            <a:lstStyle/>
            <a:p>
              <a:pPr marL="114300" marR="0" lvl="1" indent="-114300" algn="l" rtl="0">
                <a:lnSpc>
                  <a:spcPct val="90000"/>
                </a:lnSpc>
                <a:spcBef>
                  <a:spcPts val="0"/>
                </a:spcBef>
                <a:spcAft>
                  <a:spcPts val="0"/>
                </a:spcAft>
                <a:buClr>
                  <a:schemeClr val="dk1"/>
                </a:buClr>
                <a:buSzPts val="1300"/>
                <a:buFont typeface="Arial"/>
                <a:buChar char="•"/>
              </a:pPr>
              <a:r>
                <a:rPr lang="en-GB" sz="1300" b="0" i="0" u="none" strike="noStrike" cap="none">
                  <a:solidFill>
                    <a:schemeClr val="dk1"/>
                  </a:solidFill>
                  <a:latin typeface="Tahoma"/>
                  <a:ea typeface="Tahoma"/>
                  <a:cs typeface="Tahoma"/>
                  <a:sym typeface="Tahoma"/>
                </a:rPr>
                <a:t>Use </a:t>
              </a:r>
              <a:r>
                <a:rPr lang="en-GB" sz="1300" b="1" i="0" u="none" strike="noStrike" cap="none">
                  <a:solidFill>
                    <a:schemeClr val="dk1"/>
                  </a:solidFill>
                  <a:latin typeface="Tahoma"/>
                  <a:ea typeface="Tahoma"/>
                  <a:cs typeface="Tahoma"/>
                  <a:sym typeface="Tahoma"/>
                </a:rPr>
                <a:t>learning management systems </a:t>
              </a:r>
              <a:r>
                <a:rPr lang="en-GB" sz="1300" b="0" i="0" u="none" strike="noStrike" cap="none">
                  <a:solidFill>
                    <a:schemeClr val="dk1"/>
                  </a:solidFill>
                  <a:latin typeface="Tahoma"/>
                  <a:ea typeface="Tahoma"/>
                  <a:cs typeface="Tahoma"/>
                  <a:sym typeface="Tahoma"/>
                </a:rPr>
                <a:t>to publish assessment details.</a:t>
              </a:r>
              <a:endParaRPr/>
            </a:p>
            <a:p>
              <a:pPr marL="114300" marR="0" lvl="1" indent="-114300" algn="l" rtl="0">
                <a:lnSpc>
                  <a:spcPct val="90000"/>
                </a:lnSpc>
                <a:spcBef>
                  <a:spcPts val="195"/>
                </a:spcBef>
                <a:spcAft>
                  <a:spcPts val="0"/>
                </a:spcAft>
                <a:buClr>
                  <a:schemeClr val="dk1"/>
                </a:buClr>
                <a:buSzPts val="1300"/>
                <a:buFont typeface="Arial"/>
                <a:buChar char="•"/>
              </a:pPr>
              <a:r>
                <a:rPr lang="en-GB" sz="1300" b="0" i="0" u="none" strike="noStrike" cap="none">
                  <a:solidFill>
                    <a:schemeClr val="dk1"/>
                  </a:solidFill>
                  <a:latin typeface="Tahoma"/>
                  <a:ea typeface="Tahoma"/>
                  <a:cs typeface="Tahoma"/>
                  <a:sym typeface="Tahoma"/>
                </a:rPr>
                <a:t>Hold </a:t>
              </a:r>
              <a:r>
                <a:rPr lang="en-GB" sz="1300" b="1" i="0" u="none" strike="noStrike" cap="none">
                  <a:solidFill>
                    <a:schemeClr val="dk1"/>
                  </a:solidFill>
                  <a:latin typeface="Tahoma"/>
                  <a:ea typeface="Tahoma"/>
                  <a:cs typeface="Tahoma"/>
                  <a:sym typeface="Tahoma"/>
                </a:rPr>
                <a:t>Q&amp;A sessions </a:t>
              </a:r>
              <a:r>
                <a:rPr lang="en-GB" sz="1300" b="0" i="0" u="none" strike="noStrike" cap="none">
                  <a:solidFill>
                    <a:schemeClr val="dk1"/>
                  </a:solidFill>
                  <a:latin typeface="Tahoma"/>
                  <a:ea typeface="Tahoma"/>
                  <a:cs typeface="Tahoma"/>
                  <a:sym typeface="Tahoma"/>
                </a:rPr>
                <a:t>to clarify expectations and procedures.</a:t>
              </a:r>
              <a:endParaRPr/>
            </a:p>
          </p:txBody>
        </p:sp>
        <p:sp>
          <p:nvSpPr>
            <p:cNvPr id="1268" name="Google Shape;1268;p64"/>
            <p:cNvSpPr/>
            <p:nvPr/>
          </p:nvSpPr>
          <p:spPr>
            <a:xfrm>
              <a:off x="401340" y="2151601"/>
              <a:ext cx="5618766" cy="38376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64"/>
            <p:cNvSpPr txBox="1"/>
            <p:nvPr/>
          </p:nvSpPr>
          <p:spPr>
            <a:xfrm>
              <a:off x="420074" y="2170335"/>
              <a:ext cx="5581298" cy="346292"/>
            </a:xfrm>
            <a:prstGeom prst="rect">
              <a:avLst/>
            </a:prstGeom>
            <a:noFill/>
            <a:ln>
              <a:noFill/>
            </a:ln>
          </p:spPr>
          <p:txBody>
            <a:bodyPr spcFirstLastPara="1" wrap="square" lIns="212375" tIns="0" rIns="212375" bIns="0" anchor="ctr" anchorCtr="0">
              <a:noAutofit/>
            </a:bodyPr>
            <a:lstStyle/>
            <a:p>
              <a:pPr marL="0" marR="0" lvl="0" indent="0" algn="l" rtl="0">
                <a:lnSpc>
                  <a:spcPct val="90000"/>
                </a:lnSpc>
                <a:spcBef>
                  <a:spcPts val="0"/>
                </a:spcBef>
                <a:spcAft>
                  <a:spcPts val="0"/>
                </a:spcAft>
                <a:buClr>
                  <a:schemeClr val="lt1"/>
                </a:buClr>
                <a:buSzPts val="1300"/>
                <a:buFont typeface="Tahoma"/>
                <a:buNone/>
              </a:pPr>
              <a:r>
                <a:rPr lang="en-GB" sz="1300" b="1">
                  <a:solidFill>
                    <a:schemeClr val="lt1"/>
                  </a:solidFill>
                  <a:latin typeface="Tahoma"/>
                  <a:ea typeface="Tahoma"/>
                  <a:cs typeface="Tahoma"/>
                  <a:sym typeface="Tahoma"/>
                </a:rPr>
                <a:t>Clear Communication Channels</a:t>
              </a:r>
              <a:endParaRPr/>
            </a:p>
          </p:txBody>
        </p:sp>
      </p:gr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38000">
              <a:schemeClr val="lt1"/>
            </a:gs>
            <a:gs pos="67000">
              <a:schemeClr val="lt1"/>
            </a:gs>
            <a:gs pos="92000">
              <a:schemeClr val="lt1"/>
            </a:gs>
            <a:gs pos="100000">
              <a:srgbClr val="FF0000"/>
            </a:gs>
          </a:gsLst>
          <a:lin ang="5400000" scaled="0"/>
        </a:gradFill>
        <a:effectLst/>
      </p:bgPr>
    </p:bg>
    <p:spTree>
      <p:nvGrpSpPr>
        <p:cNvPr id="1" name="Shape 1274"/>
        <p:cNvGrpSpPr/>
        <p:nvPr/>
      </p:nvGrpSpPr>
      <p:grpSpPr>
        <a:xfrm>
          <a:off x="0" y="0"/>
          <a:ext cx="0" cy="0"/>
          <a:chOff x="0" y="0"/>
          <a:chExt cx="0" cy="0"/>
        </a:xfrm>
      </p:grpSpPr>
      <p:sp>
        <p:nvSpPr>
          <p:cNvPr id="1275" name="Google Shape;1275;p65"/>
          <p:cNvSpPr txBox="1"/>
          <p:nvPr/>
        </p:nvSpPr>
        <p:spPr>
          <a:xfrm>
            <a:off x="304800" y="735547"/>
            <a:ext cx="8229600" cy="43204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600"/>
              <a:buFont typeface="Calibri"/>
              <a:buNone/>
            </a:pPr>
            <a:endParaRPr sz="3600" b="0" i="0" u="none" strike="noStrike" cap="none">
              <a:solidFill>
                <a:srgbClr val="000000"/>
              </a:solidFill>
              <a:latin typeface="Tahoma"/>
              <a:ea typeface="Tahoma"/>
              <a:cs typeface="Tahoma"/>
              <a:sym typeface="Tahoma"/>
            </a:endParaRPr>
          </a:p>
        </p:txBody>
      </p:sp>
      <p:sp>
        <p:nvSpPr>
          <p:cNvPr id="1276" name="Google Shape;1276;p65"/>
          <p:cNvSpPr txBox="1">
            <a:spLocks noGrp="1"/>
          </p:cNvSpPr>
          <p:nvPr>
            <p:ph type="ftr" idx="11"/>
          </p:nvPr>
        </p:nvSpPr>
        <p:spPr>
          <a:xfrm>
            <a:off x="971600" y="4836242"/>
            <a:ext cx="7632848" cy="27384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100"/>
              <a:buFont typeface="Calibri"/>
              <a:buNone/>
            </a:pPr>
            <a:r>
              <a:rPr lang="en-GB" sz="1100" b="1" i="0" u="none" strike="noStrike" cap="none">
                <a:solidFill>
                  <a:srgbClr val="FFFFFF"/>
                </a:solidFill>
                <a:latin typeface="Calibri"/>
                <a:ea typeface="Calibri"/>
                <a:cs typeface="Calibri"/>
                <a:sym typeface="Calibri"/>
              </a:rPr>
              <a:t>Quality Assurance for Reform and Transformation of HEIs in Uzbekistan - QUARTZ</a:t>
            </a:r>
            <a:endParaRPr/>
          </a:p>
        </p:txBody>
      </p:sp>
      <p:pic>
        <p:nvPicPr>
          <p:cNvPr id="1277" name="Google Shape;1277;p65" descr="C:\Users\brani\Downloads\eu_funded_en.jpg"/>
          <p:cNvPicPr preferRelativeResize="0"/>
          <p:nvPr/>
        </p:nvPicPr>
        <p:blipFill rotWithShape="1">
          <a:blip r:embed="rId3">
            <a:alphaModFix/>
          </a:blip>
          <a:srcRect/>
          <a:stretch/>
        </p:blipFill>
        <p:spPr>
          <a:xfrm>
            <a:off x="539552" y="162534"/>
            <a:ext cx="1726406" cy="362938"/>
          </a:xfrm>
          <a:prstGeom prst="rect">
            <a:avLst/>
          </a:prstGeom>
          <a:noFill/>
          <a:ln>
            <a:noFill/>
          </a:ln>
        </p:spPr>
      </p:pic>
      <p:pic>
        <p:nvPicPr>
          <p:cNvPr id="1278" name="Google Shape;1278;p65" descr="Sustainable Development Goals SDGs Goal 4: Quality, 48% OFF"/>
          <p:cNvPicPr preferRelativeResize="0"/>
          <p:nvPr/>
        </p:nvPicPr>
        <p:blipFill rotWithShape="1">
          <a:blip r:embed="rId4">
            <a:alphaModFix/>
          </a:blip>
          <a:srcRect/>
          <a:stretch/>
        </p:blipFill>
        <p:spPr>
          <a:xfrm>
            <a:off x="8122745" y="162534"/>
            <a:ext cx="481703" cy="481703"/>
          </a:xfrm>
          <a:prstGeom prst="rect">
            <a:avLst/>
          </a:prstGeom>
          <a:noFill/>
          <a:ln>
            <a:noFill/>
          </a:ln>
        </p:spPr>
      </p:pic>
      <p:pic>
        <p:nvPicPr>
          <p:cNvPr id="1279" name="Google Shape;1279;p65"/>
          <p:cNvPicPr preferRelativeResize="0"/>
          <p:nvPr/>
        </p:nvPicPr>
        <p:blipFill rotWithShape="1">
          <a:blip r:embed="rId5">
            <a:alphaModFix/>
          </a:blip>
          <a:srcRect/>
          <a:stretch/>
        </p:blipFill>
        <p:spPr>
          <a:xfrm>
            <a:off x="3868104" y="117804"/>
            <a:ext cx="1407792" cy="407668"/>
          </a:xfrm>
          <a:prstGeom prst="rect">
            <a:avLst/>
          </a:prstGeom>
          <a:noFill/>
          <a:ln>
            <a:noFill/>
          </a:ln>
        </p:spPr>
      </p:pic>
      <p:sp>
        <p:nvSpPr>
          <p:cNvPr id="1280" name="Google Shape;1280;p65"/>
          <p:cNvSpPr txBox="1"/>
          <p:nvPr/>
        </p:nvSpPr>
        <p:spPr>
          <a:xfrm>
            <a:off x="456926" y="728432"/>
            <a:ext cx="8112498" cy="76616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Tahoma"/>
              <a:buNone/>
            </a:pPr>
            <a:r>
              <a:rPr lang="en-GB" sz="2400" b="0" i="0" u="none" strike="noStrike" cap="none">
                <a:solidFill>
                  <a:srgbClr val="000000"/>
                </a:solidFill>
                <a:latin typeface="Tahoma"/>
                <a:ea typeface="Tahoma"/>
                <a:cs typeface="Tahoma"/>
                <a:sym typeface="Tahoma"/>
              </a:rPr>
              <a:t>SSLTA: Monitoring and Enhancement</a:t>
            </a:r>
            <a:endParaRPr/>
          </a:p>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Tahoma"/>
              <a:ea typeface="Tahoma"/>
              <a:cs typeface="Tahoma"/>
              <a:sym typeface="Tahoma"/>
            </a:endParaRPr>
          </a:p>
        </p:txBody>
      </p:sp>
      <p:sp>
        <p:nvSpPr>
          <p:cNvPr id="1281" name="Google Shape;1281;p65"/>
          <p:cNvSpPr txBox="1"/>
          <p:nvPr/>
        </p:nvSpPr>
        <p:spPr>
          <a:xfrm>
            <a:off x="354223" y="1328813"/>
            <a:ext cx="8435554" cy="31393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chemeClr val="dk1"/>
                </a:solidFill>
                <a:latin typeface="Calibri"/>
                <a:ea typeface="Calibri"/>
                <a:cs typeface="Calibri"/>
                <a:sym typeface="Calibri"/>
              </a:rPr>
              <a:t>Key Evaluation Methods</a:t>
            </a:r>
            <a:endParaRPr/>
          </a:p>
          <a:p>
            <a:pPr marL="0" marR="0" lvl="0" indent="0" algn="l" rtl="0">
              <a:spcBef>
                <a:spcPts val="0"/>
              </a:spcBef>
              <a:spcAft>
                <a:spcPts val="0"/>
              </a:spcAft>
              <a:buNone/>
            </a:pPr>
            <a:r>
              <a:rPr lang="en-GB" sz="1800" b="1">
                <a:solidFill>
                  <a:schemeClr val="dk1"/>
                </a:solidFill>
                <a:latin typeface="Calibri"/>
                <a:ea typeface="Calibri"/>
                <a:cs typeface="Calibri"/>
                <a:sym typeface="Calibri"/>
              </a:rPr>
              <a:t>Student Feedback:</a:t>
            </a:r>
            <a:r>
              <a:rPr lang="en-GB" sz="1800">
                <a:solidFill>
                  <a:schemeClr val="dk1"/>
                </a:solidFill>
                <a:latin typeface="Calibri"/>
                <a:ea typeface="Calibri"/>
                <a:cs typeface="Calibri"/>
                <a:sym typeface="Calibri"/>
              </a:rPr>
              <a:t> Collected through module evaluations, course rep discussions, and surveys.</a:t>
            </a:r>
            <a:endParaRPr/>
          </a:p>
          <a:p>
            <a:pPr marL="0" marR="0" lvl="0" indent="0" algn="l" rtl="0">
              <a:spcBef>
                <a:spcPts val="0"/>
              </a:spcBef>
              <a:spcAft>
                <a:spcPts val="0"/>
              </a:spcAft>
              <a:buNone/>
            </a:pPr>
            <a:r>
              <a:rPr lang="en-GB" sz="1800" b="1">
                <a:solidFill>
                  <a:schemeClr val="dk1"/>
                </a:solidFill>
                <a:latin typeface="Calibri"/>
                <a:ea typeface="Calibri"/>
                <a:cs typeface="Calibri"/>
                <a:sym typeface="Calibri"/>
              </a:rPr>
              <a:t>Lecturer Self-Evaluation:</a:t>
            </a:r>
            <a:r>
              <a:rPr lang="en-GB" sz="1800">
                <a:solidFill>
                  <a:schemeClr val="dk1"/>
                </a:solidFill>
                <a:latin typeface="Calibri"/>
                <a:ea typeface="Calibri"/>
                <a:cs typeface="Calibri"/>
                <a:sym typeface="Calibri"/>
              </a:rPr>
              <a:t> Reflection on teaching effectiveness, student participation, and assessment strategies.</a:t>
            </a:r>
            <a:endParaRPr/>
          </a:p>
          <a:p>
            <a:pPr marL="0" marR="0" lvl="0" indent="0" algn="l" rtl="0">
              <a:spcBef>
                <a:spcPts val="0"/>
              </a:spcBef>
              <a:spcAft>
                <a:spcPts val="0"/>
              </a:spcAft>
              <a:buNone/>
            </a:pPr>
            <a:r>
              <a:rPr lang="en-GB" sz="1800" b="1">
                <a:solidFill>
                  <a:schemeClr val="dk1"/>
                </a:solidFill>
                <a:latin typeface="Calibri"/>
                <a:ea typeface="Calibri"/>
                <a:cs typeface="Calibri"/>
                <a:sym typeface="Calibri"/>
              </a:rPr>
              <a:t>Performance Metrics:</a:t>
            </a:r>
            <a:r>
              <a:rPr lang="en-GB" sz="1800">
                <a:solidFill>
                  <a:schemeClr val="dk1"/>
                </a:solidFill>
                <a:latin typeface="Calibri"/>
                <a:ea typeface="Calibri"/>
                <a:cs typeface="Calibri"/>
                <a:sym typeface="Calibri"/>
              </a:rPr>
              <a:t> Analysing student performance data, attendance rates, and engagement levels.</a:t>
            </a:r>
            <a:endParaRPr/>
          </a:p>
          <a:p>
            <a:pPr marL="0" marR="0" lvl="0" indent="0" algn="l" rtl="0">
              <a:spcBef>
                <a:spcPts val="0"/>
              </a:spcBef>
              <a:spcAft>
                <a:spcPts val="0"/>
              </a:spcAft>
              <a:buNone/>
            </a:pPr>
            <a:r>
              <a:rPr lang="en-GB" sz="1800" b="1">
                <a:solidFill>
                  <a:schemeClr val="dk1"/>
                </a:solidFill>
                <a:latin typeface="Calibri"/>
                <a:ea typeface="Calibri"/>
                <a:cs typeface="Calibri"/>
                <a:sym typeface="Calibri"/>
              </a:rPr>
              <a:t>Ongoing Curriculum Enhancement:</a:t>
            </a:r>
            <a:r>
              <a:rPr lang="en-GB" sz="1800">
                <a:solidFill>
                  <a:schemeClr val="dk1"/>
                </a:solidFill>
                <a:latin typeface="Calibri"/>
                <a:ea typeface="Calibri"/>
                <a:cs typeface="Calibri"/>
                <a:sym typeface="Calibri"/>
              </a:rPr>
              <a:t> Adjustments based on </a:t>
            </a:r>
            <a:r>
              <a:rPr lang="en-GB" sz="1800" b="1">
                <a:solidFill>
                  <a:schemeClr val="dk1"/>
                </a:solidFill>
                <a:latin typeface="Calibri"/>
                <a:ea typeface="Calibri"/>
                <a:cs typeface="Calibri"/>
                <a:sym typeface="Calibri"/>
              </a:rPr>
              <a:t>learning outcomes, student needs, and teaching innovations</a:t>
            </a:r>
            <a:r>
              <a:rPr lang="en-GB" sz="1800">
                <a:solidFill>
                  <a:schemeClr val="dk1"/>
                </a:solidFill>
                <a:latin typeface="Calibri"/>
                <a:ea typeface="Calibri"/>
                <a:cs typeface="Calibri"/>
                <a:sym typeface="Calibri"/>
              </a:rPr>
              <a:t>.</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u="sng">
                <a:solidFill>
                  <a:schemeClr val="dk1"/>
                </a:solidFill>
                <a:latin typeface="Calibri"/>
                <a:ea typeface="Calibri"/>
                <a:cs typeface="Calibri"/>
                <a:sym typeface="Calibri"/>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Example</a:t>
            </a:r>
            <a:endParaRPr sz="1800">
              <a:solidFill>
                <a:schemeClr val="dk1"/>
              </a:solidFill>
              <a:latin typeface="Calibri"/>
              <a:ea typeface="Calibri"/>
              <a:cs typeface="Calibri"/>
              <a:sym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38000">
              <a:schemeClr val="lt1"/>
            </a:gs>
            <a:gs pos="67000">
              <a:schemeClr val="lt1"/>
            </a:gs>
            <a:gs pos="92000">
              <a:schemeClr val="lt1"/>
            </a:gs>
            <a:gs pos="100000">
              <a:srgbClr val="FF0000"/>
            </a:gs>
          </a:gsLst>
          <a:lin ang="5400000" scaled="0"/>
        </a:gradFill>
        <a:effectLst/>
      </p:bgPr>
    </p:bg>
    <p:spTree>
      <p:nvGrpSpPr>
        <p:cNvPr id="1" name="Shape 1286"/>
        <p:cNvGrpSpPr/>
        <p:nvPr/>
      </p:nvGrpSpPr>
      <p:grpSpPr>
        <a:xfrm>
          <a:off x="0" y="0"/>
          <a:ext cx="0" cy="0"/>
          <a:chOff x="0" y="0"/>
          <a:chExt cx="0" cy="0"/>
        </a:xfrm>
      </p:grpSpPr>
      <p:sp>
        <p:nvSpPr>
          <p:cNvPr id="1287" name="Google Shape;1287;p66"/>
          <p:cNvSpPr txBox="1">
            <a:spLocks noGrp="1"/>
          </p:cNvSpPr>
          <p:nvPr>
            <p:ph type="ftr" idx="11"/>
          </p:nvPr>
        </p:nvSpPr>
        <p:spPr>
          <a:xfrm>
            <a:off x="971600" y="4836242"/>
            <a:ext cx="7632848"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1100" b="1">
                <a:solidFill>
                  <a:schemeClr val="lt1"/>
                </a:solidFill>
              </a:rPr>
              <a:t>Quality Assurance for Reform and Transformation of HEIs in Uzbekistan - QUARTZ</a:t>
            </a:r>
            <a:endParaRPr/>
          </a:p>
        </p:txBody>
      </p:sp>
      <p:pic>
        <p:nvPicPr>
          <p:cNvPr id="1288" name="Google Shape;1288;p66" descr="C:\Users\brani\Downloads\eu_funded_en.jpg"/>
          <p:cNvPicPr preferRelativeResize="0"/>
          <p:nvPr/>
        </p:nvPicPr>
        <p:blipFill rotWithShape="1">
          <a:blip r:embed="rId3">
            <a:alphaModFix/>
          </a:blip>
          <a:srcRect/>
          <a:stretch/>
        </p:blipFill>
        <p:spPr>
          <a:xfrm>
            <a:off x="539552" y="162534"/>
            <a:ext cx="1726406" cy="362938"/>
          </a:xfrm>
          <a:prstGeom prst="rect">
            <a:avLst/>
          </a:prstGeom>
          <a:noFill/>
          <a:ln>
            <a:noFill/>
          </a:ln>
        </p:spPr>
      </p:pic>
      <p:pic>
        <p:nvPicPr>
          <p:cNvPr id="1289" name="Google Shape;1289;p66" descr="Sustainable Development Goals SDGs Goal 4: Quality, 48% OFF"/>
          <p:cNvPicPr preferRelativeResize="0"/>
          <p:nvPr/>
        </p:nvPicPr>
        <p:blipFill rotWithShape="1">
          <a:blip r:embed="rId4">
            <a:alphaModFix/>
          </a:blip>
          <a:srcRect/>
          <a:stretch/>
        </p:blipFill>
        <p:spPr>
          <a:xfrm>
            <a:off x="8122745" y="162534"/>
            <a:ext cx="481703" cy="481703"/>
          </a:xfrm>
          <a:prstGeom prst="rect">
            <a:avLst/>
          </a:prstGeom>
          <a:noFill/>
          <a:ln>
            <a:noFill/>
          </a:ln>
        </p:spPr>
      </p:pic>
      <p:pic>
        <p:nvPicPr>
          <p:cNvPr id="1290" name="Google Shape;1290;p66"/>
          <p:cNvPicPr preferRelativeResize="0"/>
          <p:nvPr/>
        </p:nvPicPr>
        <p:blipFill rotWithShape="1">
          <a:blip r:embed="rId5">
            <a:alphaModFix/>
          </a:blip>
          <a:srcRect/>
          <a:stretch/>
        </p:blipFill>
        <p:spPr>
          <a:xfrm>
            <a:off x="3868104" y="117804"/>
            <a:ext cx="1407792" cy="407668"/>
          </a:xfrm>
          <a:prstGeom prst="rect">
            <a:avLst/>
          </a:prstGeom>
          <a:noFill/>
          <a:ln>
            <a:noFill/>
          </a:ln>
        </p:spPr>
      </p:pic>
      <p:sp>
        <p:nvSpPr>
          <p:cNvPr id="1291" name="Google Shape;1291;p66"/>
          <p:cNvSpPr txBox="1"/>
          <p:nvPr/>
        </p:nvSpPr>
        <p:spPr>
          <a:xfrm>
            <a:off x="222370" y="652196"/>
            <a:ext cx="8414146" cy="78070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Tahoma"/>
              <a:buNone/>
            </a:pPr>
            <a:r>
              <a:rPr lang="en-GB" sz="2400" b="1">
                <a:solidFill>
                  <a:schemeClr val="dk1"/>
                </a:solidFill>
                <a:latin typeface="Tahoma"/>
                <a:ea typeface="Tahoma"/>
                <a:cs typeface="Tahoma"/>
                <a:sym typeface="Tahoma"/>
              </a:rPr>
              <a:t>Sustaining Quality: Assurance and Continuous Improvement</a:t>
            </a:r>
            <a:endParaRPr/>
          </a:p>
        </p:txBody>
      </p:sp>
      <p:sp>
        <p:nvSpPr>
          <p:cNvPr id="1292" name="Google Shape;1292;p66"/>
          <p:cNvSpPr txBox="1"/>
          <p:nvPr/>
        </p:nvSpPr>
        <p:spPr>
          <a:xfrm>
            <a:off x="100254" y="1353203"/>
            <a:ext cx="8466761" cy="299711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Calibri"/>
              <a:buNone/>
            </a:pPr>
            <a:endParaRPr sz="2400">
              <a:solidFill>
                <a:schemeClr val="dk1"/>
              </a:solidFill>
              <a:latin typeface="Tahoma"/>
              <a:ea typeface="Tahoma"/>
              <a:cs typeface="Tahoma"/>
              <a:sym typeface="Tahoma"/>
            </a:endParaRPr>
          </a:p>
        </p:txBody>
      </p:sp>
      <p:grpSp>
        <p:nvGrpSpPr>
          <p:cNvPr id="1293" name="Google Shape;1293;p66"/>
          <p:cNvGrpSpPr/>
          <p:nvPr/>
        </p:nvGrpSpPr>
        <p:grpSpPr>
          <a:xfrm>
            <a:off x="808726" y="1226912"/>
            <a:ext cx="7793857" cy="3609330"/>
            <a:chOff x="1862" y="0"/>
            <a:chExt cx="7793857" cy="3609330"/>
          </a:xfrm>
        </p:grpSpPr>
        <p:sp>
          <p:nvSpPr>
            <p:cNvPr id="1294" name="Google Shape;1294;p66"/>
            <p:cNvSpPr/>
            <p:nvPr/>
          </p:nvSpPr>
          <p:spPr>
            <a:xfrm>
              <a:off x="569044" y="0"/>
              <a:ext cx="6627945" cy="3609330"/>
            </a:xfrm>
            <a:prstGeom prst="rightArrow">
              <a:avLst>
                <a:gd name="adj1" fmla="val 50000"/>
                <a:gd name="adj2" fmla="val 50000"/>
              </a:avLst>
            </a:prstGeom>
            <a:solidFill>
              <a:srgbClr val="D8D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66"/>
            <p:cNvSpPr/>
            <p:nvPr/>
          </p:nvSpPr>
          <p:spPr>
            <a:xfrm>
              <a:off x="1862" y="1082799"/>
              <a:ext cx="1139351" cy="1443732"/>
            </a:xfrm>
            <a:prstGeom prst="roundRect">
              <a:avLst>
                <a:gd name="adj" fmla="val 16667"/>
              </a:avLst>
            </a:prstGeom>
            <a:solidFill>
              <a:srgbClr val="BF504D"/>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66"/>
            <p:cNvSpPr txBox="1"/>
            <p:nvPr/>
          </p:nvSpPr>
          <p:spPr>
            <a:xfrm>
              <a:off x="57481" y="1138418"/>
              <a:ext cx="1028113" cy="1332494"/>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Arial"/>
                <a:buNone/>
              </a:pPr>
              <a:r>
                <a:rPr lang="en-GB" sz="1500">
                  <a:solidFill>
                    <a:schemeClr val="lt1"/>
                  </a:solidFill>
                  <a:latin typeface="Arial"/>
                  <a:ea typeface="Arial"/>
                  <a:cs typeface="Arial"/>
                  <a:sym typeface="Arial"/>
                </a:rPr>
                <a:t>Monitoring</a:t>
              </a:r>
              <a:endParaRPr sz="1500">
                <a:solidFill>
                  <a:schemeClr val="lt1"/>
                </a:solidFill>
                <a:latin typeface="Arial"/>
                <a:ea typeface="Arial"/>
                <a:cs typeface="Arial"/>
                <a:sym typeface="Arial"/>
              </a:endParaRPr>
            </a:p>
          </p:txBody>
        </p:sp>
        <p:sp>
          <p:nvSpPr>
            <p:cNvPr id="1297" name="Google Shape;1297;p66"/>
            <p:cNvSpPr/>
            <p:nvPr/>
          </p:nvSpPr>
          <p:spPr>
            <a:xfrm>
              <a:off x="1245221" y="1075897"/>
              <a:ext cx="1232357" cy="1443732"/>
            </a:xfrm>
            <a:prstGeom prst="roundRect">
              <a:avLst>
                <a:gd name="adj" fmla="val 16667"/>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66"/>
            <p:cNvSpPr txBox="1"/>
            <p:nvPr/>
          </p:nvSpPr>
          <p:spPr>
            <a:xfrm>
              <a:off x="1305380" y="1136056"/>
              <a:ext cx="1112039" cy="1323414"/>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Arial"/>
                <a:buNone/>
              </a:pPr>
              <a:r>
                <a:rPr lang="en-GB" sz="1500">
                  <a:solidFill>
                    <a:schemeClr val="lt1"/>
                  </a:solidFill>
                  <a:latin typeface="Arial"/>
                  <a:ea typeface="Arial"/>
                  <a:cs typeface="Arial"/>
                  <a:sym typeface="Arial"/>
                </a:rPr>
                <a:t>Evidence</a:t>
              </a:r>
              <a:endParaRPr/>
            </a:p>
          </p:txBody>
        </p:sp>
        <p:sp>
          <p:nvSpPr>
            <p:cNvPr id="1299" name="Google Shape;1299;p66"/>
            <p:cNvSpPr/>
            <p:nvPr/>
          </p:nvSpPr>
          <p:spPr>
            <a:xfrm>
              <a:off x="2570658" y="1082799"/>
              <a:ext cx="1232357" cy="1443732"/>
            </a:xfrm>
            <a:prstGeom prst="roundRect">
              <a:avLst>
                <a:gd name="adj" fmla="val 16667"/>
              </a:avLst>
            </a:prstGeom>
            <a:solidFill>
              <a:schemeClr val="accent4"/>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66"/>
            <p:cNvSpPr txBox="1"/>
            <p:nvPr/>
          </p:nvSpPr>
          <p:spPr>
            <a:xfrm>
              <a:off x="2630817" y="1142958"/>
              <a:ext cx="1112039" cy="1323414"/>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Arial"/>
                <a:buNone/>
              </a:pPr>
              <a:r>
                <a:rPr lang="en-GB" sz="1500">
                  <a:solidFill>
                    <a:schemeClr val="lt1"/>
                  </a:solidFill>
                  <a:latin typeface="Arial"/>
                  <a:ea typeface="Arial"/>
                  <a:cs typeface="Arial"/>
                  <a:sym typeface="Arial"/>
                </a:rPr>
                <a:t>Review</a:t>
              </a:r>
              <a:endParaRPr/>
            </a:p>
          </p:txBody>
        </p:sp>
        <p:sp>
          <p:nvSpPr>
            <p:cNvPr id="1301" name="Google Shape;1301;p66"/>
            <p:cNvSpPr/>
            <p:nvPr/>
          </p:nvSpPr>
          <p:spPr>
            <a:xfrm>
              <a:off x="3901560" y="1082799"/>
              <a:ext cx="1232357" cy="1443732"/>
            </a:xfrm>
            <a:prstGeom prst="roundRect">
              <a:avLst>
                <a:gd name="adj" fmla="val 16667"/>
              </a:avLst>
            </a:prstGeom>
            <a:solidFill>
              <a:srgbClr val="49ACC5"/>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66"/>
            <p:cNvSpPr txBox="1"/>
            <p:nvPr/>
          </p:nvSpPr>
          <p:spPr>
            <a:xfrm>
              <a:off x="3961719" y="1142958"/>
              <a:ext cx="1112039" cy="1323414"/>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Arial"/>
                <a:buNone/>
              </a:pPr>
              <a:r>
                <a:rPr lang="en-GB" sz="1500">
                  <a:solidFill>
                    <a:schemeClr val="lt1"/>
                  </a:solidFill>
                  <a:latin typeface="Arial"/>
                  <a:ea typeface="Arial"/>
                  <a:cs typeface="Arial"/>
                  <a:sym typeface="Arial"/>
                </a:rPr>
                <a:t>Analysis</a:t>
              </a:r>
              <a:endParaRPr sz="1500">
                <a:solidFill>
                  <a:schemeClr val="lt1"/>
                </a:solidFill>
                <a:latin typeface="Arial"/>
                <a:ea typeface="Arial"/>
                <a:cs typeface="Arial"/>
                <a:sym typeface="Arial"/>
              </a:endParaRPr>
            </a:p>
          </p:txBody>
        </p:sp>
        <p:sp>
          <p:nvSpPr>
            <p:cNvPr id="1303" name="Google Shape;1303;p66"/>
            <p:cNvSpPr/>
            <p:nvPr/>
          </p:nvSpPr>
          <p:spPr>
            <a:xfrm>
              <a:off x="5232461" y="1082799"/>
              <a:ext cx="1232357" cy="1443732"/>
            </a:xfrm>
            <a:prstGeom prst="roundRect">
              <a:avLst>
                <a:gd name="adj" fmla="val 16667"/>
              </a:avLst>
            </a:prstGeom>
            <a:solidFill>
              <a:srgbClr val="F79543"/>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66"/>
            <p:cNvSpPr txBox="1"/>
            <p:nvPr/>
          </p:nvSpPr>
          <p:spPr>
            <a:xfrm>
              <a:off x="5292620" y="1142958"/>
              <a:ext cx="1112039" cy="1323414"/>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Arial"/>
                <a:buNone/>
              </a:pPr>
              <a:r>
                <a:rPr lang="en-GB" sz="1500">
                  <a:solidFill>
                    <a:schemeClr val="lt1"/>
                  </a:solidFill>
                  <a:latin typeface="Arial"/>
                  <a:ea typeface="Arial"/>
                  <a:cs typeface="Arial"/>
                  <a:sym typeface="Arial"/>
                </a:rPr>
                <a:t>Report</a:t>
              </a:r>
              <a:endParaRPr sz="1500">
                <a:solidFill>
                  <a:schemeClr val="lt1"/>
                </a:solidFill>
                <a:latin typeface="Arial"/>
                <a:ea typeface="Arial"/>
                <a:cs typeface="Arial"/>
                <a:sym typeface="Arial"/>
              </a:endParaRPr>
            </a:p>
          </p:txBody>
        </p:sp>
        <p:sp>
          <p:nvSpPr>
            <p:cNvPr id="1305" name="Google Shape;1305;p66"/>
            <p:cNvSpPr/>
            <p:nvPr/>
          </p:nvSpPr>
          <p:spPr>
            <a:xfrm>
              <a:off x="6563362" y="1082799"/>
              <a:ext cx="1232357" cy="1443732"/>
            </a:xfrm>
            <a:prstGeom prst="roundRect">
              <a:avLst>
                <a:gd name="adj" fmla="val 16667"/>
              </a:avLst>
            </a:prstGeom>
            <a:solidFill>
              <a:srgbClr val="BF504D"/>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66"/>
            <p:cNvSpPr txBox="1"/>
            <p:nvPr/>
          </p:nvSpPr>
          <p:spPr>
            <a:xfrm>
              <a:off x="6623521" y="1142958"/>
              <a:ext cx="1112039" cy="1323414"/>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Arial"/>
                <a:buNone/>
              </a:pPr>
              <a:r>
                <a:rPr lang="en-GB" sz="1500">
                  <a:solidFill>
                    <a:schemeClr val="lt1"/>
                  </a:solidFill>
                  <a:latin typeface="Arial"/>
                  <a:ea typeface="Arial"/>
                  <a:cs typeface="Arial"/>
                  <a:sym typeface="Arial"/>
                </a:rPr>
                <a:t>Action plan</a:t>
              </a:r>
              <a:endParaRPr/>
            </a:p>
          </p:txBody>
        </p:sp>
      </p:gr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38000">
              <a:schemeClr val="lt1"/>
            </a:gs>
            <a:gs pos="67000">
              <a:schemeClr val="lt1"/>
            </a:gs>
            <a:gs pos="92000">
              <a:schemeClr val="lt1"/>
            </a:gs>
            <a:gs pos="100000">
              <a:srgbClr val="FF0000"/>
            </a:gs>
          </a:gsLst>
          <a:lin ang="5400000" scaled="0"/>
        </a:gradFill>
        <a:effectLst/>
      </p:bgPr>
    </p:bg>
    <p:spTree>
      <p:nvGrpSpPr>
        <p:cNvPr id="1" name="Shape 1311"/>
        <p:cNvGrpSpPr/>
        <p:nvPr/>
      </p:nvGrpSpPr>
      <p:grpSpPr>
        <a:xfrm>
          <a:off x="0" y="0"/>
          <a:ext cx="0" cy="0"/>
          <a:chOff x="0" y="0"/>
          <a:chExt cx="0" cy="0"/>
        </a:xfrm>
      </p:grpSpPr>
      <p:sp>
        <p:nvSpPr>
          <p:cNvPr id="1312" name="Google Shape;1312;p67"/>
          <p:cNvSpPr txBox="1">
            <a:spLocks noGrp="1"/>
          </p:cNvSpPr>
          <p:nvPr>
            <p:ph type="ftr" idx="11"/>
          </p:nvPr>
        </p:nvSpPr>
        <p:spPr>
          <a:xfrm>
            <a:off x="971600" y="4836242"/>
            <a:ext cx="7632848"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1100" b="1">
                <a:solidFill>
                  <a:schemeClr val="lt1"/>
                </a:solidFill>
              </a:rPr>
              <a:t>Quality Assurance for Reform and Transformation of HEIs in Uzbekistan - QUARTZ</a:t>
            </a:r>
            <a:endParaRPr/>
          </a:p>
        </p:txBody>
      </p:sp>
      <p:pic>
        <p:nvPicPr>
          <p:cNvPr id="1313" name="Google Shape;1313;p67" descr="C:\Users\brani\Downloads\eu_funded_en.jpg"/>
          <p:cNvPicPr preferRelativeResize="0"/>
          <p:nvPr/>
        </p:nvPicPr>
        <p:blipFill rotWithShape="1">
          <a:blip r:embed="rId3">
            <a:alphaModFix/>
          </a:blip>
          <a:srcRect/>
          <a:stretch/>
        </p:blipFill>
        <p:spPr>
          <a:xfrm>
            <a:off x="539552" y="162534"/>
            <a:ext cx="1726406" cy="362938"/>
          </a:xfrm>
          <a:prstGeom prst="rect">
            <a:avLst/>
          </a:prstGeom>
          <a:noFill/>
          <a:ln>
            <a:noFill/>
          </a:ln>
        </p:spPr>
      </p:pic>
      <p:pic>
        <p:nvPicPr>
          <p:cNvPr id="1314" name="Google Shape;1314;p67" descr="Sustainable Development Goals SDGs Goal 4: Quality, 48% OFF"/>
          <p:cNvPicPr preferRelativeResize="0"/>
          <p:nvPr/>
        </p:nvPicPr>
        <p:blipFill rotWithShape="1">
          <a:blip r:embed="rId4">
            <a:alphaModFix/>
          </a:blip>
          <a:srcRect/>
          <a:stretch/>
        </p:blipFill>
        <p:spPr>
          <a:xfrm>
            <a:off x="8122745" y="162534"/>
            <a:ext cx="481703" cy="481703"/>
          </a:xfrm>
          <a:prstGeom prst="rect">
            <a:avLst/>
          </a:prstGeom>
          <a:noFill/>
          <a:ln>
            <a:noFill/>
          </a:ln>
        </p:spPr>
      </p:pic>
      <p:pic>
        <p:nvPicPr>
          <p:cNvPr id="1315" name="Google Shape;1315;p67"/>
          <p:cNvPicPr preferRelativeResize="0"/>
          <p:nvPr/>
        </p:nvPicPr>
        <p:blipFill rotWithShape="1">
          <a:blip r:embed="rId5">
            <a:alphaModFix/>
          </a:blip>
          <a:srcRect/>
          <a:stretch/>
        </p:blipFill>
        <p:spPr>
          <a:xfrm>
            <a:off x="3868104" y="117804"/>
            <a:ext cx="1407792" cy="407668"/>
          </a:xfrm>
          <a:prstGeom prst="rect">
            <a:avLst/>
          </a:prstGeom>
          <a:noFill/>
          <a:ln>
            <a:noFill/>
          </a:ln>
        </p:spPr>
      </p:pic>
      <p:sp>
        <p:nvSpPr>
          <p:cNvPr id="1316" name="Google Shape;1316;p67"/>
          <p:cNvSpPr txBox="1"/>
          <p:nvPr/>
        </p:nvSpPr>
        <p:spPr>
          <a:xfrm>
            <a:off x="251520" y="347199"/>
            <a:ext cx="8414146" cy="78070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Tahoma"/>
              <a:buNone/>
            </a:pPr>
            <a:r>
              <a:rPr lang="en-GB" sz="2400" b="1">
                <a:solidFill>
                  <a:schemeClr val="dk1"/>
                </a:solidFill>
                <a:latin typeface="Tahoma"/>
                <a:ea typeface="Tahoma"/>
                <a:cs typeface="Tahoma"/>
                <a:sym typeface="Tahoma"/>
              </a:rPr>
              <a:t>Lifelong Learning (LLL) for All</a:t>
            </a:r>
            <a:endParaRPr/>
          </a:p>
        </p:txBody>
      </p:sp>
      <p:sp>
        <p:nvSpPr>
          <p:cNvPr id="1317" name="Google Shape;1317;p67"/>
          <p:cNvSpPr txBox="1"/>
          <p:nvPr/>
        </p:nvSpPr>
        <p:spPr>
          <a:xfrm>
            <a:off x="100254" y="1353203"/>
            <a:ext cx="8466761" cy="299711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Calibri"/>
              <a:buNone/>
            </a:pPr>
            <a:endParaRPr sz="2400">
              <a:solidFill>
                <a:schemeClr val="dk1"/>
              </a:solidFill>
              <a:latin typeface="Tahoma"/>
              <a:ea typeface="Tahoma"/>
              <a:cs typeface="Tahoma"/>
              <a:sym typeface="Tahoma"/>
            </a:endParaRPr>
          </a:p>
        </p:txBody>
      </p:sp>
      <p:grpSp>
        <p:nvGrpSpPr>
          <p:cNvPr id="1318" name="Google Shape;1318;p67"/>
          <p:cNvGrpSpPr/>
          <p:nvPr/>
        </p:nvGrpSpPr>
        <p:grpSpPr>
          <a:xfrm>
            <a:off x="179512" y="976670"/>
            <a:ext cx="8864234" cy="3682861"/>
            <a:chOff x="0" y="449"/>
            <a:chExt cx="8864234" cy="3682861"/>
          </a:xfrm>
        </p:grpSpPr>
        <p:cxnSp>
          <p:nvCxnSpPr>
            <p:cNvPr id="1319" name="Google Shape;1319;p67"/>
            <p:cNvCxnSpPr/>
            <p:nvPr/>
          </p:nvCxnSpPr>
          <p:spPr>
            <a:xfrm>
              <a:off x="0" y="449"/>
              <a:ext cx="8864234" cy="0"/>
            </a:xfrm>
            <a:prstGeom prst="straightConnector1">
              <a:avLst/>
            </a:prstGeom>
            <a:solidFill>
              <a:schemeClr val="accent1"/>
            </a:solidFill>
            <a:ln w="25400" cap="flat" cmpd="sng">
              <a:solidFill>
                <a:schemeClr val="accent1"/>
              </a:solidFill>
              <a:prstDash val="solid"/>
              <a:round/>
              <a:headEnd type="none" w="sm" len="sm"/>
              <a:tailEnd type="none" w="sm" len="sm"/>
            </a:ln>
          </p:spPr>
        </p:cxnSp>
        <p:sp>
          <p:nvSpPr>
            <p:cNvPr id="1320" name="Google Shape;1320;p67"/>
            <p:cNvSpPr/>
            <p:nvPr/>
          </p:nvSpPr>
          <p:spPr>
            <a:xfrm>
              <a:off x="0" y="449"/>
              <a:ext cx="1117928" cy="73657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67"/>
            <p:cNvSpPr txBox="1"/>
            <p:nvPr/>
          </p:nvSpPr>
          <p:spPr>
            <a:xfrm>
              <a:off x="0" y="449"/>
              <a:ext cx="1117928" cy="736572"/>
            </a:xfrm>
            <a:prstGeom prst="rect">
              <a:avLst/>
            </a:prstGeom>
            <a:noFill/>
            <a:ln>
              <a:noFill/>
            </a:ln>
          </p:spPr>
          <p:txBody>
            <a:bodyPr spcFirstLastPara="1" wrap="square" lIns="53325" tIns="53325" rIns="53325" bIns="53325" anchor="t" anchorCtr="0">
              <a:noAutofit/>
            </a:bodyPr>
            <a:lstStyle/>
            <a:p>
              <a:pPr marL="0" marR="0" lvl="0" indent="0" algn="l" rtl="0">
                <a:lnSpc>
                  <a:spcPct val="90000"/>
                </a:lnSpc>
                <a:spcBef>
                  <a:spcPts val="0"/>
                </a:spcBef>
                <a:spcAft>
                  <a:spcPts val="0"/>
                </a:spcAft>
                <a:buClr>
                  <a:schemeClr val="dk1"/>
                </a:buClr>
                <a:buSzPts val="1400"/>
                <a:buFont typeface="Tahoma"/>
                <a:buNone/>
              </a:pPr>
              <a:r>
                <a:rPr lang="en-GB" sz="1400" b="0">
                  <a:solidFill>
                    <a:schemeClr val="dk1"/>
                  </a:solidFill>
                  <a:latin typeface="Tahoma"/>
                  <a:ea typeface="Tahoma"/>
                  <a:cs typeface="Tahoma"/>
                  <a:sym typeface="Tahoma"/>
                </a:rPr>
                <a:t>Across All Age Groups</a:t>
              </a:r>
              <a:endParaRPr/>
            </a:p>
          </p:txBody>
        </p:sp>
        <p:sp>
          <p:nvSpPr>
            <p:cNvPr id="1322" name="Google Shape;1322;p67"/>
            <p:cNvSpPr/>
            <p:nvPr/>
          </p:nvSpPr>
          <p:spPr>
            <a:xfrm>
              <a:off x="1246347" y="33897"/>
              <a:ext cx="7617046" cy="66895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67"/>
            <p:cNvSpPr txBox="1"/>
            <p:nvPr/>
          </p:nvSpPr>
          <p:spPr>
            <a:xfrm>
              <a:off x="1246347" y="33897"/>
              <a:ext cx="7617046" cy="668957"/>
            </a:xfrm>
            <a:prstGeom prst="rect">
              <a:avLst/>
            </a:prstGeom>
            <a:noFill/>
            <a:ln>
              <a:noFill/>
            </a:ln>
          </p:spPr>
          <p:txBody>
            <a:bodyPr spcFirstLastPara="1" wrap="square" lIns="53325" tIns="53325" rIns="53325" bIns="53325" anchor="t" anchorCtr="0">
              <a:noAutofit/>
            </a:bodyPr>
            <a:lstStyle/>
            <a:p>
              <a:pPr marL="0" marR="0" lvl="0" indent="0" algn="l" rtl="0">
                <a:lnSpc>
                  <a:spcPct val="90000"/>
                </a:lnSpc>
                <a:spcBef>
                  <a:spcPts val="0"/>
                </a:spcBef>
                <a:spcAft>
                  <a:spcPts val="0"/>
                </a:spcAft>
                <a:buClr>
                  <a:schemeClr val="dk1"/>
                </a:buClr>
                <a:buSzPts val="1400"/>
                <a:buFont typeface="Tahoma"/>
                <a:buNone/>
              </a:pPr>
              <a:r>
                <a:rPr lang="en-GB" sz="1400">
                  <a:solidFill>
                    <a:schemeClr val="dk1"/>
                  </a:solidFill>
                  <a:latin typeface="Tahoma"/>
                  <a:ea typeface="Tahoma"/>
                  <a:cs typeface="Tahoma"/>
                  <a:sym typeface="Tahoma"/>
                </a:rPr>
                <a:t>Spans an individual’s entire life, from early childhood to adulthood and beyond. Ensures learning opportunities tailored to different stages of life and career development.</a:t>
              </a:r>
              <a:endParaRPr/>
            </a:p>
          </p:txBody>
        </p:sp>
        <p:cxnSp>
          <p:nvCxnSpPr>
            <p:cNvPr id="1324" name="Google Shape;1324;p67"/>
            <p:cNvCxnSpPr/>
            <p:nvPr/>
          </p:nvCxnSpPr>
          <p:spPr>
            <a:xfrm>
              <a:off x="1117928" y="702854"/>
              <a:ext cx="6849005" cy="0"/>
            </a:xfrm>
            <a:prstGeom prst="straightConnector1">
              <a:avLst/>
            </a:prstGeom>
            <a:solidFill>
              <a:schemeClr val="accent1"/>
            </a:solidFill>
            <a:ln w="25400" cap="flat" cmpd="sng">
              <a:solidFill>
                <a:srgbClr val="C0CCE1"/>
              </a:solidFill>
              <a:prstDash val="solid"/>
              <a:round/>
              <a:headEnd type="none" w="sm" len="sm"/>
              <a:tailEnd type="none" w="sm" len="sm"/>
            </a:ln>
          </p:spPr>
        </p:cxnSp>
        <p:cxnSp>
          <p:nvCxnSpPr>
            <p:cNvPr id="1325" name="Google Shape;1325;p67"/>
            <p:cNvCxnSpPr/>
            <p:nvPr/>
          </p:nvCxnSpPr>
          <p:spPr>
            <a:xfrm>
              <a:off x="0" y="737022"/>
              <a:ext cx="8864234" cy="0"/>
            </a:xfrm>
            <a:prstGeom prst="straightConnector1">
              <a:avLst/>
            </a:prstGeom>
            <a:solidFill>
              <a:schemeClr val="accent1"/>
            </a:solidFill>
            <a:ln w="25400" cap="flat" cmpd="sng">
              <a:solidFill>
                <a:schemeClr val="accent1"/>
              </a:solidFill>
              <a:prstDash val="solid"/>
              <a:round/>
              <a:headEnd type="none" w="sm" len="sm"/>
              <a:tailEnd type="none" w="sm" len="sm"/>
            </a:ln>
          </p:spPr>
        </p:cxnSp>
        <p:sp>
          <p:nvSpPr>
            <p:cNvPr id="1326" name="Google Shape;1326;p67"/>
            <p:cNvSpPr/>
            <p:nvPr/>
          </p:nvSpPr>
          <p:spPr>
            <a:xfrm>
              <a:off x="0" y="737022"/>
              <a:ext cx="1157491" cy="73657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67"/>
            <p:cNvSpPr txBox="1"/>
            <p:nvPr/>
          </p:nvSpPr>
          <p:spPr>
            <a:xfrm>
              <a:off x="0" y="737022"/>
              <a:ext cx="1157491" cy="736572"/>
            </a:xfrm>
            <a:prstGeom prst="rect">
              <a:avLst/>
            </a:prstGeom>
            <a:noFill/>
            <a:ln>
              <a:noFill/>
            </a:ln>
          </p:spPr>
          <p:txBody>
            <a:bodyPr spcFirstLastPara="1" wrap="square" lIns="53325" tIns="53325" rIns="53325" bIns="53325" anchor="t" anchorCtr="0">
              <a:noAutofit/>
            </a:bodyPr>
            <a:lstStyle/>
            <a:p>
              <a:pPr marL="0" marR="0" lvl="0" indent="0" algn="l" rtl="0">
                <a:lnSpc>
                  <a:spcPct val="90000"/>
                </a:lnSpc>
                <a:spcBef>
                  <a:spcPts val="0"/>
                </a:spcBef>
                <a:spcAft>
                  <a:spcPts val="0"/>
                </a:spcAft>
                <a:buClr>
                  <a:schemeClr val="dk1"/>
                </a:buClr>
                <a:buSzPts val="1400"/>
                <a:buFont typeface="Tahoma"/>
                <a:buNone/>
              </a:pPr>
              <a:r>
                <a:rPr lang="en-GB" sz="1400" b="0">
                  <a:solidFill>
                    <a:schemeClr val="dk1"/>
                  </a:solidFill>
                  <a:latin typeface="Tahoma"/>
                  <a:ea typeface="Tahoma"/>
                  <a:cs typeface="Tahoma"/>
                  <a:sym typeface="Tahoma"/>
                </a:rPr>
                <a:t>Across All Education Levels</a:t>
              </a:r>
              <a:endParaRPr/>
            </a:p>
          </p:txBody>
        </p:sp>
        <p:sp>
          <p:nvSpPr>
            <p:cNvPr id="1328" name="Google Shape;1328;p67"/>
            <p:cNvSpPr/>
            <p:nvPr/>
          </p:nvSpPr>
          <p:spPr>
            <a:xfrm>
              <a:off x="1290455" y="770469"/>
              <a:ext cx="6958423" cy="66895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67"/>
            <p:cNvSpPr txBox="1"/>
            <p:nvPr/>
          </p:nvSpPr>
          <p:spPr>
            <a:xfrm>
              <a:off x="1290455" y="770469"/>
              <a:ext cx="6958423" cy="668957"/>
            </a:xfrm>
            <a:prstGeom prst="rect">
              <a:avLst/>
            </a:prstGeom>
            <a:noFill/>
            <a:ln>
              <a:noFill/>
            </a:ln>
          </p:spPr>
          <p:txBody>
            <a:bodyPr spcFirstLastPara="1" wrap="square" lIns="53325" tIns="53325" rIns="53325" bIns="53325" anchor="t" anchorCtr="0">
              <a:noAutofit/>
            </a:bodyPr>
            <a:lstStyle/>
            <a:p>
              <a:pPr marL="0" marR="0" lvl="0" indent="0" algn="l" rtl="0">
                <a:lnSpc>
                  <a:spcPct val="90000"/>
                </a:lnSpc>
                <a:spcBef>
                  <a:spcPts val="0"/>
                </a:spcBef>
                <a:spcAft>
                  <a:spcPts val="0"/>
                </a:spcAft>
                <a:buClr>
                  <a:schemeClr val="dk1"/>
                </a:buClr>
                <a:buSzPts val="1400"/>
                <a:buFont typeface="Tahoma"/>
                <a:buNone/>
              </a:pPr>
              <a:r>
                <a:rPr lang="en-GB" sz="1400">
                  <a:solidFill>
                    <a:schemeClr val="dk1"/>
                  </a:solidFill>
                  <a:latin typeface="Tahoma"/>
                  <a:ea typeface="Tahoma"/>
                  <a:cs typeface="Tahoma"/>
                  <a:sym typeface="Tahoma"/>
                </a:rPr>
                <a:t>Creates connections between different education levels and pathways to include early education, primary and secondary schooling, higher education, adult education, and vocational training.</a:t>
              </a:r>
              <a:endParaRPr/>
            </a:p>
          </p:txBody>
        </p:sp>
        <p:cxnSp>
          <p:nvCxnSpPr>
            <p:cNvPr id="1330" name="Google Shape;1330;p67"/>
            <p:cNvCxnSpPr/>
            <p:nvPr/>
          </p:nvCxnSpPr>
          <p:spPr>
            <a:xfrm>
              <a:off x="1157491" y="1439427"/>
              <a:ext cx="7091387" cy="0"/>
            </a:xfrm>
            <a:prstGeom prst="straightConnector1">
              <a:avLst/>
            </a:prstGeom>
            <a:solidFill>
              <a:schemeClr val="accent1"/>
            </a:solidFill>
            <a:ln w="25400" cap="flat" cmpd="sng">
              <a:solidFill>
                <a:srgbClr val="C0CCE1"/>
              </a:solidFill>
              <a:prstDash val="solid"/>
              <a:round/>
              <a:headEnd type="none" w="sm" len="sm"/>
              <a:tailEnd type="none" w="sm" len="sm"/>
            </a:ln>
          </p:spPr>
        </p:cxnSp>
        <p:cxnSp>
          <p:nvCxnSpPr>
            <p:cNvPr id="1331" name="Google Shape;1331;p67"/>
            <p:cNvCxnSpPr/>
            <p:nvPr/>
          </p:nvCxnSpPr>
          <p:spPr>
            <a:xfrm>
              <a:off x="0" y="1473594"/>
              <a:ext cx="8864234" cy="0"/>
            </a:xfrm>
            <a:prstGeom prst="straightConnector1">
              <a:avLst/>
            </a:prstGeom>
            <a:solidFill>
              <a:schemeClr val="accent1"/>
            </a:solidFill>
            <a:ln w="25400" cap="flat" cmpd="sng">
              <a:solidFill>
                <a:schemeClr val="accent1"/>
              </a:solidFill>
              <a:prstDash val="solid"/>
              <a:round/>
              <a:headEnd type="none" w="sm" len="sm"/>
              <a:tailEnd type="none" w="sm" len="sm"/>
            </a:ln>
          </p:spPr>
        </p:cxnSp>
        <p:sp>
          <p:nvSpPr>
            <p:cNvPr id="1332" name="Google Shape;1332;p67"/>
            <p:cNvSpPr/>
            <p:nvPr/>
          </p:nvSpPr>
          <p:spPr>
            <a:xfrm>
              <a:off x="0" y="1473594"/>
              <a:ext cx="1157491" cy="73657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67"/>
            <p:cNvSpPr txBox="1"/>
            <p:nvPr/>
          </p:nvSpPr>
          <p:spPr>
            <a:xfrm>
              <a:off x="0" y="1473594"/>
              <a:ext cx="1157491" cy="736572"/>
            </a:xfrm>
            <a:prstGeom prst="rect">
              <a:avLst/>
            </a:prstGeom>
            <a:noFill/>
            <a:ln>
              <a:noFill/>
            </a:ln>
          </p:spPr>
          <p:txBody>
            <a:bodyPr spcFirstLastPara="1" wrap="square" lIns="53325" tIns="53325" rIns="53325" bIns="53325" anchor="t" anchorCtr="0">
              <a:noAutofit/>
            </a:bodyPr>
            <a:lstStyle/>
            <a:p>
              <a:pPr marL="0" marR="0" lvl="0" indent="0" algn="l" rtl="0">
                <a:lnSpc>
                  <a:spcPct val="90000"/>
                </a:lnSpc>
                <a:spcBef>
                  <a:spcPts val="0"/>
                </a:spcBef>
                <a:spcAft>
                  <a:spcPts val="0"/>
                </a:spcAft>
                <a:buClr>
                  <a:schemeClr val="dk1"/>
                </a:buClr>
                <a:buSzPts val="1400"/>
                <a:buFont typeface="Tahoma"/>
                <a:buNone/>
              </a:pPr>
              <a:r>
                <a:rPr lang="en-GB" sz="1400" b="0">
                  <a:solidFill>
                    <a:schemeClr val="dk1"/>
                  </a:solidFill>
                  <a:latin typeface="Tahoma"/>
                  <a:ea typeface="Tahoma"/>
                  <a:cs typeface="Tahoma"/>
                  <a:sym typeface="Tahoma"/>
                </a:rPr>
                <a:t>Across All Learning Modalities</a:t>
              </a:r>
              <a:endParaRPr/>
            </a:p>
          </p:txBody>
        </p:sp>
        <p:sp>
          <p:nvSpPr>
            <p:cNvPr id="1334" name="Google Shape;1334;p67"/>
            <p:cNvSpPr/>
            <p:nvPr/>
          </p:nvSpPr>
          <p:spPr>
            <a:xfrm>
              <a:off x="1290455" y="1507042"/>
              <a:ext cx="6958423" cy="66895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67"/>
            <p:cNvSpPr txBox="1"/>
            <p:nvPr/>
          </p:nvSpPr>
          <p:spPr>
            <a:xfrm>
              <a:off x="1290455" y="1507042"/>
              <a:ext cx="6958423" cy="668957"/>
            </a:xfrm>
            <a:prstGeom prst="rect">
              <a:avLst/>
            </a:prstGeom>
            <a:noFill/>
            <a:ln>
              <a:noFill/>
            </a:ln>
          </p:spPr>
          <p:txBody>
            <a:bodyPr spcFirstLastPara="1" wrap="square" lIns="53325" tIns="53325" rIns="53325" bIns="53325" anchor="t" anchorCtr="0">
              <a:noAutofit/>
            </a:bodyPr>
            <a:lstStyle/>
            <a:p>
              <a:pPr marL="0" marR="0" lvl="0" indent="0" algn="l" rtl="0">
                <a:lnSpc>
                  <a:spcPct val="90000"/>
                </a:lnSpc>
                <a:spcBef>
                  <a:spcPts val="0"/>
                </a:spcBef>
                <a:spcAft>
                  <a:spcPts val="0"/>
                </a:spcAft>
                <a:buClr>
                  <a:schemeClr val="dk1"/>
                </a:buClr>
                <a:buSzPts val="1400"/>
                <a:buFont typeface="Tahoma"/>
                <a:buNone/>
              </a:pPr>
              <a:r>
                <a:rPr lang="en-GB" sz="1400">
                  <a:solidFill>
                    <a:schemeClr val="dk1"/>
                  </a:solidFill>
                  <a:latin typeface="Tahoma"/>
                  <a:ea typeface="Tahoma"/>
                  <a:cs typeface="Tahoma"/>
                  <a:sym typeface="Tahoma"/>
                </a:rPr>
                <a:t>Recognizes formal learning (structured education leading to qualifications), non-formal learning (alternative or supplementary learning opportunities), and informal learning (self-directed and experience-based learning).</a:t>
              </a:r>
              <a:endParaRPr/>
            </a:p>
          </p:txBody>
        </p:sp>
        <p:cxnSp>
          <p:nvCxnSpPr>
            <p:cNvPr id="1336" name="Google Shape;1336;p67"/>
            <p:cNvCxnSpPr/>
            <p:nvPr/>
          </p:nvCxnSpPr>
          <p:spPr>
            <a:xfrm>
              <a:off x="1157491" y="2175999"/>
              <a:ext cx="7091387" cy="0"/>
            </a:xfrm>
            <a:prstGeom prst="straightConnector1">
              <a:avLst/>
            </a:prstGeom>
            <a:solidFill>
              <a:schemeClr val="accent1"/>
            </a:solidFill>
            <a:ln w="25400" cap="flat" cmpd="sng">
              <a:solidFill>
                <a:srgbClr val="C0CCE1"/>
              </a:solidFill>
              <a:prstDash val="solid"/>
              <a:round/>
              <a:headEnd type="none" w="sm" len="sm"/>
              <a:tailEnd type="none" w="sm" len="sm"/>
            </a:ln>
          </p:spPr>
        </p:cxnSp>
        <p:cxnSp>
          <p:nvCxnSpPr>
            <p:cNvPr id="1337" name="Google Shape;1337;p67"/>
            <p:cNvCxnSpPr/>
            <p:nvPr/>
          </p:nvCxnSpPr>
          <p:spPr>
            <a:xfrm>
              <a:off x="0" y="2210166"/>
              <a:ext cx="8864234" cy="0"/>
            </a:xfrm>
            <a:prstGeom prst="straightConnector1">
              <a:avLst/>
            </a:prstGeom>
            <a:solidFill>
              <a:schemeClr val="accent1"/>
            </a:solidFill>
            <a:ln w="25400" cap="flat" cmpd="sng">
              <a:solidFill>
                <a:schemeClr val="accent1"/>
              </a:solidFill>
              <a:prstDash val="solid"/>
              <a:round/>
              <a:headEnd type="none" w="sm" len="sm"/>
              <a:tailEnd type="none" w="sm" len="sm"/>
            </a:ln>
          </p:spPr>
        </p:cxnSp>
        <p:sp>
          <p:nvSpPr>
            <p:cNvPr id="1338" name="Google Shape;1338;p67"/>
            <p:cNvSpPr/>
            <p:nvPr/>
          </p:nvSpPr>
          <p:spPr>
            <a:xfrm>
              <a:off x="0" y="2210166"/>
              <a:ext cx="1154100" cy="73657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67"/>
            <p:cNvSpPr txBox="1"/>
            <p:nvPr/>
          </p:nvSpPr>
          <p:spPr>
            <a:xfrm>
              <a:off x="0" y="2210166"/>
              <a:ext cx="1154100" cy="736572"/>
            </a:xfrm>
            <a:prstGeom prst="rect">
              <a:avLst/>
            </a:prstGeom>
            <a:noFill/>
            <a:ln>
              <a:noFill/>
            </a:ln>
          </p:spPr>
          <p:txBody>
            <a:bodyPr spcFirstLastPara="1" wrap="square" lIns="53325" tIns="53325" rIns="53325" bIns="53325" anchor="t" anchorCtr="0">
              <a:noAutofit/>
            </a:bodyPr>
            <a:lstStyle/>
            <a:p>
              <a:pPr marL="0" marR="0" lvl="0" indent="0" algn="l" rtl="0">
                <a:lnSpc>
                  <a:spcPct val="90000"/>
                </a:lnSpc>
                <a:spcBef>
                  <a:spcPts val="0"/>
                </a:spcBef>
                <a:spcAft>
                  <a:spcPts val="0"/>
                </a:spcAft>
                <a:buClr>
                  <a:schemeClr val="dk1"/>
                </a:buClr>
                <a:buSzPts val="1400"/>
                <a:buFont typeface="Tahoma"/>
                <a:buNone/>
              </a:pPr>
              <a:r>
                <a:rPr lang="en-GB" sz="1400" b="0">
                  <a:solidFill>
                    <a:schemeClr val="dk1"/>
                  </a:solidFill>
                  <a:latin typeface="Tahoma"/>
                  <a:ea typeface="Tahoma"/>
                  <a:cs typeface="Tahoma"/>
                  <a:sym typeface="Tahoma"/>
                </a:rPr>
                <a:t>Across All Learning Environments</a:t>
              </a:r>
              <a:endParaRPr/>
            </a:p>
          </p:txBody>
        </p:sp>
        <p:sp>
          <p:nvSpPr>
            <p:cNvPr id="1340" name="Google Shape;1340;p67"/>
            <p:cNvSpPr/>
            <p:nvPr/>
          </p:nvSpPr>
          <p:spPr>
            <a:xfrm>
              <a:off x="1286674" y="2243614"/>
              <a:ext cx="7576337" cy="66895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67"/>
            <p:cNvSpPr txBox="1"/>
            <p:nvPr/>
          </p:nvSpPr>
          <p:spPr>
            <a:xfrm>
              <a:off x="1286674" y="2243614"/>
              <a:ext cx="7576337" cy="668957"/>
            </a:xfrm>
            <a:prstGeom prst="rect">
              <a:avLst/>
            </a:prstGeom>
            <a:noFill/>
            <a:ln>
              <a:noFill/>
            </a:ln>
          </p:spPr>
          <p:txBody>
            <a:bodyPr spcFirstLastPara="1" wrap="square" lIns="53325" tIns="53325" rIns="53325" bIns="53325" anchor="t" anchorCtr="0">
              <a:noAutofit/>
            </a:bodyPr>
            <a:lstStyle/>
            <a:p>
              <a:pPr marL="0" marR="0" lvl="0" indent="0" algn="l" rtl="0">
                <a:lnSpc>
                  <a:spcPct val="90000"/>
                </a:lnSpc>
                <a:spcBef>
                  <a:spcPts val="0"/>
                </a:spcBef>
                <a:spcAft>
                  <a:spcPts val="0"/>
                </a:spcAft>
                <a:buClr>
                  <a:schemeClr val="dk1"/>
                </a:buClr>
                <a:buSzPts val="1400"/>
                <a:buFont typeface="Tahoma"/>
                <a:buNone/>
              </a:pPr>
              <a:r>
                <a:rPr lang="en-GB" sz="1400">
                  <a:solidFill>
                    <a:schemeClr val="dk1"/>
                  </a:solidFill>
                  <a:latin typeface="Tahoma"/>
                  <a:ea typeface="Tahoma"/>
                  <a:cs typeface="Tahoma"/>
                  <a:sym typeface="Tahoma"/>
                </a:rPr>
                <a:t>Extends beyond schools to include homes, workplaces, communities, libraries, museums, and digital platforms, bridging formal education and non-formal/informal learning.</a:t>
              </a:r>
              <a:endParaRPr/>
            </a:p>
          </p:txBody>
        </p:sp>
        <p:cxnSp>
          <p:nvCxnSpPr>
            <p:cNvPr id="1342" name="Google Shape;1342;p67"/>
            <p:cNvCxnSpPr/>
            <p:nvPr/>
          </p:nvCxnSpPr>
          <p:spPr>
            <a:xfrm>
              <a:off x="1154100" y="2912571"/>
              <a:ext cx="7070611" cy="0"/>
            </a:xfrm>
            <a:prstGeom prst="straightConnector1">
              <a:avLst/>
            </a:prstGeom>
            <a:solidFill>
              <a:schemeClr val="accent1"/>
            </a:solidFill>
            <a:ln w="25400" cap="flat" cmpd="sng">
              <a:solidFill>
                <a:srgbClr val="C0CCE1"/>
              </a:solidFill>
              <a:prstDash val="solid"/>
              <a:round/>
              <a:headEnd type="none" w="sm" len="sm"/>
              <a:tailEnd type="none" w="sm" len="sm"/>
            </a:ln>
          </p:spPr>
        </p:cxnSp>
        <p:cxnSp>
          <p:nvCxnSpPr>
            <p:cNvPr id="1343" name="Google Shape;1343;p67"/>
            <p:cNvCxnSpPr/>
            <p:nvPr/>
          </p:nvCxnSpPr>
          <p:spPr>
            <a:xfrm>
              <a:off x="0" y="2946738"/>
              <a:ext cx="8864234" cy="0"/>
            </a:xfrm>
            <a:prstGeom prst="straightConnector1">
              <a:avLst/>
            </a:prstGeom>
            <a:solidFill>
              <a:schemeClr val="accent1"/>
            </a:solidFill>
            <a:ln w="25400" cap="flat" cmpd="sng">
              <a:solidFill>
                <a:schemeClr val="accent1"/>
              </a:solidFill>
              <a:prstDash val="solid"/>
              <a:round/>
              <a:headEnd type="none" w="sm" len="sm"/>
              <a:tailEnd type="none" w="sm" len="sm"/>
            </a:ln>
          </p:spPr>
        </p:cxnSp>
        <p:sp>
          <p:nvSpPr>
            <p:cNvPr id="1344" name="Google Shape;1344;p67"/>
            <p:cNvSpPr/>
            <p:nvPr/>
          </p:nvSpPr>
          <p:spPr>
            <a:xfrm>
              <a:off x="0" y="2946738"/>
              <a:ext cx="1134884" cy="73657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67"/>
            <p:cNvSpPr txBox="1"/>
            <p:nvPr/>
          </p:nvSpPr>
          <p:spPr>
            <a:xfrm>
              <a:off x="0" y="2946738"/>
              <a:ext cx="1134884" cy="736572"/>
            </a:xfrm>
            <a:prstGeom prst="rect">
              <a:avLst/>
            </a:prstGeom>
            <a:noFill/>
            <a:ln>
              <a:noFill/>
            </a:ln>
          </p:spPr>
          <p:txBody>
            <a:bodyPr spcFirstLastPara="1" wrap="square" lIns="53325" tIns="53325" rIns="53325" bIns="53325" anchor="t" anchorCtr="0">
              <a:noAutofit/>
            </a:bodyPr>
            <a:lstStyle/>
            <a:p>
              <a:pPr marL="0" marR="0" lvl="0" indent="0" algn="l" rtl="0">
                <a:lnSpc>
                  <a:spcPct val="90000"/>
                </a:lnSpc>
                <a:spcBef>
                  <a:spcPts val="0"/>
                </a:spcBef>
                <a:spcAft>
                  <a:spcPts val="0"/>
                </a:spcAft>
                <a:buClr>
                  <a:schemeClr val="dk1"/>
                </a:buClr>
                <a:buSzPts val="1400"/>
                <a:buFont typeface="Tahoma"/>
                <a:buNone/>
              </a:pPr>
              <a:r>
                <a:rPr lang="en-GB" sz="1400" b="0">
                  <a:solidFill>
                    <a:schemeClr val="dk1"/>
                  </a:solidFill>
                  <a:latin typeface="Tahoma"/>
                  <a:ea typeface="Tahoma"/>
                  <a:cs typeface="Tahoma"/>
                  <a:sym typeface="Tahoma"/>
                </a:rPr>
                <a:t>For a Variety of Purposes</a:t>
              </a:r>
              <a:endParaRPr/>
            </a:p>
          </p:txBody>
        </p:sp>
        <p:sp>
          <p:nvSpPr>
            <p:cNvPr id="1346" name="Google Shape;1346;p67"/>
            <p:cNvSpPr/>
            <p:nvPr/>
          </p:nvSpPr>
          <p:spPr>
            <a:xfrm>
              <a:off x="1265250" y="2980186"/>
              <a:ext cx="7591346" cy="66895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67"/>
            <p:cNvSpPr txBox="1"/>
            <p:nvPr/>
          </p:nvSpPr>
          <p:spPr>
            <a:xfrm>
              <a:off x="1265250" y="2980186"/>
              <a:ext cx="7591346" cy="668957"/>
            </a:xfrm>
            <a:prstGeom prst="rect">
              <a:avLst/>
            </a:prstGeom>
            <a:noFill/>
            <a:ln>
              <a:noFill/>
            </a:ln>
          </p:spPr>
          <p:txBody>
            <a:bodyPr spcFirstLastPara="1" wrap="square" lIns="53325" tIns="53325" rIns="53325" bIns="53325" anchor="t" anchorCtr="0">
              <a:noAutofit/>
            </a:bodyPr>
            <a:lstStyle/>
            <a:p>
              <a:pPr marL="0" marR="0" lvl="0" indent="0" algn="l" rtl="0">
                <a:lnSpc>
                  <a:spcPct val="90000"/>
                </a:lnSpc>
                <a:spcBef>
                  <a:spcPts val="0"/>
                </a:spcBef>
                <a:spcAft>
                  <a:spcPts val="0"/>
                </a:spcAft>
                <a:buClr>
                  <a:schemeClr val="dk1"/>
                </a:buClr>
                <a:buSzPts val="1400"/>
                <a:buFont typeface="Tahoma"/>
                <a:buNone/>
              </a:pPr>
              <a:r>
                <a:rPr lang="en-GB" sz="1400">
                  <a:solidFill>
                    <a:schemeClr val="dk1"/>
                  </a:solidFill>
                  <a:latin typeface="Tahoma"/>
                  <a:ea typeface="Tahoma"/>
                  <a:cs typeface="Tahoma"/>
                  <a:sym typeface="Tahoma"/>
                </a:rPr>
                <a:t>Empowers individuals to reach their full potential and adapt to evolving societal and economic needs. Promotes lifelong personal, social, and professional growth while fostering inclusive and advanced societies.</a:t>
              </a:r>
              <a:endParaRPr/>
            </a:p>
          </p:txBody>
        </p:sp>
        <p:cxnSp>
          <p:nvCxnSpPr>
            <p:cNvPr id="1348" name="Google Shape;1348;p67"/>
            <p:cNvCxnSpPr/>
            <p:nvPr/>
          </p:nvCxnSpPr>
          <p:spPr>
            <a:xfrm>
              <a:off x="1134884" y="3649144"/>
              <a:ext cx="6952883" cy="0"/>
            </a:xfrm>
            <a:prstGeom prst="straightConnector1">
              <a:avLst/>
            </a:prstGeom>
            <a:solidFill>
              <a:schemeClr val="accent1"/>
            </a:solidFill>
            <a:ln w="25400" cap="flat" cmpd="sng">
              <a:solidFill>
                <a:srgbClr val="C0CCE1"/>
              </a:solidFill>
              <a:prstDash val="solid"/>
              <a:round/>
              <a:headEnd type="none" w="sm" len="sm"/>
              <a:tailEnd type="none" w="sm" len="sm"/>
            </a:ln>
          </p:spPr>
        </p:cxnSp>
      </p:gr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38000">
              <a:schemeClr val="lt1"/>
            </a:gs>
            <a:gs pos="67000">
              <a:schemeClr val="lt1"/>
            </a:gs>
            <a:gs pos="92000">
              <a:schemeClr val="lt1"/>
            </a:gs>
            <a:gs pos="100000">
              <a:srgbClr val="FF0000"/>
            </a:gs>
          </a:gsLst>
          <a:lin ang="5400000" scaled="0"/>
        </a:gradFill>
        <a:effectLst/>
      </p:bgPr>
    </p:bg>
    <p:spTree>
      <p:nvGrpSpPr>
        <p:cNvPr id="1" name="Shape 1353"/>
        <p:cNvGrpSpPr/>
        <p:nvPr/>
      </p:nvGrpSpPr>
      <p:grpSpPr>
        <a:xfrm>
          <a:off x="0" y="0"/>
          <a:ext cx="0" cy="0"/>
          <a:chOff x="0" y="0"/>
          <a:chExt cx="0" cy="0"/>
        </a:xfrm>
      </p:grpSpPr>
      <p:sp>
        <p:nvSpPr>
          <p:cNvPr id="1354" name="Google Shape;1354;p68"/>
          <p:cNvSpPr txBox="1">
            <a:spLocks noGrp="1"/>
          </p:cNvSpPr>
          <p:nvPr>
            <p:ph type="ftr" idx="11"/>
          </p:nvPr>
        </p:nvSpPr>
        <p:spPr>
          <a:xfrm>
            <a:off x="971600" y="4836242"/>
            <a:ext cx="7632848"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1100" b="1">
                <a:solidFill>
                  <a:schemeClr val="lt1"/>
                </a:solidFill>
              </a:rPr>
              <a:t>Quality Assurance for Reform and Transformation of HEIs in Uzbekistan - QUARTZ</a:t>
            </a:r>
            <a:endParaRPr/>
          </a:p>
        </p:txBody>
      </p:sp>
      <p:pic>
        <p:nvPicPr>
          <p:cNvPr id="1355" name="Google Shape;1355;p68" descr="C:\Users\brani\Downloads\eu_funded_en.jpg"/>
          <p:cNvPicPr preferRelativeResize="0"/>
          <p:nvPr/>
        </p:nvPicPr>
        <p:blipFill rotWithShape="1">
          <a:blip r:embed="rId3">
            <a:alphaModFix/>
          </a:blip>
          <a:srcRect/>
          <a:stretch/>
        </p:blipFill>
        <p:spPr>
          <a:xfrm>
            <a:off x="539552" y="162534"/>
            <a:ext cx="1726406" cy="362938"/>
          </a:xfrm>
          <a:prstGeom prst="rect">
            <a:avLst/>
          </a:prstGeom>
          <a:noFill/>
          <a:ln>
            <a:noFill/>
          </a:ln>
        </p:spPr>
      </p:pic>
      <p:pic>
        <p:nvPicPr>
          <p:cNvPr id="1356" name="Google Shape;1356;p68" descr="Sustainable Development Goals SDGs Goal 4: Quality, 48% OFF"/>
          <p:cNvPicPr preferRelativeResize="0"/>
          <p:nvPr/>
        </p:nvPicPr>
        <p:blipFill rotWithShape="1">
          <a:blip r:embed="rId4">
            <a:alphaModFix/>
          </a:blip>
          <a:srcRect/>
          <a:stretch/>
        </p:blipFill>
        <p:spPr>
          <a:xfrm>
            <a:off x="8122745" y="162534"/>
            <a:ext cx="481703" cy="481703"/>
          </a:xfrm>
          <a:prstGeom prst="rect">
            <a:avLst/>
          </a:prstGeom>
          <a:noFill/>
          <a:ln>
            <a:noFill/>
          </a:ln>
        </p:spPr>
      </p:pic>
      <p:pic>
        <p:nvPicPr>
          <p:cNvPr id="1357" name="Google Shape;1357;p68"/>
          <p:cNvPicPr preferRelativeResize="0"/>
          <p:nvPr/>
        </p:nvPicPr>
        <p:blipFill rotWithShape="1">
          <a:blip r:embed="rId5">
            <a:alphaModFix/>
          </a:blip>
          <a:srcRect/>
          <a:stretch/>
        </p:blipFill>
        <p:spPr>
          <a:xfrm>
            <a:off x="3868104" y="117804"/>
            <a:ext cx="1407792" cy="407668"/>
          </a:xfrm>
          <a:prstGeom prst="rect">
            <a:avLst/>
          </a:prstGeom>
          <a:noFill/>
          <a:ln>
            <a:noFill/>
          </a:ln>
        </p:spPr>
      </p:pic>
      <p:sp>
        <p:nvSpPr>
          <p:cNvPr id="1358" name="Google Shape;1358;p68"/>
          <p:cNvSpPr txBox="1"/>
          <p:nvPr/>
        </p:nvSpPr>
        <p:spPr>
          <a:xfrm>
            <a:off x="251520" y="347199"/>
            <a:ext cx="8414146" cy="78070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Tahoma"/>
              <a:buNone/>
            </a:pPr>
            <a:r>
              <a:rPr lang="en-GB" sz="2400" b="1">
                <a:solidFill>
                  <a:schemeClr val="dk1"/>
                </a:solidFill>
                <a:latin typeface="Tahoma"/>
                <a:ea typeface="Tahoma"/>
                <a:cs typeface="Tahoma"/>
                <a:sym typeface="Tahoma"/>
              </a:rPr>
              <a:t>What is Lifelong Learning?</a:t>
            </a:r>
            <a:endParaRPr/>
          </a:p>
        </p:txBody>
      </p:sp>
      <p:sp>
        <p:nvSpPr>
          <p:cNvPr id="1359" name="Google Shape;1359;p68"/>
          <p:cNvSpPr txBox="1"/>
          <p:nvPr/>
        </p:nvSpPr>
        <p:spPr>
          <a:xfrm>
            <a:off x="100254" y="1353203"/>
            <a:ext cx="8466761" cy="299711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Calibri"/>
              <a:buNone/>
            </a:pPr>
            <a:endParaRPr sz="2400">
              <a:solidFill>
                <a:schemeClr val="dk1"/>
              </a:solidFill>
              <a:latin typeface="Tahoma"/>
              <a:ea typeface="Tahoma"/>
              <a:cs typeface="Tahoma"/>
              <a:sym typeface="Tahoma"/>
            </a:endParaRPr>
          </a:p>
        </p:txBody>
      </p:sp>
      <p:sp>
        <p:nvSpPr>
          <p:cNvPr id="1360" name="Google Shape;1360;p68"/>
          <p:cNvSpPr txBox="1"/>
          <p:nvPr/>
        </p:nvSpPr>
        <p:spPr>
          <a:xfrm>
            <a:off x="251520" y="979365"/>
            <a:ext cx="8712968" cy="36933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Tahoma"/>
                <a:ea typeface="Tahoma"/>
                <a:cs typeface="Tahoma"/>
                <a:sym typeface="Tahoma"/>
              </a:rPr>
              <a:t>Definition: </a:t>
            </a:r>
            <a:r>
              <a:rPr lang="en-GB" sz="1800">
                <a:solidFill>
                  <a:schemeClr val="dk1"/>
                </a:solidFill>
                <a:latin typeface="Tahoma"/>
                <a:ea typeface="Tahoma"/>
                <a:cs typeface="Tahoma"/>
                <a:sym typeface="Tahoma"/>
              </a:rPr>
              <a:t>Continuous, voluntary, and self-motivated pursuit of knowledge for personal or professional development.</a:t>
            </a:r>
            <a:endParaRPr/>
          </a:p>
          <a:p>
            <a:pPr marL="0" marR="0" lvl="0" indent="0" algn="l" rtl="0">
              <a:spcBef>
                <a:spcPts val="0"/>
              </a:spcBef>
              <a:spcAft>
                <a:spcPts val="0"/>
              </a:spcAft>
              <a:buNone/>
            </a:pPr>
            <a:endParaRPr sz="1800" b="1">
              <a:solidFill>
                <a:schemeClr val="dk1"/>
              </a:solidFill>
              <a:latin typeface="Tahoma"/>
              <a:ea typeface="Tahoma"/>
              <a:cs typeface="Tahoma"/>
              <a:sym typeface="Tahoma"/>
            </a:endParaRPr>
          </a:p>
          <a:p>
            <a:pPr marL="0" marR="0" lvl="0" indent="0" algn="l" rtl="0">
              <a:spcBef>
                <a:spcPts val="0"/>
              </a:spcBef>
              <a:spcAft>
                <a:spcPts val="0"/>
              </a:spcAft>
              <a:buNone/>
            </a:pPr>
            <a:r>
              <a:rPr lang="en-GB" sz="1800" b="1">
                <a:solidFill>
                  <a:schemeClr val="dk1"/>
                </a:solidFill>
                <a:latin typeface="Tahoma"/>
                <a:ea typeface="Tahoma"/>
                <a:cs typeface="Tahoma"/>
                <a:sym typeface="Tahoma"/>
              </a:rPr>
              <a:t>Formal Learning</a:t>
            </a:r>
            <a:r>
              <a:rPr lang="en-GB" sz="1800">
                <a:solidFill>
                  <a:schemeClr val="dk1"/>
                </a:solidFill>
                <a:latin typeface="Tahoma"/>
                <a:ea typeface="Tahoma"/>
                <a:cs typeface="Tahoma"/>
                <a:sym typeface="Tahoma"/>
              </a:rPr>
              <a:t>: Structured, institution-based education (e.g., schools, universities, vocational training).</a:t>
            </a:r>
            <a:endParaRPr/>
          </a:p>
          <a:p>
            <a:pPr marL="0" marR="0" lvl="0" indent="0" algn="l" rtl="0">
              <a:spcBef>
                <a:spcPts val="0"/>
              </a:spcBef>
              <a:spcAft>
                <a:spcPts val="0"/>
              </a:spcAft>
              <a:buNone/>
            </a:pPr>
            <a:r>
              <a:rPr lang="en-GB" sz="1800" b="1">
                <a:solidFill>
                  <a:schemeClr val="dk1"/>
                </a:solidFill>
                <a:latin typeface="Tahoma"/>
                <a:ea typeface="Tahoma"/>
                <a:cs typeface="Tahoma"/>
                <a:sym typeface="Tahoma"/>
              </a:rPr>
              <a:t>Non-Formal Learning</a:t>
            </a:r>
            <a:r>
              <a:rPr lang="en-GB" sz="1800">
                <a:solidFill>
                  <a:schemeClr val="dk1"/>
                </a:solidFill>
                <a:latin typeface="Tahoma"/>
                <a:ea typeface="Tahoma"/>
                <a:cs typeface="Tahoma"/>
                <a:sym typeface="Tahoma"/>
              </a:rPr>
              <a:t>: Organised learning outside traditional institutions (e.g., workplace training, workshops, MOOCs).</a:t>
            </a:r>
            <a:endParaRPr/>
          </a:p>
          <a:p>
            <a:pPr marL="0" marR="0" lvl="0" indent="0" algn="l" rtl="0">
              <a:spcBef>
                <a:spcPts val="0"/>
              </a:spcBef>
              <a:spcAft>
                <a:spcPts val="0"/>
              </a:spcAft>
              <a:buNone/>
            </a:pPr>
            <a:r>
              <a:rPr lang="en-GB" sz="1800" b="1">
                <a:solidFill>
                  <a:schemeClr val="dk1"/>
                </a:solidFill>
                <a:latin typeface="Tahoma"/>
                <a:ea typeface="Tahoma"/>
                <a:cs typeface="Tahoma"/>
                <a:sym typeface="Tahoma"/>
              </a:rPr>
              <a:t>Informal Learning</a:t>
            </a:r>
            <a:r>
              <a:rPr lang="en-GB" sz="1800">
                <a:solidFill>
                  <a:schemeClr val="dk1"/>
                </a:solidFill>
                <a:latin typeface="Tahoma"/>
                <a:ea typeface="Tahoma"/>
                <a:cs typeface="Tahoma"/>
                <a:sym typeface="Tahoma"/>
              </a:rPr>
              <a:t>: Unstructured learning from daily activities (e.g., self-study, learning from experience, mentorship).</a:t>
            </a:r>
            <a:endParaRPr/>
          </a:p>
          <a:p>
            <a:pPr marL="0" marR="0" lvl="0" indent="0" algn="l" rtl="0">
              <a:spcBef>
                <a:spcPts val="0"/>
              </a:spcBef>
              <a:spcAft>
                <a:spcPts val="0"/>
              </a:spcAft>
              <a:buNone/>
            </a:pPr>
            <a:r>
              <a:rPr lang="en-GB" sz="1800" b="1">
                <a:solidFill>
                  <a:schemeClr val="dk1"/>
                </a:solidFill>
                <a:latin typeface="Tahoma"/>
                <a:ea typeface="Tahoma"/>
                <a:cs typeface="Tahoma"/>
                <a:sym typeface="Tahoma"/>
              </a:rPr>
              <a:t>Examples</a:t>
            </a:r>
            <a:r>
              <a:rPr lang="en-GB" sz="1800">
                <a:solidFill>
                  <a:schemeClr val="dk1"/>
                </a:solidFill>
                <a:latin typeface="Tahoma"/>
                <a:ea typeface="Tahoma"/>
                <a:cs typeface="Tahoma"/>
                <a:sym typeface="Tahoma"/>
              </a:rPr>
              <a:t>:</a:t>
            </a:r>
            <a:endParaRPr/>
          </a:p>
          <a:p>
            <a:pPr marL="742950" marR="0" lvl="1" indent="-285750" algn="l" rtl="0">
              <a:spcBef>
                <a:spcPts val="0"/>
              </a:spcBef>
              <a:spcAft>
                <a:spcPts val="0"/>
              </a:spcAft>
              <a:buClr>
                <a:schemeClr val="dk1"/>
              </a:buClr>
              <a:buSzPts val="1800"/>
              <a:buFont typeface="Arial"/>
              <a:buChar char="•"/>
            </a:pPr>
            <a:r>
              <a:rPr lang="en-GB" sz="1800" b="0" i="0" u="none" strike="noStrike" cap="none">
                <a:solidFill>
                  <a:schemeClr val="dk1"/>
                </a:solidFill>
                <a:latin typeface="Tahoma"/>
                <a:ea typeface="Tahoma"/>
                <a:cs typeface="Tahoma"/>
                <a:sym typeface="Tahoma"/>
              </a:rPr>
              <a:t>Online courses and certifications</a:t>
            </a:r>
            <a:endParaRPr/>
          </a:p>
          <a:p>
            <a:pPr marL="742950" marR="0" lvl="1" indent="-285750" algn="l" rtl="0">
              <a:spcBef>
                <a:spcPts val="0"/>
              </a:spcBef>
              <a:spcAft>
                <a:spcPts val="0"/>
              </a:spcAft>
              <a:buClr>
                <a:schemeClr val="dk1"/>
              </a:buClr>
              <a:buSzPts val="1800"/>
              <a:buFont typeface="Arial"/>
              <a:buChar char="•"/>
            </a:pPr>
            <a:r>
              <a:rPr lang="en-GB" sz="1800" b="0" i="0" u="none" strike="noStrike" cap="none">
                <a:solidFill>
                  <a:schemeClr val="dk1"/>
                </a:solidFill>
                <a:latin typeface="Tahoma"/>
                <a:ea typeface="Tahoma"/>
                <a:cs typeface="Tahoma"/>
                <a:sym typeface="Tahoma"/>
              </a:rPr>
              <a:t>Apprenticeships and internships</a:t>
            </a:r>
            <a:endParaRPr/>
          </a:p>
          <a:p>
            <a:pPr marL="742950" marR="0" lvl="1" indent="-285750" algn="l" rtl="0">
              <a:spcBef>
                <a:spcPts val="0"/>
              </a:spcBef>
              <a:spcAft>
                <a:spcPts val="0"/>
              </a:spcAft>
              <a:buClr>
                <a:schemeClr val="dk1"/>
              </a:buClr>
              <a:buSzPts val="1800"/>
              <a:buFont typeface="Arial"/>
              <a:buChar char="•"/>
            </a:pPr>
            <a:r>
              <a:rPr lang="en-GB" sz="1800" b="0" i="0" u="none" strike="noStrike" cap="none">
                <a:solidFill>
                  <a:schemeClr val="dk1"/>
                </a:solidFill>
                <a:latin typeface="Tahoma"/>
                <a:ea typeface="Tahoma"/>
                <a:cs typeface="Tahoma"/>
                <a:sym typeface="Tahoma"/>
              </a:rPr>
              <a:t>Volunteering and self-directed learning</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38000">
              <a:schemeClr val="lt1"/>
            </a:gs>
            <a:gs pos="67000">
              <a:schemeClr val="lt1"/>
            </a:gs>
            <a:gs pos="92000">
              <a:schemeClr val="lt1"/>
            </a:gs>
            <a:gs pos="100000">
              <a:srgbClr val="FF0000"/>
            </a:gs>
          </a:gsLst>
          <a:lin ang="5400000" scaled="0"/>
        </a:gradFill>
        <a:effectLst/>
      </p:bgPr>
    </p:bg>
    <p:spTree>
      <p:nvGrpSpPr>
        <p:cNvPr id="1" name="Shape 1365"/>
        <p:cNvGrpSpPr/>
        <p:nvPr/>
      </p:nvGrpSpPr>
      <p:grpSpPr>
        <a:xfrm>
          <a:off x="0" y="0"/>
          <a:ext cx="0" cy="0"/>
          <a:chOff x="0" y="0"/>
          <a:chExt cx="0" cy="0"/>
        </a:xfrm>
      </p:grpSpPr>
      <p:sp>
        <p:nvSpPr>
          <p:cNvPr id="1366" name="Google Shape;1366;p69"/>
          <p:cNvSpPr txBox="1">
            <a:spLocks noGrp="1"/>
          </p:cNvSpPr>
          <p:nvPr>
            <p:ph type="ftr" idx="11"/>
          </p:nvPr>
        </p:nvSpPr>
        <p:spPr>
          <a:xfrm>
            <a:off x="971600" y="4836242"/>
            <a:ext cx="7632848"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1100" b="1">
                <a:solidFill>
                  <a:schemeClr val="lt1"/>
                </a:solidFill>
              </a:rPr>
              <a:t>Quality Assurance for Reform and Transformation of HEIs in Uzbekistan - QUARTZ</a:t>
            </a:r>
            <a:endParaRPr/>
          </a:p>
        </p:txBody>
      </p:sp>
      <p:pic>
        <p:nvPicPr>
          <p:cNvPr id="1367" name="Google Shape;1367;p69" descr="C:\Users\brani\Downloads\eu_funded_en.jpg"/>
          <p:cNvPicPr preferRelativeResize="0"/>
          <p:nvPr/>
        </p:nvPicPr>
        <p:blipFill rotWithShape="1">
          <a:blip r:embed="rId3">
            <a:alphaModFix/>
          </a:blip>
          <a:srcRect/>
          <a:stretch/>
        </p:blipFill>
        <p:spPr>
          <a:xfrm>
            <a:off x="539552" y="162534"/>
            <a:ext cx="1726406" cy="362938"/>
          </a:xfrm>
          <a:prstGeom prst="rect">
            <a:avLst/>
          </a:prstGeom>
          <a:noFill/>
          <a:ln>
            <a:noFill/>
          </a:ln>
        </p:spPr>
      </p:pic>
      <p:pic>
        <p:nvPicPr>
          <p:cNvPr id="1368" name="Google Shape;1368;p69" descr="Sustainable Development Goals SDGs Goal 4: Quality, 48% OFF"/>
          <p:cNvPicPr preferRelativeResize="0"/>
          <p:nvPr/>
        </p:nvPicPr>
        <p:blipFill rotWithShape="1">
          <a:blip r:embed="rId4">
            <a:alphaModFix/>
          </a:blip>
          <a:srcRect/>
          <a:stretch/>
        </p:blipFill>
        <p:spPr>
          <a:xfrm>
            <a:off x="8122745" y="162534"/>
            <a:ext cx="481703" cy="481703"/>
          </a:xfrm>
          <a:prstGeom prst="rect">
            <a:avLst/>
          </a:prstGeom>
          <a:noFill/>
          <a:ln>
            <a:noFill/>
          </a:ln>
        </p:spPr>
      </p:pic>
      <p:pic>
        <p:nvPicPr>
          <p:cNvPr id="1369" name="Google Shape;1369;p69"/>
          <p:cNvPicPr preferRelativeResize="0"/>
          <p:nvPr/>
        </p:nvPicPr>
        <p:blipFill rotWithShape="1">
          <a:blip r:embed="rId5">
            <a:alphaModFix/>
          </a:blip>
          <a:srcRect/>
          <a:stretch/>
        </p:blipFill>
        <p:spPr>
          <a:xfrm>
            <a:off x="3868104" y="117804"/>
            <a:ext cx="1407792" cy="407668"/>
          </a:xfrm>
          <a:prstGeom prst="rect">
            <a:avLst/>
          </a:prstGeom>
          <a:noFill/>
          <a:ln>
            <a:noFill/>
          </a:ln>
        </p:spPr>
      </p:pic>
      <p:sp>
        <p:nvSpPr>
          <p:cNvPr id="1370" name="Google Shape;1370;p69"/>
          <p:cNvSpPr txBox="1"/>
          <p:nvPr/>
        </p:nvSpPr>
        <p:spPr>
          <a:xfrm>
            <a:off x="251520" y="347199"/>
            <a:ext cx="8414146" cy="78070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Tahoma"/>
              <a:buNone/>
            </a:pPr>
            <a:r>
              <a:rPr lang="en-GB" sz="2400" b="1">
                <a:solidFill>
                  <a:schemeClr val="dk1"/>
                </a:solidFill>
                <a:latin typeface="Tahoma"/>
                <a:ea typeface="Tahoma"/>
                <a:cs typeface="Tahoma"/>
                <a:sym typeface="Tahoma"/>
              </a:rPr>
              <a:t>LLL: Key Commitments of the HEIs</a:t>
            </a:r>
            <a:endParaRPr/>
          </a:p>
        </p:txBody>
      </p:sp>
      <p:sp>
        <p:nvSpPr>
          <p:cNvPr id="1371" name="Google Shape;1371;p69"/>
          <p:cNvSpPr txBox="1"/>
          <p:nvPr/>
        </p:nvSpPr>
        <p:spPr>
          <a:xfrm>
            <a:off x="100254" y="1353203"/>
            <a:ext cx="8466761" cy="299711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Calibri"/>
              <a:buNone/>
            </a:pPr>
            <a:endParaRPr sz="2400">
              <a:solidFill>
                <a:schemeClr val="dk1"/>
              </a:solidFill>
              <a:latin typeface="Tahoma"/>
              <a:ea typeface="Tahoma"/>
              <a:cs typeface="Tahoma"/>
              <a:sym typeface="Tahoma"/>
            </a:endParaRPr>
          </a:p>
        </p:txBody>
      </p:sp>
      <p:grpSp>
        <p:nvGrpSpPr>
          <p:cNvPr id="1372" name="Google Shape;1372;p69"/>
          <p:cNvGrpSpPr/>
          <p:nvPr/>
        </p:nvGrpSpPr>
        <p:grpSpPr>
          <a:xfrm>
            <a:off x="590829" y="916328"/>
            <a:ext cx="7890332" cy="3316719"/>
            <a:chOff x="339309" y="761"/>
            <a:chExt cx="7890332" cy="3316719"/>
          </a:xfrm>
        </p:grpSpPr>
        <p:sp>
          <p:nvSpPr>
            <p:cNvPr id="1373" name="Google Shape;1373;p69"/>
            <p:cNvSpPr/>
            <p:nvPr/>
          </p:nvSpPr>
          <p:spPr>
            <a:xfrm>
              <a:off x="339309" y="761"/>
              <a:ext cx="7890332" cy="294557"/>
            </a:xfrm>
            <a:prstGeom prst="chevron">
              <a:avLst>
                <a:gd name="adj" fmla="val 50000"/>
              </a:avLst>
            </a:prstGeom>
            <a:solidFill>
              <a:schemeClr val="lt1"/>
            </a:solidFill>
            <a:ln w="25400" cap="flat" cmpd="sng">
              <a:solidFill>
                <a:srgbClr val="1C417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69"/>
            <p:cNvSpPr txBox="1"/>
            <p:nvPr/>
          </p:nvSpPr>
          <p:spPr>
            <a:xfrm>
              <a:off x="486588" y="761"/>
              <a:ext cx="7595775" cy="294557"/>
            </a:xfrm>
            <a:prstGeom prst="rect">
              <a:avLst/>
            </a:prstGeom>
            <a:noFill/>
            <a:ln>
              <a:noFill/>
            </a:ln>
          </p:spPr>
          <p:txBody>
            <a:bodyPr spcFirstLastPara="1" wrap="square" lIns="24125" tIns="12050" rIns="0" bIns="12050" anchor="ctr" anchorCtr="0">
              <a:noAutofit/>
            </a:bodyPr>
            <a:lstStyle/>
            <a:p>
              <a:pPr marL="0" marR="0" lvl="0" indent="0" algn="l" rtl="0">
                <a:lnSpc>
                  <a:spcPct val="90000"/>
                </a:lnSpc>
                <a:spcBef>
                  <a:spcPts val="0"/>
                </a:spcBef>
                <a:spcAft>
                  <a:spcPts val="0"/>
                </a:spcAft>
                <a:buClr>
                  <a:schemeClr val="dk1"/>
                </a:buClr>
                <a:buSzPts val="1900"/>
                <a:buFont typeface="Tahoma"/>
                <a:buNone/>
              </a:pPr>
              <a:r>
                <a:rPr lang="en-GB" sz="1900" b="0">
                  <a:solidFill>
                    <a:schemeClr val="dk1"/>
                  </a:solidFill>
                  <a:latin typeface="Tahoma"/>
                  <a:ea typeface="Tahoma"/>
                  <a:cs typeface="Tahoma"/>
                  <a:sym typeface="Tahoma"/>
                </a:rPr>
                <a:t>Embed Lifelong Learning as a Strategic Institutional Priority</a:t>
              </a:r>
              <a:endParaRPr sz="1900" b="0">
                <a:solidFill>
                  <a:schemeClr val="dk1"/>
                </a:solidFill>
                <a:latin typeface="Tahoma"/>
                <a:ea typeface="Tahoma"/>
                <a:cs typeface="Tahoma"/>
                <a:sym typeface="Tahoma"/>
              </a:endParaRPr>
            </a:p>
          </p:txBody>
        </p:sp>
        <p:sp>
          <p:nvSpPr>
            <p:cNvPr id="1375" name="Google Shape;1375;p69"/>
            <p:cNvSpPr/>
            <p:nvPr/>
          </p:nvSpPr>
          <p:spPr>
            <a:xfrm>
              <a:off x="339309" y="336557"/>
              <a:ext cx="7890332" cy="294557"/>
            </a:xfrm>
            <a:prstGeom prst="chevron">
              <a:avLst>
                <a:gd name="adj" fmla="val 50000"/>
              </a:avLst>
            </a:prstGeom>
            <a:solidFill>
              <a:schemeClr val="lt1"/>
            </a:solidFill>
            <a:ln w="25400" cap="flat" cmpd="sng">
              <a:solidFill>
                <a:srgbClr val="1C417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69"/>
            <p:cNvSpPr txBox="1"/>
            <p:nvPr/>
          </p:nvSpPr>
          <p:spPr>
            <a:xfrm>
              <a:off x="486588" y="336557"/>
              <a:ext cx="7595775" cy="294557"/>
            </a:xfrm>
            <a:prstGeom prst="rect">
              <a:avLst/>
            </a:prstGeom>
            <a:noFill/>
            <a:ln>
              <a:noFill/>
            </a:ln>
          </p:spPr>
          <p:txBody>
            <a:bodyPr spcFirstLastPara="1" wrap="square" lIns="24125" tIns="12050" rIns="0" bIns="12050" anchor="ctr" anchorCtr="0">
              <a:noAutofit/>
            </a:bodyPr>
            <a:lstStyle/>
            <a:p>
              <a:pPr marL="0" marR="0" lvl="0" indent="0" algn="l" rtl="0">
                <a:lnSpc>
                  <a:spcPct val="90000"/>
                </a:lnSpc>
                <a:spcBef>
                  <a:spcPts val="0"/>
                </a:spcBef>
                <a:spcAft>
                  <a:spcPts val="0"/>
                </a:spcAft>
                <a:buClr>
                  <a:schemeClr val="dk1"/>
                </a:buClr>
                <a:buSzPts val="1900"/>
                <a:buFont typeface="Tahoma"/>
                <a:buNone/>
              </a:pPr>
              <a:r>
                <a:rPr lang="en-GB" sz="1900" b="0">
                  <a:solidFill>
                    <a:schemeClr val="dk1"/>
                  </a:solidFill>
                  <a:latin typeface="Tahoma"/>
                  <a:ea typeface="Tahoma"/>
                  <a:cs typeface="Tahoma"/>
                  <a:sym typeface="Tahoma"/>
                </a:rPr>
                <a:t>Provide Inclusive and Flexible Learning Pathways</a:t>
              </a:r>
              <a:endParaRPr sz="1900" b="0">
                <a:solidFill>
                  <a:schemeClr val="dk1"/>
                </a:solidFill>
                <a:latin typeface="Tahoma"/>
                <a:ea typeface="Tahoma"/>
                <a:cs typeface="Tahoma"/>
                <a:sym typeface="Tahoma"/>
              </a:endParaRPr>
            </a:p>
          </p:txBody>
        </p:sp>
        <p:sp>
          <p:nvSpPr>
            <p:cNvPr id="1377" name="Google Shape;1377;p69"/>
            <p:cNvSpPr/>
            <p:nvPr/>
          </p:nvSpPr>
          <p:spPr>
            <a:xfrm>
              <a:off x="339309" y="672353"/>
              <a:ext cx="7890332" cy="294557"/>
            </a:xfrm>
            <a:prstGeom prst="chevron">
              <a:avLst>
                <a:gd name="adj" fmla="val 50000"/>
              </a:avLst>
            </a:prstGeom>
            <a:solidFill>
              <a:schemeClr val="lt1"/>
            </a:solidFill>
            <a:ln w="25400" cap="flat" cmpd="sng">
              <a:solidFill>
                <a:srgbClr val="1C417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69"/>
            <p:cNvSpPr txBox="1"/>
            <p:nvPr/>
          </p:nvSpPr>
          <p:spPr>
            <a:xfrm>
              <a:off x="486588" y="672353"/>
              <a:ext cx="7595775" cy="294557"/>
            </a:xfrm>
            <a:prstGeom prst="rect">
              <a:avLst/>
            </a:prstGeom>
            <a:noFill/>
            <a:ln>
              <a:noFill/>
            </a:ln>
          </p:spPr>
          <p:txBody>
            <a:bodyPr spcFirstLastPara="1" wrap="square" lIns="24125" tIns="12050" rIns="0" bIns="12050" anchor="ctr" anchorCtr="0">
              <a:noAutofit/>
            </a:bodyPr>
            <a:lstStyle/>
            <a:p>
              <a:pPr marL="0" marR="0" lvl="0" indent="0" algn="l" rtl="0">
                <a:lnSpc>
                  <a:spcPct val="90000"/>
                </a:lnSpc>
                <a:spcBef>
                  <a:spcPts val="0"/>
                </a:spcBef>
                <a:spcAft>
                  <a:spcPts val="0"/>
                </a:spcAft>
                <a:buClr>
                  <a:schemeClr val="dk1"/>
                </a:buClr>
                <a:buSzPts val="1900"/>
                <a:buFont typeface="Tahoma"/>
                <a:buNone/>
              </a:pPr>
              <a:r>
                <a:rPr lang="en-GB" sz="1900" b="0">
                  <a:solidFill>
                    <a:schemeClr val="dk1"/>
                  </a:solidFill>
                  <a:latin typeface="Tahoma"/>
                  <a:ea typeface="Tahoma"/>
                  <a:cs typeface="Tahoma"/>
                  <a:sym typeface="Tahoma"/>
                </a:rPr>
                <a:t>Recognise and Validate Prior Learning (RPL)</a:t>
              </a:r>
              <a:endParaRPr/>
            </a:p>
          </p:txBody>
        </p:sp>
        <p:sp>
          <p:nvSpPr>
            <p:cNvPr id="1379" name="Google Shape;1379;p69"/>
            <p:cNvSpPr/>
            <p:nvPr/>
          </p:nvSpPr>
          <p:spPr>
            <a:xfrm>
              <a:off x="339309" y="1008148"/>
              <a:ext cx="7890332" cy="294557"/>
            </a:xfrm>
            <a:prstGeom prst="chevron">
              <a:avLst>
                <a:gd name="adj" fmla="val 50000"/>
              </a:avLst>
            </a:prstGeom>
            <a:solidFill>
              <a:schemeClr val="lt1"/>
            </a:solidFill>
            <a:ln w="25400" cap="flat" cmpd="sng">
              <a:solidFill>
                <a:srgbClr val="1C417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69"/>
            <p:cNvSpPr txBox="1"/>
            <p:nvPr/>
          </p:nvSpPr>
          <p:spPr>
            <a:xfrm>
              <a:off x="486588" y="1008148"/>
              <a:ext cx="7595775" cy="294557"/>
            </a:xfrm>
            <a:prstGeom prst="rect">
              <a:avLst/>
            </a:prstGeom>
            <a:noFill/>
            <a:ln>
              <a:noFill/>
            </a:ln>
          </p:spPr>
          <p:txBody>
            <a:bodyPr spcFirstLastPara="1" wrap="square" lIns="24125" tIns="12050" rIns="0" bIns="12050" anchor="ctr" anchorCtr="0">
              <a:noAutofit/>
            </a:bodyPr>
            <a:lstStyle/>
            <a:p>
              <a:pPr marL="0" marR="0" lvl="0" indent="0" algn="l" rtl="0">
                <a:lnSpc>
                  <a:spcPct val="90000"/>
                </a:lnSpc>
                <a:spcBef>
                  <a:spcPts val="0"/>
                </a:spcBef>
                <a:spcAft>
                  <a:spcPts val="0"/>
                </a:spcAft>
                <a:buClr>
                  <a:schemeClr val="dk1"/>
                </a:buClr>
                <a:buSzPts val="1900"/>
                <a:buFont typeface="Tahoma"/>
                <a:buNone/>
              </a:pPr>
              <a:r>
                <a:rPr lang="en-GB" sz="1900" b="0">
                  <a:solidFill>
                    <a:schemeClr val="dk1"/>
                  </a:solidFill>
                  <a:latin typeface="Tahoma"/>
                  <a:ea typeface="Tahoma"/>
                  <a:cs typeface="Tahoma"/>
                  <a:sym typeface="Tahoma"/>
                </a:rPr>
                <a:t>Enhance the Quality of Lifelong Learning Provision</a:t>
              </a:r>
              <a:endParaRPr/>
            </a:p>
          </p:txBody>
        </p:sp>
        <p:sp>
          <p:nvSpPr>
            <p:cNvPr id="1381" name="Google Shape;1381;p69"/>
            <p:cNvSpPr/>
            <p:nvPr/>
          </p:nvSpPr>
          <p:spPr>
            <a:xfrm>
              <a:off x="339309" y="1343944"/>
              <a:ext cx="7890332" cy="294557"/>
            </a:xfrm>
            <a:prstGeom prst="chevron">
              <a:avLst>
                <a:gd name="adj" fmla="val 50000"/>
              </a:avLst>
            </a:prstGeom>
            <a:solidFill>
              <a:schemeClr val="lt1"/>
            </a:solidFill>
            <a:ln w="25400" cap="flat" cmpd="sng">
              <a:solidFill>
                <a:srgbClr val="1C417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69"/>
            <p:cNvSpPr txBox="1"/>
            <p:nvPr/>
          </p:nvSpPr>
          <p:spPr>
            <a:xfrm>
              <a:off x="486588" y="1343944"/>
              <a:ext cx="7595775" cy="294557"/>
            </a:xfrm>
            <a:prstGeom prst="rect">
              <a:avLst/>
            </a:prstGeom>
            <a:noFill/>
            <a:ln>
              <a:noFill/>
            </a:ln>
          </p:spPr>
          <p:txBody>
            <a:bodyPr spcFirstLastPara="1" wrap="square" lIns="24125" tIns="12050" rIns="0" bIns="12050" anchor="ctr" anchorCtr="0">
              <a:noAutofit/>
            </a:bodyPr>
            <a:lstStyle/>
            <a:p>
              <a:pPr marL="0" marR="0" lvl="0" indent="0" algn="l" rtl="0">
                <a:lnSpc>
                  <a:spcPct val="90000"/>
                </a:lnSpc>
                <a:spcBef>
                  <a:spcPts val="0"/>
                </a:spcBef>
                <a:spcAft>
                  <a:spcPts val="0"/>
                </a:spcAft>
                <a:buClr>
                  <a:schemeClr val="dk1"/>
                </a:buClr>
                <a:buSzPts val="1900"/>
                <a:buFont typeface="Tahoma"/>
                <a:buNone/>
              </a:pPr>
              <a:r>
                <a:rPr lang="en-GB" sz="1900" b="0">
                  <a:solidFill>
                    <a:schemeClr val="dk1"/>
                  </a:solidFill>
                  <a:latin typeface="Tahoma"/>
                  <a:ea typeface="Tahoma"/>
                  <a:cs typeface="Tahoma"/>
                  <a:sym typeface="Tahoma"/>
                </a:rPr>
                <a:t>Strengthen Partnerships with Employers and Society</a:t>
              </a:r>
              <a:endParaRPr sz="1900" b="0">
                <a:solidFill>
                  <a:schemeClr val="dk1"/>
                </a:solidFill>
                <a:latin typeface="Tahoma"/>
                <a:ea typeface="Tahoma"/>
                <a:cs typeface="Tahoma"/>
                <a:sym typeface="Tahoma"/>
              </a:endParaRPr>
            </a:p>
          </p:txBody>
        </p:sp>
        <p:sp>
          <p:nvSpPr>
            <p:cNvPr id="1383" name="Google Shape;1383;p69"/>
            <p:cNvSpPr/>
            <p:nvPr/>
          </p:nvSpPr>
          <p:spPr>
            <a:xfrm>
              <a:off x="339309" y="1679740"/>
              <a:ext cx="7890332" cy="294557"/>
            </a:xfrm>
            <a:prstGeom prst="chevron">
              <a:avLst>
                <a:gd name="adj" fmla="val 50000"/>
              </a:avLst>
            </a:prstGeom>
            <a:solidFill>
              <a:schemeClr val="lt1"/>
            </a:solidFill>
            <a:ln w="25400" cap="flat" cmpd="sng">
              <a:solidFill>
                <a:srgbClr val="1C417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69"/>
            <p:cNvSpPr txBox="1"/>
            <p:nvPr/>
          </p:nvSpPr>
          <p:spPr>
            <a:xfrm>
              <a:off x="486588" y="1679740"/>
              <a:ext cx="7595775" cy="294557"/>
            </a:xfrm>
            <a:prstGeom prst="rect">
              <a:avLst/>
            </a:prstGeom>
            <a:noFill/>
            <a:ln>
              <a:noFill/>
            </a:ln>
          </p:spPr>
          <p:txBody>
            <a:bodyPr spcFirstLastPara="1" wrap="square" lIns="24125" tIns="12050" rIns="0" bIns="12050" anchor="ctr" anchorCtr="0">
              <a:noAutofit/>
            </a:bodyPr>
            <a:lstStyle/>
            <a:p>
              <a:pPr marL="0" marR="0" lvl="0" indent="0" algn="l" rtl="0">
                <a:lnSpc>
                  <a:spcPct val="90000"/>
                </a:lnSpc>
                <a:spcBef>
                  <a:spcPts val="0"/>
                </a:spcBef>
                <a:spcAft>
                  <a:spcPts val="0"/>
                </a:spcAft>
                <a:buClr>
                  <a:schemeClr val="dk1"/>
                </a:buClr>
                <a:buSzPts val="1900"/>
                <a:buFont typeface="Tahoma"/>
                <a:buNone/>
              </a:pPr>
              <a:r>
                <a:rPr lang="en-GB" sz="1900" b="0">
                  <a:solidFill>
                    <a:schemeClr val="dk1"/>
                  </a:solidFill>
                  <a:latin typeface="Tahoma"/>
                  <a:ea typeface="Tahoma"/>
                  <a:cs typeface="Tahoma"/>
                  <a:sym typeface="Tahoma"/>
                </a:rPr>
                <a:t>Promote Interdisciplinary and Innovative Learning Approaches</a:t>
              </a:r>
              <a:endParaRPr/>
            </a:p>
          </p:txBody>
        </p:sp>
        <p:sp>
          <p:nvSpPr>
            <p:cNvPr id="1385" name="Google Shape;1385;p69"/>
            <p:cNvSpPr/>
            <p:nvPr/>
          </p:nvSpPr>
          <p:spPr>
            <a:xfrm>
              <a:off x="339309" y="2015536"/>
              <a:ext cx="7890332" cy="294557"/>
            </a:xfrm>
            <a:prstGeom prst="chevron">
              <a:avLst>
                <a:gd name="adj" fmla="val 50000"/>
              </a:avLst>
            </a:prstGeom>
            <a:solidFill>
              <a:schemeClr val="lt1"/>
            </a:solidFill>
            <a:ln w="25400" cap="flat" cmpd="sng">
              <a:solidFill>
                <a:srgbClr val="1C417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69"/>
            <p:cNvSpPr txBox="1"/>
            <p:nvPr/>
          </p:nvSpPr>
          <p:spPr>
            <a:xfrm>
              <a:off x="486588" y="2015536"/>
              <a:ext cx="7595775" cy="294557"/>
            </a:xfrm>
            <a:prstGeom prst="rect">
              <a:avLst/>
            </a:prstGeom>
            <a:noFill/>
            <a:ln>
              <a:noFill/>
            </a:ln>
          </p:spPr>
          <p:txBody>
            <a:bodyPr spcFirstLastPara="1" wrap="square" lIns="24125" tIns="12050" rIns="0" bIns="12050" anchor="ctr" anchorCtr="0">
              <a:noAutofit/>
            </a:bodyPr>
            <a:lstStyle/>
            <a:p>
              <a:pPr marL="0" marR="0" lvl="0" indent="0" algn="l" rtl="0">
                <a:lnSpc>
                  <a:spcPct val="90000"/>
                </a:lnSpc>
                <a:spcBef>
                  <a:spcPts val="0"/>
                </a:spcBef>
                <a:spcAft>
                  <a:spcPts val="0"/>
                </a:spcAft>
                <a:buClr>
                  <a:schemeClr val="dk1"/>
                </a:buClr>
                <a:buSzPts val="1900"/>
                <a:buFont typeface="Tahoma"/>
                <a:buNone/>
              </a:pPr>
              <a:r>
                <a:rPr lang="en-GB" sz="1900" b="0">
                  <a:solidFill>
                    <a:schemeClr val="dk1"/>
                  </a:solidFill>
                  <a:latin typeface="Tahoma"/>
                  <a:ea typeface="Tahoma"/>
                  <a:cs typeface="Tahoma"/>
                  <a:sym typeface="Tahoma"/>
                </a:rPr>
                <a:t> Ensure Financial Support and Sustainability for Lifelong Learning</a:t>
              </a:r>
              <a:endParaRPr/>
            </a:p>
          </p:txBody>
        </p:sp>
        <p:sp>
          <p:nvSpPr>
            <p:cNvPr id="1387" name="Google Shape;1387;p69"/>
            <p:cNvSpPr/>
            <p:nvPr/>
          </p:nvSpPr>
          <p:spPr>
            <a:xfrm>
              <a:off x="339309" y="2351332"/>
              <a:ext cx="7890332" cy="294557"/>
            </a:xfrm>
            <a:prstGeom prst="chevron">
              <a:avLst>
                <a:gd name="adj" fmla="val 50000"/>
              </a:avLst>
            </a:prstGeom>
            <a:solidFill>
              <a:schemeClr val="lt1"/>
            </a:solidFill>
            <a:ln w="25400" cap="flat" cmpd="sng">
              <a:solidFill>
                <a:srgbClr val="1C417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69"/>
            <p:cNvSpPr txBox="1"/>
            <p:nvPr/>
          </p:nvSpPr>
          <p:spPr>
            <a:xfrm>
              <a:off x="486588" y="2351332"/>
              <a:ext cx="7595775" cy="294557"/>
            </a:xfrm>
            <a:prstGeom prst="rect">
              <a:avLst/>
            </a:prstGeom>
            <a:noFill/>
            <a:ln>
              <a:noFill/>
            </a:ln>
          </p:spPr>
          <p:txBody>
            <a:bodyPr spcFirstLastPara="1" wrap="square" lIns="24125" tIns="12050" rIns="0" bIns="12050" anchor="ctr" anchorCtr="0">
              <a:noAutofit/>
            </a:bodyPr>
            <a:lstStyle/>
            <a:p>
              <a:pPr marL="0" marR="0" lvl="0" indent="0" algn="l" rtl="0">
                <a:lnSpc>
                  <a:spcPct val="90000"/>
                </a:lnSpc>
                <a:spcBef>
                  <a:spcPts val="0"/>
                </a:spcBef>
                <a:spcAft>
                  <a:spcPts val="0"/>
                </a:spcAft>
                <a:buClr>
                  <a:schemeClr val="dk1"/>
                </a:buClr>
                <a:buSzPts val="1900"/>
                <a:buFont typeface="Tahoma"/>
                <a:buNone/>
              </a:pPr>
              <a:r>
                <a:rPr lang="en-GB" sz="1900" b="0">
                  <a:solidFill>
                    <a:schemeClr val="dk1"/>
                  </a:solidFill>
                  <a:latin typeface="Tahoma"/>
                  <a:ea typeface="Tahoma"/>
                  <a:cs typeface="Tahoma"/>
                  <a:sym typeface="Tahoma"/>
                </a:rPr>
                <a:t>Support Professional Development of Academic Staff</a:t>
              </a:r>
              <a:endParaRPr/>
            </a:p>
          </p:txBody>
        </p:sp>
        <p:sp>
          <p:nvSpPr>
            <p:cNvPr id="1389" name="Google Shape;1389;p69"/>
            <p:cNvSpPr/>
            <p:nvPr/>
          </p:nvSpPr>
          <p:spPr>
            <a:xfrm>
              <a:off x="339309" y="2687127"/>
              <a:ext cx="7890332" cy="294557"/>
            </a:xfrm>
            <a:prstGeom prst="chevron">
              <a:avLst>
                <a:gd name="adj" fmla="val 50000"/>
              </a:avLst>
            </a:prstGeom>
            <a:solidFill>
              <a:schemeClr val="lt1"/>
            </a:solidFill>
            <a:ln w="25400" cap="flat" cmpd="sng">
              <a:solidFill>
                <a:srgbClr val="1C417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69"/>
            <p:cNvSpPr txBox="1"/>
            <p:nvPr/>
          </p:nvSpPr>
          <p:spPr>
            <a:xfrm>
              <a:off x="486588" y="2687127"/>
              <a:ext cx="7595775" cy="294557"/>
            </a:xfrm>
            <a:prstGeom prst="rect">
              <a:avLst/>
            </a:prstGeom>
            <a:noFill/>
            <a:ln>
              <a:noFill/>
            </a:ln>
          </p:spPr>
          <p:txBody>
            <a:bodyPr spcFirstLastPara="1" wrap="square" lIns="24125" tIns="12050" rIns="0" bIns="12050" anchor="ctr" anchorCtr="0">
              <a:noAutofit/>
            </a:bodyPr>
            <a:lstStyle/>
            <a:p>
              <a:pPr marL="0" marR="0" lvl="0" indent="0" algn="l" rtl="0">
                <a:lnSpc>
                  <a:spcPct val="90000"/>
                </a:lnSpc>
                <a:spcBef>
                  <a:spcPts val="0"/>
                </a:spcBef>
                <a:spcAft>
                  <a:spcPts val="0"/>
                </a:spcAft>
                <a:buClr>
                  <a:schemeClr val="dk1"/>
                </a:buClr>
                <a:buSzPts val="1900"/>
                <a:buFont typeface="Tahoma"/>
                <a:buNone/>
              </a:pPr>
              <a:r>
                <a:rPr lang="en-GB" sz="1900" b="0">
                  <a:solidFill>
                    <a:schemeClr val="dk1"/>
                  </a:solidFill>
                  <a:latin typeface="Tahoma"/>
                  <a:ea typeface="Tahoma"/>
                  <a:cs typeface="Tahoma"/>
                  <a:sym typeface="Tahoma"/>
                </a:rPr>
                <a:t>Engage in National and International Policy Dialogue</a:t>
              </a:r>
              <a:endParaRPr/>
            </a:p>
          </p:txBody>
        </p:sp>
        <p:sp>
          <p:nvSpPr>
            <p:cNvPr id="1391" name="Google Shape;1391;p69"/>
            <p:cNvSpPr/>
            <p:nvPr/>
          </p:nvSpPr>
          <p:spPr>
            <a:xfrm>
              <a:off x="339309" y="3022923"/>
              <a:ext cx="7890332" cy="294557"/>
            </a:xfrm>
            <a:prstGeom prst="chevron">
              <a:avLst>
                <a:gd name="adj" fmla="val 50000"/>
              </a:avLst>
            </a:prstGeom>
            <a:solidFill>
              <a:schemeClr val="lt1"/>
            </a:solidFill>
            <a:ln w="25400" cap="flat" cmpd="sng">
              <a:solidFill>
                <a:srgbClr val="1C417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69"/>
            <p:cNvSpPr txBox="1"/>
            <p:nvPr/>
          </p:nvSpPr>
          <p:spPr>
            <a:xfrm>
              <a:off x="486588" y="3022923"/>
              <a:ext cx="7595775" cy="294557"/>
            </a:xfrm>
            <a:prstGeom prst="rect">
              <a:avLst/>
            </a:prstGeom>
            <a:noFill/>
            <a:ln>
              <a:noFill/>
            </a:ln>
          </p:spPr>
          <p:txBody>
            <a:bodyPr spcFirstLastPara="1" wrap="square" lIns="24125" tIns="12050" rIns="0" bIns="12050" anchor="ctr" anchorCtr="0">
              <a:noAutofit/>
            </a:bodyPr>
            <a:lstStyle/>
            <a:p>
              <a:pPr marL="0" marR="0" lvl="0" indent="0" algn="l" rtl="0">
                <a:lnSpc>
                  <a:spcPct val="90000"/>
                </a:lnSpc>
                <a:spcBef>
                  <a:spcPts val="0"/>
                </a:spcBef>
                <a:spcAft>
                  <a:spcPts val="0"/>
                </a:spcAft>
                <a:buClr>
                  <a:schemeClr val="dk1"/>
                </a:buClr>
                <a:buSzPts val="1900"/>
                <a:buFont typeface="Tahoma"/>
                <a:buNone/>
              </a:pPr>
              <a:r>
                <a:rPr lang="en-GB" sz="1900" b="0">
                  <a:solidFill>
                    <a:schemeClr val="dk1"/>
                  </a:solidFill>
                  <a:latin typeface="Tahoma"/>
                  <a:ea typeface="Tahoma"/>
                  <a:cs typeface="Tahoma"/>
                  <a:sym typeface="Tahoma"/>
                </a:rPr>
                <a:t>Use Research and Data to Continuously Improve Lifelong Learning</a:t>
              </a:r>
              <a:endParaRPr/>
            </a:p>
          </p:txBody>
        </p:sp>
      </p:grpSp>
      <p:sp>
        <p:nvSpPr>
          <p:cNvPr id="1393" name="Google Shape;1393;p69"/>
          <p:cNvSpPr txBox="1"/>
          <p:nvPr/>
        </p:nvSpPr>
        <p:spPr>
          <a:xfrm>
            <a:off x="300846" y="4350320"/>
            <a:ext cx="831549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900">
                <a:solidFill>
                  <a:schemeClr val="dk1"/>
                </a:solidFill>
                <a:latin typeface="Tahoma"/>
                <a:ea typeface="Tahoma"/>
                <a:cs typeface="Tahoma"/>
                <a:sym typeface="Tahoma"/>
              </a:rPr>
              <a:t>European university charter for lifelong learning adopted by EUA. </a:t>
            </a:r>
            <a:r>
              <a:rPr lang="en-GB" sz="900" u="sng">
                <a:solidFill>
                  <a:schemeClr val="dk1"/>
                </a:solidFill>
                <a:latin typeface="Tahoma"/>
                <a:ea typeface="Tahoma"/>
                <a:cs typeface="Tahoma"/>
                <a:sym typeface="Tahoma"/>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https://www.cedefop.europa.eu/en/news/european-university-charter-lifelong-learning-adopted-eua</a:t>
            </a:r>
            <a:endParaRPr sz="900">
              <a:solidFill>
                <a:schemeClr val="dk1"/>
              </a:solidFill>
              <a:latin typeface="Tahoma"/>
              <a:ea typeface="Tahoma"/>
              <a:cs typeface="Tahoma"/>
              <a:sym typeface="Tahom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38000">
              <a:schemeClr val="lt1"/>
            </a:gs>
            <a:gs pos="67000">
              <a:schemeClr val="lt1"/>
            </a:gs>
            <a:gs pos="92000">
              <a:schemeClr val="lt1"/>
            </a:gs>
            <a:gs pos="100000">
              <a:srgbClr val="FF0000"/>
            </a:gs>
          </a:gsLst>
          <a:lin ang="5400000" scaled="0"/>
        </a:gradFill>
        <a:effectLst/>
      </p:bgPr>
    </p:bg>
    <p:spTree>
      <p:nvGrpSpPr>
        <p:cNvPr id="1" name="Shape 186"/>
        <p:cNvGrpSpPr/>
        <p:nvPr/>
      </p:nvGrpSpPr>
      <p:grpSpPr>
        <a:xfrm>
          <a:off x="0" y="0"/>
          <a:ext cx="0" cy="0"/>
          <a:chOff x="0" y="0"/>
          <a:chExt cx="0" cy="0"/>
        </a:xfrm>
      </p:grpSpPr>
      <p:sp>
        <p:nvSpPr>
          <p:cNvPr id="187" name="Google Shape;187;p7"/>
          <p:cNvSpPr txBox="1"/>
          <p:nvPr/>
        </p:nvSpPr>
        <p:spPr>
          <a:xfrm>
            <a:off x="418147" y="473869"/>
            <a:ext cx="8229600" cy="104411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Tahoma"/>
              <a:buNone/>
            </a:pPr>
            <a:r>
              <a:rPr lang="en-GB" sz="2400">
                <a:solidFill>
                  <a:schemeClr val="dk1"/>
                </a:solidFill>
                <a:latin typeface="Tahoma"/>
                <a:ea typeface="Tahoma"/>
                <a:cs typeface="Tahoma"/>
                <a:sym typeface="Tahoma"/>
              </a:rPr>
              <a:t>Bottom-Up Approach</a:t>
            </a:r>
            <a:endParaRPr/>
          </a:p>
        </p:txBody>
      </p:sp>
      <p:sp>
        <p:nvSpPr>
          <p:cNvPr id="188" name="Google Shape;188;p7"/>
          <p:cNvSpPr txBox="1">
            <a:spLocks noGrp="1"/>
          </p:cNvSpPr>
          <p:nvPr>
            <p:ph type="ftr" idx="11"/>
          </p:nvPr>
        </p:nvSpPr>
        <p:spPr>
          <a:xfrm>
            <a:off x="971600" y="4836242"/>
            <a:ext cx="7632848"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1100" b="1">
                <a:solidFill>
                  <a:schemeClr val="lt1"/>
                </a:solidFill>
              </a:rPr>
              <a:t>Quality Assurance for Reform and Transformation of HEIs in Uzbekistan - QUARTZ</a:t>
            </a:r>
            <a:endParaRPr/>
          </a:p>
        </p:txBody>
      </p:sp>
      <p:pic>
        <p:nvPicPr>
          <p:cNvPr id="189" name="Google Shape;189;p7" descr="C:\Users\brani\Downloads\eu_funded_en.jpg"/>
          <p:cNvPicPr preferRelativeResize="0"/>
          <p:nvPr/>
        </p:nvPicPr>
        <p:blipFill rotWithShape="1">
          <a:blip r:embed="rId3">
            <a:alphaModFix/>
          </a:blip>
          <a:srcRect/>
          <a:stretch/>
        </p:blipFill>
        <p:spPr>
          <a:xfrm>
            <a:off x="539552" y="162534"/>
            <a:ext cx="1726406" cy="362938"/>
          </a:xfrm>
          <a:prstGeom prst="rect">
            <a:avLst/>
          </a:prstGeom>
          <a:noFill/>
          <a:ln>
            <a:noFill/>
          </a:ln>
        </p:spPr>
      </p:pic>
      <p:pic>
        <p:nvPicPr>
          <p:cNvPr id="190" name="Google Shape;190;p7" descr="Sustainable Development Goals SDGs Goal 4: Quality, 48% OFF"/>
          <p:cNvPicPr preferRelativeResize="0"/>
          <p:nvPr/>
        </p:nvPicPr>
        <p:blipFill rotWithShape="1">
          <a:blip r:embed="rId4">
            <a:alphaModFix/>
          </a:blip>
          <a:srcRect/>
          <a:stretch/>
        </p:blipFill>
        <p:spPr>
          <a:xfrm>
            <a:off x="8122745" y="162534"/>
            <a:ext cx="481703" cy="481703"/>
          </a:xfrm>
          <a:prstGeom prst="rect">
            <a:avLst/>
          </a:prstGeom>
          <a:noFill/>
          <a:ln>
            <a:noFill/>
          </a:ln>
        </p:spPr>
      </p:pic>
      <p:pic>
        <p:nvPicPr>
          <p:cNvPr id="191" name="Google Shape;191;p7"/>
          <p:cNvPicPr preferRelativeResize="0"/>
          <p:nvPr/>
        </p:nvPicPr>
        <p:blipFill rotWithShape="1">
          <a:blip r:embed="rId5">
            <a:alphaModFix/>
          </a:blip>
          <a:srcRect/>
          <a:stretch/>
        </p:blipFill>
        <p:spPr>
          <a:xfrm>
            <a:off x="3715704" y="132082"/>
            <a:ext cx="1407792" cy="407668"/>
          </a:xfrm>
          <a:prstGeom prst="rect">
            <a:avLst/>
          </a:prstGeom>
          <a:noFill/>
          <a:ln>
            <a:noFill/>
          </a:ln>
        </p:spPr>
      </p:pic>
      <p:sp>
        <p:nvSpPr>
          <p:cNvPr id="192" name="Google Shape;192;p7"/>
          <p:cNvSpPr txBox="1"/>
          <p:nvPr/>
        </p:nvSpPr>
        <p:spPr>
          <a:xfrm>
            <a:off x="4862115" y="1293987"/>
            <a:ext cx="4281885" cy="35394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dirty="0">
                <a:solidFill>
                  <a:schemeClr val="dk1"/>
                </a:solidFill>
                <a:latin typeface="Tahoma"/>
                <a:ea typeface="Tahoma"/>
                <a:cs typeface="Tahoma"/>
                <a:sym typeface="Tahoma"/>
              </a:rPr>
              <a:t>✅ </a:t>
            </a:r>
            <a:r>
              <a:rPr lang="en-GB" sz="1600" b="1" dirty="0">
                <a:solidFill>
                  <a:schemeClr val="dk1"/>
                </a:solidFill>
                <a:latin typeface="Tahoma"/>
                <a:ea typeface="Tahoma"/>
                <a:cs typeface="Tahoma"/>
                <a:sym typeface="Tahoma"/>
              </a:rPr>
              <a:t>Advantages:</a:t>
            </a:r>
            <a:endParaRPr/>
          </a:p>
          <a:p>
            <a:pPr marL="0" marR="0" lvl="0" indent="0" algn="l" rtl="0">
              <a:spcBef>
                <a:spcPts val="0"/>
              </a:spcBef>
              <a:spcAft>
                <a:spcPts val="0"/>
              </a:spcAft>
              <a:buNone/>
            </a:pPr>
            <a:r>
              <a:rPr lang="en-GB" sz="1600" dirty="0">
                <a:solidFill>
                  <a:schemeClr val="dk1"/>
                </a:solidFill>
                <a:latin typeface="Tahoma"/>
                <a:ea typeface="Tahoma"/>
                <a:cs typeface="Tahoma"/>
                <a:sym typeface="Tahoma"/>
              </a:rPr>
              <a:t>Encourages faculty innovation and engagement.</a:t>
            </a:r>
            <a:br>
              <a:rPr lang="en-GB" sz="1600" dirty="0">
                <a:solidFill>
                  <a:schemeClr val="dk1"/>
                </a:solidFill>
                <a:latin typeface="Tahoma"/>
                <a:ea typeface="Tahoma"/>
                <a:cs typeface="Tahoma"/>
                <a:sym typeface="Tahoma"/>
              </a:rPr>
            </a:br>
            <a:r>
              <a:rPr lang="en-GB" sz="1600" dirty="0">
                <a:solidFill>
                  <a:schemeClr val="dk1"/>
                </a:solidFill>
                <a:latin typeface="Tahoma"/>
                <a:ea typeface="Tahoma"/>
                <a:cs typeface="Tahoma"/>
                <a:sym typeface="Tahoma"/>
              </a:rPr>
              <a:t>More responsive to student needs and academic trends.</a:t>
            </a:r>
            <a:br>
              <a:rPr lang="en-GB" sz="1600" dirty="0">
                <a:solidFill>
                  <a:schemeClr val="dk1"/>
                </a:solidFill>
                <a:latin typeface="Tahoma"/>
                <a:ea typeface="Tahoma"/>
                <a:cs typeface="Tahoma"/>
                <a:sym typeface="Tahoma"/>
              </a:rPr>
            </a:br>
            <a:r>
              <a:rPr lang="en-GB" sz="1600" dirty="0">
                <a:solidFill>
                  <a:schemeClr val="dk1"/>
                </a:solidFill>
                <a:latin typeface="Tahoma"/>
                <a:ea typeface="Tahoma"/>
                <a:cs typeface="Tahoma"/>
                <a:sym typeface="Tahoma"/>
              </a:rPr>
              <a:t>Enhances stakeholder participation in decision-making.</a:t>
            </a:r>
            <a:endParaRPr/>
          </a:p>
          <a:p>
            <a:pPr marL="0" marR="0" lvl="0" indent="0" algn="l" rtl="0">
              <a:spcBef>
                <a:spcPts val="0"/>
              </a:spcBef>
              <a:spcAft>
                <a:spcPts val="0"/>
              </a:spcAft>
              <a:buNone/>
            </a:pPr>
            <a:endParaRPr sz="1600">
              <a:solidFill>
                <a:schemeClr val="dk1"/>
              </a:solidFill>
              <a:latin typeface="Tahoma"/>
              <a:ea typeface="Tahoma"/>
              <a:cs typeface="Tahoma"/>
              <a:sym typeface="Tahoma"/>
            </a:endParaRPr>
          </a:p>
          <a:p>
            <a:pPr marL="0" marR="0" lvl="0" indent="0" algn="l" rtl="0">
              <a:spcBef>
                <a:spcPts val="0"/>
              </a:spcBef>
              <a:spcAft>
                <a:spcPts val="0"/>
              </a:spcAft>
              <a:buNone/>
            </a:pPr>
            <a:r>
              <a:rPr lang="en-GB" sz="1600" dirty="0">
                <a:solidFill>
                  <a:schemeClr val="dk1"/>
                </a:solidFill>
                <a:latin typeface="Tahoma"/>
                <a:ea typeface="Tahoma"/>
                <a:cs typeface="Tahoma"/>
                <a:sym typeface="Tahoma"/>
              </a:rPr>
              <a:t>❌ </a:t>
            </a:r>
            <a:r>
              <a:rPr lang="en-GB" sz="1600" b="1" dirty="0">
                <a:solidFill>
                  <a:schemeClr val="dk1"/>
                </a:solidFill>
                <a:latin typeface="Tahoma"/>
                <a:ea typeface="Tahoma"/>
                <a:cs typeface="Tahoma"/>
                <a:sym typeface="Tahoma"/>
              </a:rPr>
              <a:t>Challenges:</a:t>
            </a:r>
            <a:endParaRPr/>
          </a:p>
          <a:p>
            <a:pPr marL="0" marR="0" lvl="0" indent="0" algn="l" rtl="0">
              <a:spcBef>
                <a:spcPts val="0"/>
              </a:spcBef>
              <a:spcAft>
                <a:spcPts val="0"/>
              </a:spcAft>
              <a:buNone/>
            </a:pPr>
            <a:r>
              <a:rPr lang="en-GB" sz="1600" dirty="0">
                <a:solidFill>
                  <a:schemeClr val="dk1"/>
                </a:solidFill>
                <a:latin typeface="Tahoma"/>
                <a:ea typeface="Tahoma"/>
                <a:cs typeface="Tahoma"/>
                <a:sym typeface="Tahoma"/>
              </a:rPr>
              <a:t>Risk of fragmented programme development.</a:t>
            </a:r>
            <a:endParaRPr/>
          </a:p>
          <a:p>
            <a:pPr marL="0" marR="0" lvl="0" indent="0" algn="l" rtl="0">
              <a:spcBef>
                <a:spcPts val="0"/>
              </a:spcBef>
              <a:spcAft>
                <a:spcPts val="0"/>
              </a:spcAft>
              <a:buNone/>
            </a:pPr>
            <a:r>
              <a:rPr lang="en-GB" sz="1600" dirty="0">
                <a:solidFill>
                  <a:schemeClr val="dk1"/>
                </a:solidFill>
                <a:latin typeface="Tahoma"/>
                <a:ea typeface="Tahoma"/>
                <a:cs typeface="Tahoma"/>
                <a:sym typeface="Tahoma"/>
              </a:rPr>
              <a:t>Inconsistent alignment with long-term institutional strategy.</a:t>
            </a:r>
            <a:endParaRPr sz="1600">
              <a:solidFill>
                <a:schemeClr val="dk1"/>
              </a:solidFill>
              <a:latin typeface="Tahoma"/>
              <a:ea typeface="Tahoma"/>
              <a:cs typeface="Tahoma"/>
              <a:sym typeface="Tahoma"/>
            </a:endParaRPr>
          </a:p>
          <a:p>
            <a:pPr marL="0" marR="0" lvl="0" indent="0" algn="l" rtl="0">
              <a:spcBef>
                <a:spcPts val="0"/>
              </a:spcBef>
              <a:spcAft>
                <a:spcPts val="0"/>
              </a:spcAft>
              <a:buNone/>
            </a:pPr>
            <a:r>
              <a:rPr lang="en-GB" sz="1600" dirty="0">
                <a:solidFill>
                  <a:schemeClr val="dk1"/>
                </a:solidFill>
                <a:latin typeface="Tahoma"/>
                <a:ea typeface="Tahoma"/>
                <a:cs typeface="Tahoma"/>
                <a:sym typeface="Tahoma"/>
              </a:rPr>
              <a:t>Resource allocation challenges if departments operate independently.</a:t>
            </a:r>
            <a:endParaRPr sz="1600">
              <a:solidFill>
                <a:schemeClr val="dk1"/>
              </a:solidFill>
              <a:latin typeface="Tahoma"/>
              <a:ea typeface="Tahoma"/>
              <a:cs typeface="Tahoma"/>
              <a:sym typeface="Tahoma"/>
            </a:endParaRPr>
          </a:p>
        </p:txBody>
      </p:sp>
      <p:grpSp>
        <p:nvGrpSpPr>
          <p:cNvPr id="193" name="Google Shape;193;p7"/>
          <p:cNvGrpSpPr/>
          <p:nvPr/>
        </p:nvGrpSpPr>
        <p:grpSpPr>
          <a:xfrm>
            <a:off x="179512" y="933833"/>
            <a:ext cx="4364000" cy="4603413"/>
            <a:chOff x="0" y="-290298"/>
            <a:chExt cx="4364000" cy="4603413"/>
          </a:xfrm>
        </p:grpSpPr>
        <p:sp>
          <p:nvSpPr>
            <p:cNvPr id="194" name="Google Shape;194;p7"/>
            <p:cNvSpPr/>
            <p:nvPr/>
          </p:nvSpPr>
          <p:spPr>
            <a:xfrm rot="2284033">
              <a:off x="1327659" y="-171450"/>
              <a:ext cx="1891605" cy="4365718"/>
            </a:xfrm>
            <a:custGeom>
              <a:avLst/>
              <a:gdLst/>
              <a:ahLst/>
              <a:cxnLst/>
              <a:rect l="l" t="t" r="r" b="b"/>
              <a:pathLst>
                <a:path w="120000" h="120000" extrusionOk="0">
                  <a:moveTo>
                    <a:pt x="0" y="120000"/>
                  </a:moveTo>
                  <a:quadBezTo>
                    <a:pt x="20000" y="40000"/>
                    <a:pt x="82356" y="6499"/>
                  </a:quadBezTo>
                  <a:lnTo>
                    <a:pt x="80666" y="0"/>
                  </a:lnTo>
                  <a:lnTo>
                    <a:pt x="120000" y="10285"/>
                  </a:lnTo>
                  <a:lnTo>
                    <a:pt x="89136" y="32571"/>
                  </a:lnTo>
                  <a:lnTo>
                    <a:pt x="87446" y="26071"/>
                  </a:lnTo>
                  <a:quadBezTo>
                    <a:pt x="30000" y="36071"/>
                    <a:pt x="0" y="120000"/>
                  </a:quad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7"/>
            <p:cNvSpPr/>
            <p:nvPr/>
          </p:nvSpPr>
          <p:spPr>
            <a:xfrm>
              <a:off x="2373020" y="1508916"/>
              <a:ext cx="84713" cy="84713"/>
            </a:xfrm>
            <a:prstGeom prst="ellipse">
              <a:avLst/>
            </a:prstGeom>
            <a:solidFill>
              <a:srgbClr val="B1C0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7"/>
            <p:cNvSpPr/>
            <p:nvPr/>
          </p:nvSpPr>
          <p:spPr>
            <a:xfrm>
              <a:off x="34599" y="125892"/>
              <a:ext cx="3965789" cy="62175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7"/>
            <p:cNvSpPr txBox="1"/>
            <p:nvPr/>
          </p:nvSpPr>
          <p:spPr>
            <a:xfrm>
              <a:off x="34599" y="125892"/>
              <a:ext cx="3965789" cy="621752"/>
            </a:xfrm>
            <a:prstGeom prst="rect">
              <a:avLst/>
            </a:prstGeom>
            <a:noFill/>
            <a:ln>
              <a:noFill/>
            </a:ln>
          </p:spPr>
          <p:txBody>
            <a:bodyPr spcFirstLastPara="1" wrap="square" lIns="20300" tIns="20300" rIns="20300" bIns="20300" anchor="b" anchorCtr="0">
              <a:noAutofit/>
            </a:bodyPr>
            <a:lstStyle/>
            <a:p>
              <a:pPr marL="0" marR="0" lvl="0" indent="0" algn="l" rtl="0">
                <a:lnSpc>
                  <a:spcPct val="90000"/>
                </a:lnSpc>
                <a:spcBef>
                  <a:spcPts val="0"/>
                </a:spcBef>
                <a:spcAft>
                  <a:spcPts val="0"/>
                </a:spcAft>
                <a:buClr>
                  <a:schemeClr val="dk1"/>
                </a:buClr>
                <a:buSzPts val="1600"/>
                <a:buFont typeface="Tahoma"/>
                <a:buNone/>
              </a:pPr>
              <a:r>
                <a:rPr lang="en-GB" sz="1600">
                  <a:solidFill>
                    <a:schemeClr val="dk1"/>
                  </a:solidFill>
                  <a:latin typeface="Tahoma"/>
                  <a:ea typeface="Tahoma"/>
                  <a:cs typeface="Tahoma"/>
                  <a:sym typeface="Tahoma"/>
                </a:rPr>
                <a:t>Faculty and department chairs identify curriculum needs and research opportunities.</a:t>
              </a:r>
              <a:endParaRPr/>
            </a:p>
          </p:txBody>
        </p:sp>
        <p:sp>
          <p:nvSpPr>
            <p:cNvPr id="198" name="Google Shape;198;p7"/>
            <p:cNvSpPr/>
            <p:nvPr/>
          </p:nvSpPr>
          <p:spPr>
            <a:xfrm>
              <a:off x="0" y="1103032"/>
              <a:ext cx="3015734" cy="62175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7"/>
            <p:cNvSpPr txBox="1"/>
            <p:nvPr/>
          </p:nvSpPr>
          <p:spPr>
            <a:xfrm>
              <a:off x="0" y="1103032"/>
              <a:ext cx="3015734" cy="621752"/>
            </a:xfrm>
            <a:prstGeom prst="rect">
              <a:avLst/>
            </a:prstGeom>
            <a:noFill/>
            <a:ln>
              <a:noFill/>
            </a:ln>
          </p:spPr>
          <p:txBody>
            <a:bodyPr spcFirstLastPara="1" wrap="square" lIns="20300" tIns="20300" rIns="20300" bIns="20300" anchor="ctr" anchorCtr="0">
              <a:noAutofit/>
            </a:bodyPr>
            <a:lstStyle/>
            <a:p>
              <a:pPr marL="0" marR="0" lvl="0" indent="0" algn="l" rtl="0">
                <a:lnSpc>
                  <a:spcPct val="90000"/>
                </a:lnSpc>
                <a:spcBef>
                  <a:spcPts val="0"/>
                </a:spcBef>
                <a:spcAft>
                  <a:spcPts val="0"/>
                </a:spcAft>
                <a:buClr>
                  <a:schemeClr val="dk1"/>
                </a:buClr>
                <a:buSzPts val="1600"/>
                <a:buFont typeface="Tahoma"/>
                <a:buNone/>
              </a:pPr>
              <a:r>
                <a:rPr lang="en-GB" sz="1600">
                  <a:solidFill>
                    <a:schemeClr val="dk1"/>
                  </a:solidFill>
                  <a:latin typeface="Tahoma"/>
                  <a:ea typeface="Tahoma"/>
                  <a:cs typeface="Tahoma"/>
                  <a:sym typeface="Tahoma"/>
                </a:rPr>
                <a:t>Proposals are submitted to Deans and Institutional Leadership for review.</a:t>
              </a:r>
              <a:endParaRPr/>
            </a:p>
          </p:txBody>
        </p:sp>
        <p:sp>
          <p:nvSpPr>
            <p:cNvPr id="200" name="Google Shape;200;p7"/>
            <p:cNvSpPr/>
            <p:nvPr/>
          </p:nvSpPr>
          <p:spPr>
            <a:xfrm>
              <a:off x="0" y="2160802"/>
              <a:ext cx="3145385" cy="62175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7"/>
            <p:cNvSpPr txBox="1"/>
            <p:nvPr/>
          </p:nvSpPr>
          <p:spPr>
            <a:xfrm>
              <a:off x="0" y="2160802"/>
              <a:ext cx="3145385" cy="621752"/>
            </a:xfrm>
            <a:prstGeom prst="rect">
              <a:avLst/>
            </a:prstGeom>
            <a:noFill/>
            <a:ln>
              <a:noFill/>
            </a:ln>
          </p:spPr>
          <p:txBody>
            <a:bodyPr spcFirstLastPara="1" wrap="square" lIns="20300" tIns="20300" rIns="20300" bIns="20300" anchor="t" anchorCtr="0">
              <a:noAutofit/>
            </a:bodyPr>
            <a:lstStyle/>
            <a:p>
              <a:pPr marL="0" marR="0" lvl="0" indent="0" algn="l" rtl="0">
                <a:lnSpc>
                  <a:spcPct val="90000"/>
                </a:lnSpc>
                <a:spcBef>
                  <a:spcPts val="0"/>
                </a:spcBef>
                <a:spcAft>
                  <a:spcPts val="0"/>
                </a:spcAft>
                <a:buClr>
                  <a:schemeClr val="dk1"/>
                </a:buClr>
                <a:buSzPts val="1600"/>
                <a:buFont typeface="Tahoma"/>
                <a:buNone/>
              </a:pPr>
              <a:r>
                <a:rPr lang="en-GB" sz="1600">
                  <a:solidFill>
                    <a:schemeClr val="dk1"/>
                  </a:solidFill>
                  <a:latin typeface="Tahoma"/>
                  <a:ea typeface="Tahoma"/>
                  <a:cs typeface="Tahoma"/>
                  <a:sym typeface="Tahoma"/>
                </a:rPr>
                <a:t>Leadership ensures alignment with institutional goals while providing resources and policy support.</a:t>
              </a:r>
              <a:endParaRPr/>
            </a:p>
          </p:txBody>
        </p:sp>
      </p:gr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38000">
              <a:schemeClr val="lt1"/>
            </a:gs>
            <a:gs pos="67000">
              <a:schemeClr val="lt1"/>
            </a:gs>
            <a:gs pos="92000">
              <a:schemeClr val="lt1"/>
            </a:gs>
            <a:gs pos="100000">
              <a:srgbClr val="FF0000"/>
            </a:gs>
          </a:gsLst>
          <a:lin ang="5400000" scaled="0"/>
        </a:gradFill>
        <a:effectLst/>
      </p:bgPr>
    </p:bg>
    <p:spTree>
      <p:nvGrpSpPr>
        <p:cNvPr id="1" name="Shape 1398"/>
        <p:cNvGrpSpPr/>
        <p:nvPr/>
      </p:nvGrpSpPr>
      <p:grpSpPr>
        <a:xfrm>
          <a:off x="0" y="0"/>
          <a:ext cx="0" cy="0"/>
          <a:chOff x="0" y="0"/>
          <a:chExt cx="0" cy="0"/>
        </a:xfrm>
      </p:grpSpPr>
      <p:sp>
        <p:nvSpPr>
          <p:cNvPr id="1399" name="Google Shape;1399;p70"/>
          <p:cNvSpPr txBox="1">
            <a:spLocks noGrp="1"/>
          </p:cNvSpPr>
          <p:nvPr>
            <p:ph type="ftr" idx="11"/>
          </p:nvPr>
        </p:nvSpPr>
        <p:spPr>
          <a:xfrm>
            <a:off x="971600" y="4836242"/>
            <a:ext cx="7632848"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1100" b="1">
                <a:solidFill>
                  <a:schemeClr val="lt1"/>
                </a:solidFill>
              </a:rPr>
              <a:t>Quality Assurance for Reform and Transformation of HEIs in Uzbekistan - QUARTZ</a:t>
            </a:r>
            <a:endParaRPr/>
          </a:p>
        </p:txBody>
      </p:sp>
      <p:pic>
        <p:nvPicPr>
          <p:cNvPr id="1400" name="Google Shape;1400;p70" descr="C:\Users\brani\Downloads\eu_funded_en.jpg"/>
          <p:cNvPicPr preferRelativeResize="0"/>
          <p:nvPr/>
        </p:nvPicPr>
        <p:blipFill rotWithShape="1">
          <a:blip r:embed="rId3">
            <a:alphaModFix/>
          </a:blip>
          <a:srcRect/>
          <a:stretch/>
        </p:blipFill>
        <p:spPr>
          <a:xfrm>
            <a:off x="539552" y="162534"/>
            <a:ext cx="1726406" cy="362938"/>
          </a:xfrm>
          <a:prstGeom prst="rect">
            <a:avLst/>
          </a:prstGeom>
          <a:noFill/>
          <a:ln>
            <a:noFill/>
          </a:ln>
        </p:spPr>
      </p:pic>
      <p:pic>
        <p:nvPicPr>
          <p:cNvPr id="1401" name="Google Shape;1401;p70" descr="Sustainable Development Goals SDGs Goal 4: Quality, 48% OFF"/>
          <p:cNvPicPr preferRelativeResize="0"/>
          <p:nvPr/>
        </p:nvPicPr>
        <p:blipFill rotWithShape="1">
          <a:blip r:embed="rId4">
            <a:alphaModFix/>
          </a:blip>
          <a:srcRect/>
          <a:stretch/>
        </p:blipFill>
        <p:spPr>
          <a:xfrm>
            <a:off x="8122745" y="162534"/>
            <a:ext cx="481703" cy="481703"/>
          </a:xfrm>
          <a:prstGeom prst="rect">
            <a:avLst/>
          </a:prstGeom>
          <a:noFill/>
          <a:ln>
            <a:noFill/>
          </a:ln>
        </p:spPr>
      </p:pic>
      <p:pic>
        <p:nvPicPr>
          <p:cNvPr id="1402" name="Google Shape;1402;p70"/>
          <p:cNvPicPr preferRelativeResize="0"/>
          <p:nvPr/>
        </p:nvPicPr>
        <p:blipFill rotWithShape="1">
          <a:blip r:embed="rId5">
            <a:alphaModFix/>
          </a:blip>
          <a:srcRect/>
          <a:stretch/>
        </p:blipFill>
        <p:spPr>
          <a:xfrm>
            <a:off x="3868104" y="117804"/>
            <a:ext cx="1407792" cy="407668"/>
          </a:xfrm>
          <a:prstGeom prst="rect">
            <a:avLst/>
          </a:prstGeom>
          <a:noFill/>
          <a:ln>
            <a:noFill/>
          </a:ln>
        </p:spPr>
      </p:pic>
      <p:sp>
        <p:nvSpPr>
          <p:cNvPr id="1403" name="Google Shape;1403;p70"/>
          <p:cNvSpPr txBox="1"/>
          <p:nvPr/>
        </p:nvSpPr>
        <p:spPr>
          <a:xfrm>
            <a:off x="251520" y="347199"/>
            <a:ext cx="8414146" cy="78070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Tahoma"/>
              <a:buNone/>
            </a:pPr>
            <a:r>
              <a:rPr lang="en-GB" sz="2400" b="1">
                <a:solidFill>
                  <a:schemeClr val="dk1"/>
                </a:solidFill>
                <a:latin typeface="Tahoma"/>
                <a:ea typeface="Tahoma"/>
                <a:cs typeface="Tahoma"/>
                <a:sym typeface="Tahoma"/>
              </a:rPr>
              <a:t>LLL: Examples of HEIs Engagement</a:t>
            </a:r>
            <a:endParaRPr/>
          </a:p>
        </p:txBody>
      </p:sp>
      <p:sp>
        <p:nvSpPr>
          <p:cNvPr id="1404" name="Google Shape;1404;p70"/>
          <p:cNvSpPr txBox="1"/>
          <p:nvPr/>
        </p:nvSpPr>
        <p:spPr>
          <a:xfrm>
            <a:off x="100254" y="1353203"/>
            <a:ext cx="8466761" cy="299711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Calibri"/>
              <a:buNone/>
            </a:pPr>
            <a:endParaRPr sz="2400">
              <a:solidFill>
                <a:schemeClr val="dk1"/>
              </a:solidFill>
              <a:latin typeface="Tahoma"/>
              <a:ea typeface="Tahoma"/>
              <a:cs typeface="Tahoma"/>
              <a:sym typeface="Tahoma"/>
            </a:endParaRPr>
          </a:p>
        </p:txBody>
      </p:sp>
      <p:graphicFrame>
        <p:nvGraphicFramePr>
          <p:cNvPr id="1405" name="Google Shape;1405;p70"/>
          <p:cNvGraphicFramePr/>
          <p:nvPr/>
        </p:nvGraphicFramePr>
        <p:xfrm>
          <a:off x="56934" y="967426"/>
          <a:ext cx="3000000" cy="3000000"/>
        </p:xfrm>
        <a:graphic>
          <a:graphicData uri="http://schemas.openxmlformats.org/drawingml/2006/table">
            <a:tbl>
              <a:tblPr firstRow="1" bandRow="1">
                <a:noFill/>
                <a:tableStyleId>{DC449E84-082E-44BE-B679-CD9526119341}</a:tableStyleId>
              </a:tblPr>
              <a:tblGrid>
                <a:gridCol w="1879450"/>
                <a:gridCol w="1872200"/>
                <a:gridCol w="1800200"/>
                <a:gridCol w="1872200"/>
                <a:gridCol w="1420775"/>
              </a:tblGrid>
              <a:tr h="587500">
                <a:tc>
                  <a:txBody>
                    <a:bodyPr/>
                    <a:lstStyle/>
                    <a:p>
                      <a:pPr marL="0" marR="0" lvl="0" indent="0" algn="l" rtl="0">
                        <a:lnSpc>
                          <a:spcPct val="100000"/>
                        </a:lnSpc>
                        <a:spcBef>
                          <a:spcPts val="0"/>
                        </a:spcBef>
                        <a:spcAft>
                          <a:spcPts val="0"/>
                        </a:spcAft>
                        <a:buClr>
                          <a:schemeClr val="dk1"/>
                        </a:buClr>
                        <a:buSzPts val="1100"/>
                        <a:buFont typeface="Tahoma"/>
                        <a:buNone/>
                      </a:pPr>
                      <a:r>
                        <a:rPr lang="en-GB" sz="1100" b="0">
                          <a:latin typeface="Tahoma"/>
                          <a:ea typeface="Tahoma"/>
                          <a:cs typeface="Tahoma"/>
                          <a:sym typeface="Tahoma"/>
                        </a:rPr>
                        <a:t>Flexible Learning Pathways</a:t>
                      </a:r>
                      <a:endParaRPr sz="1100" b="0">
                        <a:latin typeface="Tahoma"/>
                        <a:ea typeface="Tahoma"/>
                        <a:cs typeface="Tahoma"/>
                        <a:sym typeface="Tahoma"/>
                      </a:endParaRPr>
                    </a:p>
                    <a:p>
                      <a:pPr marL="0" marR="0" lvl="0" indent="0" algn="l" rtl="0">
                        <a:spcBef>
                          <a:spcPts val="0"/>
                        </a:spcBef>
                        <a:spcAft>
                          <a:spcPts val="0"/>
                        </a:spcAft>
                        <a:buNone/>
                      </a:pPr>
                      <a:endParaRPr sz="1100" b="0">
                        <a:latin typeface="Tahoma"/>
                        <a:ea typeface="Tahoma"/>
                        <a:cs typeface="Tahoma"/>
                        <a:sym typeface="Tahoma"/>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100"/>
                        <a:buFont typeface="Tahoma"/>
                        <a:buNone/>
                      </a:pPr>
                      <a:r>
                        <a:rPr lang="en-GB" sz="1100" b="0">
                          <a:latin typeface="Tahoma"/>
                          <a:ea typeface="Tahoma"/>
                          <a:cs typeface="Tahoma"/>
                          <a:sym typeface="Tahoma"/>
                        </a:rPr>
                        <a:t>Micro-Credentials &amp; Short Courses</a:t>
                      </a:r>
                      <a:endParaRPr/>
                    </a:p>
                    <a:p>
                      <a:pPr marL="0" marR="0" lvl="0" indent="0" algn="l" rtl="0">
                        <a:spcBef>
                          <a:spcPts val="0"/>
                        </a:spcBef>
                        <a:spcAft>
                          <a:spcPts val="0"/>
                        </a:spcAft>
                        <a:buNone/>
                      </a:pPr>
                      <a:endParaRPr sz="1100" b="0">
                        <a:latin typeface="Tahoma"/>
                        <a:ea typeface="Tahoma"/>
                        <a:cs typeface="Tahoma"/>
                        <a:sym typeface="Tahoma"/>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100"/>
                        <a:buFont typeface="Tahoma"/>
                        <a:buNone/>
                      </a:pPr>
                      <a:r>
                        <a:rPr lang="en-GB" sz="1100" b="0">
                          <a:latin typeface="Tahoma"/>
                          <a:ea typeface="Tahoma"/>
                          <a:cs typeface="Tahoma"/>
                          <a:sym typeface="Tahoma"/>
                        </a:rPr>
                        <a:t>Digital transformation</a:t>
                      </a:r>
                      <a:endParaRPr/>
                    </a:p>
                    <a:p>
                      <a:pPr marL="0" marR="0" lvl="0" indent="0" algn="l" rtl="0">
                        <a:lnSpc>
                          <a:spcPct val="100000"/>
                        </a:lnSpc>
                        <a:spcBef>
                          <a:spcPts val="0"/>
                        </a:spcBef>
                        <a:spcAft>
                          <a:spcPts val="0"/>
                        </a:spcAft>
                        <a:buClr>
                          <a:schemeClr val="dk1"/>
                        </a:buClr>
                        <a:buSzPts val="1100"/>
                        <a:buFont typeface="Tahoma"/>
                        <a:buNone/>
                      </a:pPr>
                      <a:r>
                        <a:rPr lang="en-GB" sz="1100" b="0">
                          <a:latin typeface="Tahoma"/>
                          <a:ea typeface="Tahoma"/>
                          <a:cs typeface="Tahoma"/>
                          <a:sym typeface="Tahoma"/>
                        </a:rPr>
                        <a:t> - Blended &amp; Online Learning</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100"/>
                        <a:buFont typeface="Tahoma"/>
                        <a:buNone/>
                      </a:pPr>
                      <a:r>
                        <a:rPr lang="en-GB" sz="1100" b="0">
                          <a:latin typeface="Tahoma"/>
                          <a:ea typeface="Tahoma"/>
                          <a:cs typeface="Tahoma"/>
                          <a:sym typeface="Tahoma"/>
                        </a:rPr>
                        <a:t>Collaborations with Industry &amp; Society</a:t>
                      </a:r>
                      <a:endParaRPr sz="1100" b="0">
                        <a:latin typeface="Tahoma"/>
                        <a:ea typeface="Tahoma"/>
                        <a:cs typeface="Tahoma"/>
                        <a:sym typeface="Tahoma"/>
                      </a:endParaRPr>
                    </a:p>
                  </a:txBody>
                  <a:tcPr marL="91450" marR="91450" marT="45725" marB="45725"/>
                </a:tc>
                <a:tc>
                  <a:txBody>
                    <a:bodyPr/>
                    <a:lstStyle/>
                    <a:p>
                      <a:pPr marL="0" marR="0" lvl="0" indent="0" algn="l" rtl="0">
                        <a:spcBef>
                          <a:spcPts val="0"/>
                        </a:spcBef>
                        <a:spcAft>
                          <a:spcPts val="0"/>
                        </a:spcAft>
                        <a:buNone/>
                      </a:pPr>
                      <a:r>
                        <a:rPr lang="en-GB" sz="1100" b="0">
                          <a:latin typeface="Tahoma"/>
                          <a:ea typeface="Tahoma"/>
                          <a:cs typeface="Tahoma"/>
                          <a:sym typeface="Tahoma"/>
                        </a:rPr>
                        <a:t>Lifelong Learning Support Services</a:t>
                      </a:r>
                      <a:endParaRPr/>
                    </a:p>
                  </a:txBody>
                  <a:tcPr marL="91450" marR="91450" marT="45725" marB="45725"/>
                </a:tc>
              </a:tr>
              <a:tr h="1423575">
                <a:tc>
                  <a:txBody>
                    <a:bodyPr/>
                    <a:lstStyle/>
                    <a:p>
                      <a:pPr marL="0" marR="0" lvl="0" indent="0" algn="l" rtl="0">
                        <a:spcBef>
                          <a:spcPts val="0"/>
                        </a:spcBef>
                        <a:spcAft>
                          <a:spcPts val="0"/>
                        </a:spcAft>
                        <a:buNone/>
                      </a:pPr>
                      <a:r>
                        <a:rPr lang="en-GB" sz="1100">
                          <a:latin typeface="Tahoma"/>
                          <a:ea typeface="Tahoma"/>
                          <a:cs typeface="Tahoma"/>
                          <a:sym typeface="Tahoma"/>
                        </a:rPr>
                        <a:t>Stackable degrees -modular degree programmes that allow learners to accumulate smaller credentials over time, which can later be combined into a full degree.</a:t>
                      </a:r>
                      <a:endParaRPr/>
                    </a:p>
                  </a:txBody>
                  <a:tcPr marL="91450" marR="91450" marT="45725" marB="45725"/>
                </a:tc>
                <a:tc>
                  <a:txBody>
                    <a:bodyPr/>
                    <a:lstStyle/>
                    <a:p>
                      <a:pPr marL="0" marR="0" lvl="0" indent="0" algn="l" rtl="0">
                        <a:spcBef>
                          <a:spcPts val="0"/>
                        </a:spcBef>
                        <a:spcAft>
                          <a:spcPts val="0"/>
                        </a:spcAft>
                        <a:buNone/>
                      </a:pPr>
                      <a:r>
                        <a:rPr lang="en-GB" sz="1100">
                          <a:latin typeface="Tahoma"/>
                          <a:ea typeface="Tahoma"/>
                          <a:cs typeface="Tahoma"/>
                          <a:sym typeface="Tahoma"/>
                        </a:rPr>
                        <a:t>Micro-credentials to certify the outcomes of small, tailored learning experiences to complement the current conventional learning opportunities.</a:t>
                      </a:r>
                      <a:endParaRPr/>
                    </a:p>
                  </a:txBody>
                  <a:tcPr marL="91450" marR="91450" marT="45725" marB="45725"/>
                </a:tc>
                <a:tc>
                  <a:txBody>
                    <a:bodyPr/>
                    <a:lstStyle/>
                    <a:p>
                      <a:pPr marL="0" marR="0" lvl="0" indent="0" algn="l" rtl="0">
                        <a:spcBef>
                          <a:spcPts val="0"/>
                        </a:spcBef>
                        <a:spcAft>
                          <a:spcPts val="0"/>
                        </a:spcAft>
                        <a:buNone/>
                      </a:pPr>
                      <a:r>
                        <a:rPr lang="en-GB" sz="1100">
                          <a:latin typeface="Tahoma"/>
                          <a:ea typeface="Tahoma"/>
                          <a:cs typeface="Tahoma"/>
                          <a:sym typeface="Tahoma"/>
                        </a:rPr>
                        <a:t>MOOCs (Massive Open Online Courses) - freely available online educational resources that allow learners to access knowledge without financial or institutional barriers.</a:t>
                      </a:r>
                      <a:endParaRPr/>
                    </a:p>
                  </a:txBody>
                  <a:tcPr marL="91450" marR="91450" marT="45725" marB="45725"/>
                </a:tc>
                <a:tc>
                  <a:txBody>
                    <a:bodyPr/>
                    <a:lstStyle/>
                    <a:p>
                      <a:pPr marL="0" marR="0" lvl="0" indent="0" algn="l" rtl="0">
                        <a:spcBef>
                          <a:spcPts val="0"/>
                        </a:spcBef>
                        <a:spcAft>
                          <a:spcPts val="0"/>
                        </a:spcAft>
                        <a:buNone/>
                      </a:pPr>
                      <a:r>
                        <a:rPr lang="en-GB" sz="1100">
                          <a:latin typeface="Tahoma"/>
                          <a:ea typeface="Tahoma"/>
                          <a:cs typeface="Tahoma"/>
                          <a:sym typeface="Tahoma"/>
                        </a:rPr>
                        <a:t>Work-based learning opportunities,</a:t>
                      </a:r>
                      <a:endParaRPr/>
                    </a:p>
                    <a:p>
                      <a:pPr marL="0" marR="0" lvl="0" indent="0" algn="l" rtl="0">
                        <a:spcBef>
                          <a:spcPts val="0"/>
                        </a:spcBef>
                        <a:spcAft>
                          <a:spcPts val="0"/>
                        </a:spcAft>
                        <a:buNone/>
                      </a:pPr>
                      <a:r>
                        <a:rPr lang="en-GB" sz="1100">
                          <a:latin typeface="Tahoma"/>
                          <a:ea typeface="Tahoma"/>
                          <a:cs typeface="Tahoma"/>
                          <a:sym typeface="Tahoma"/>
                        </a:rPr>
                        <a:t>internships and apprenticeships</a:t>
                      </a:r>
                      <a:endParaRPr/>
                    </a:p>
                    <a:p>
                      <a:pPr marL="0" marR="0" lvl="0" indent="0" algn="l" rtl="0">
                        <a:spcBef>
                          <a:spcPts val="0"/>
                        </a:spcBef>
                        <a:spcAft>
                          <a:spcPts val="0"/>
                        </a:spcAft>
                        <a:buNone/>
                      </a:pPr>
                      <a:endParaRPr sz="1100">
                        <a:latin typeface="Tahoma"/>
                        <a:ea typeface="Tahoma"/>
                        <a:cs typeface="Tahoma"/>
                        <a:sym typeface="Tahoma"/>
                      </a:endParaRPr>
                    </a:p>
                  </a:txBody>
                  <a:tcPr marL="91450" marR="91450" marT="45725" marB="45725"/>
                </a:tc>
                <a:tc>
                  <a:txBody>
                    <a:bodyPr/>
                    <a:lstStyle/>
                    <a:p>
                      <a:pPr marL="0" marR="0" lvl="0" indent="0" algn="l" rtl="0">
                        <a:spcBef>
                          <a:spcPts val="0"/>
                        </a:spcBef>
                        <a:spcAft>
                          <a:spcPts val="0"/>
                        </a:spcAft>
                        <a:buNone/>
                      </a:pPr>
                      <a:r>
                        <a:rPr lang="en-GB" sz="1100">
                          <a:latin typeface="Tahoma"/>
                          <a:ea typeface="Tahoma"/>
                          <a:cs typeface="Tahoma"/>
                          <a:sym typeface="Tahoma"/>
                        </a:rPr>
                        <a:t>Career counselling and upskilling programmes</a:t>
                      </a:r>
                      <a:endParaRPr/>
                    </a:p>
                  </a:txBody>
                  <a:tcPr marL="91450" marR="91450" marT="45725" marB="45725"/>
                </a:tc>
              </a:tr>
              <a:tr h="292575">
                <a:tc>
                  <a:txBody>
                    <a:bodyPr/>
                    <a:lstStyle/>
                    <a:p>
                      <a:pPr marL="0" marR="0" lvl="0" indent="0" algn="l" rtl="0">
                        <a:lnSpc>
                          <a:spcPct val="100000"/>
                        </a:lnSpc>
                        <a:spcBef>
                          <a:spcPts val="0"/>
                        </a:spcBef>
                        <a:spcAft>
                          <a:spcPts val="0"/>
                        </a:spcAft>
                        <a:buClr>
                          <a:schemeClr val="dk1"/>
                        </a:buClr>
                        <a:buSzPts val="1100"/>
                        <a:buFont typeface="Tahoma"/>
                        <a:buNone/>
                      </a:pPr>
                      <a:r>
                        <a:rPr lang="en-GB" sz="1100">
                          <a:latin typeface="Tahoma"/>
                          <a:ea typeface="Tahoma"/>
                          <a:cs typeface="Tahoma"/>
                          <a:sym typeface="Tahoma"/>
                        </a:rPr>
                        <a:t>Recognition of prior learning</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100"/>
                        <a:buFont typeface="Tahoma"/>
                        <a:buNone/>
                      </a:pPr>
                      <a:r>
                        <a:rPr lang="en-GB" sz="1100">
                          <a:latin typeface="Tahoma"/>
                          <a:ea typeface="Tahoma"/>
                          <a:cs typeface="Tahoma"/>
                          <a:sym typeface="Tahoma"/>
                        </a:rPr>
                        <a:t>Short courses for professional development certifications</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100"/>
                        <a:buFont typeface="Tahoma"/>
                        <a:buNone/>
                      </a:pPr>
                      <a:r>
                        <a:rPr lang="en-GB" sz="1100">
                          <a:latin typeface="Tahoma"/>
                          <a:ea typeface="Tahoma"/>
                          <a:cs typeface="Tahoma"/>
                          <a:sym typeface="Tahoma"/>
                        </a:rPr>
                        <a:t>Hybrid learning models</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100"/>
                        <a:buFont typeface="Tahoma"/>
                        <a:buNone/>
                      </a:pPr>
                      <a:r>
                        <a:rPr lang="en-GB" sz="1100">
                          <a:latin typeface="Tahoma"/>
                          <a:ea typeface="Tahoma"/>
                          <a:cs typeface="Tahoma"/>
                          <a:sym typeface="Tahoma"/>
                        </a:rPr>
                        <a:t>Recognition of prior experiential learning</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100"/>
                        <a:buFont typeface="Tahoma"/>
                        <a:buNone/>
                      </a:pPr>
                      <a:r>
                        <a:rPr lang="en-GB" sz="1100">
                          <a:latin typeface="Tahoma"/>
                          <a:ea typeface="Tahoma"/>
                          <a:cs typeface="Tahoma"/>
                          <a:sym typeface="Tahoma"/>
                        </a:rPr>
                        <a:t>Alumni continuing education opportunities</a:t>
                      </a:r>
                      <a:endParaRPr/>
                    </a:p>
                  </a:txBody>
                  <a:tcPr marL="91450" marR="91450" marT="45725" marB="45725"/>
                </a:tc>
              </a:tr>
              <a:tr h="836925">
                <a:tc>
                  <a:txBody>
                    <a:bodyPr/>
                    <a:lstStyle/>
                    <a:p>
                      <a:pPr marL="0" marR="0" lvl="0" indent="0" algn="l" rtl="0">
                        <a:spcBef>
                          <a:spcPts val="0"/>
                        </a:spcBef>
                        <a:spcAft>
                          <a:spcPts val="0"/>
                        </a:spcAft>
                        <a:buNone/>
                      </a:pPr>
                      <a:endParaRPr sz="1100">
                        <a:latin typeface="Tahoma"/>
                        <a:ea typeface="Tahoma"/>
                        <a:cs typeface="Tahoma"/>
                        <a:sym typeface="Tahoma"/>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100"/>
                        <a:buFont typeface="Tahoma"/>
                        <a:buNone/>
                      </a:pPr>
                      <a:r>
                        <a:rPr lang="en-GB" sz="1100">
                          <a:latin typeface="Tahoma"/>
                          <a:ea typeface="Tahoma"/>
                          <a:cs typeface="Tahoma"/>
                          <a:sym typeface="Tahoma"/>
                        </a:rPr>
                        <a:t>Customised corporate training</a:t>
                      </a:r>
                      <a:endParaRPr/>
                    </a:p>
                    <a:p>
                      <a:pPr marL="0" marR="0" lvl="0" indent="0" algn="l" rtl="0">
                        <a:spcBef>
                          <a:spcPts val="0"/>
                        </a:spcBef>
                        <a:spcAft>
                          <a:spcPts val="0"/>
                        </a:spcAft>
                        <a:buNone/>
                      </a:pPr>
                      <a:endParaRPr sz="1100">
                        <a:latin typeface="Tahoma"/>
                        <a:ea typeface="Tahoma"/>
                        <a:cs typeface="Tahoma"/>
                        <a:sym typeface="Tahoma"/>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100"/>
                        <a:buFont typeface="Tahoma"/>
                        <a:buNone/>
                      </a:pPr>
                      <a:r>
                        <a:rPr lang="en-GB" sz="1100">
                          <a:latin typeface="Tahoma"/>
                          <a:ea typeface="Tahoma"/>
                          <a:cs typeface="Tahoma"/>
                          <a:sym typeface="Tahoma"/>
                        </a:rPr>
                        <a:t>Self-paced learning platforms</a:t>
                      </a:r>
                      <a:endParaRPr/>
                    </a:p>
                    <a:p>
                      <a:pPr marL="0" marR="0" lvl="0" indent="0" algn="l" rtl="0">
                        <a:spcBef>
                          <a:spcPts val="0"/>
                        </a:spcBef>
                        <a:spcAft>
                          <a:spcPts val="0"/>
                        </a:spcAft>
                        <a:buNone/>
                      </a:pPr>
                      <a:endParaRPr sz="1100">
                        <a:latin typeface="Tahoma"/>
                        <a:ea typeface="Tahoma"/>
                        <a:cs typeface="Tahoma"/>
                        <a:sym typeface="Tahoma"/>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100"/>
                        <a:buFont typeface="Tahoma"/>
                        <a:buNone/>
                      </a:pPr>
                      <a:r>
                        <a:rPr lang="en-GB" sz="1100">
                          <a:latin typeface="Tahoma"/>
                          <a:ea typeface="Tahoma"/>
                          <a:cs typeface="Tahoma"/>
                          <a:sym typeface="Tahoma"/>
                        </a:rPr>
                        <a:t>Extending faculty expertise to vocational training, e.g., integrating VTC in University structures</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100"/>
                        <a:buFont typeface="Tahoma"/>
                        <a:buNone/>
                      </a:pPr>
                      <a:r>
                        <a:rPr lang="en-GB" sz="1100">
                          <a:latin typeface="Tahoma"/>
                          <a:ea typeface="Tahoma"/>
                          <a:cs typeface="Tahoma"/>
                          <a:sym typeface="Tahoma"/>
                        </a:rPr>
                        <a:t>Community engagement and public lectures</a:t>
                      </a:r>
                      <a:endParaRPr/>
                    </a:p>
                    <a:p>
                      <a:pPr marL="0" marR="0" lvl="0" indent="0" algn="l" rtl="0">
                        <a:spcBef>
                          <a:spcPts val="0"/>
                        </a:spcBef>
                        <a:spcAft>
                          <a:spcPts val="0"/>
                        </a:spcAft>
                        <a:buNone/>
                      </a:pPr>
                      <a:endParaRPr sz="1100">
                        <a:latin typeface="Tahoma"/>
                        <a:ea typeface="Tahoma"/>
                        <a:cs typeface="Tahoma"/>
                        <a:sym typeface="Tahoma"/>
                      </a:endParaRPr>
                    </a:p>
                  </a:txBody>
                  <a:tcPr marL="91450" marR="91450" marT="45725" marB="45725"/>
                </a:tc>
              </a:tr>
            </a:tbl>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38000">
              <a:schemeClr val="lt1"/>
            </a:gs>
            <a:gs pos="67000">
              <a:schemeClr val="lt1"/>
            </a:gs>
            <a:gs pos="92000">
              <a:schemeClr val="lt1"/>
            </a:gs>
            <a:gs pos="100000">
              <a:srgbClr val="FF0000"/>
            </a:gs>
          </a:gsLst>
          <a:lin ang="5400000" scaled="0"/>
        </a:gradFill>
        <a:effectLst/>
      </p:bgPr>
    </p:bg>
    <p:spTree>
      <p:nvGrpSpPr>
        <p:cNvPr id="1" name="Shape 1410"/>
        <p:cNvGrpSpPr/>
        <p:nvPr/>
      </p:nvGrpSpPr>
      <p:grpSpPr>
        <a:xfrm>
          <a:off x="0" y="0"/>
          <a:ext cx="0" cy="0"/>
          <a:chOff x="0" y="0"/>
          <a:chExt cx="0" cy="0"/>
        </a:xfrm>
      </p:grpSpPr>
      <p:sp>
        <p:nvSpPr>
          <p:cNvPr id="1411" name="Google Shape;1411;p71"/>
          <p:cNvSpPr txBox="1">
            <a:spLocks noGrp="1"/>
          </p:cNvSpPr>
          <p:nvPr>
            <p:ph type="ftr" idx="11"/>
          </p:nvPr>
        </p:nvSpPr>
        <p:spPr>
          <a:xfrm>
            <a:off x="971600" y="4836242"/>
            <a:ext cx="7632848"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1100" b="1">
                <a:solidFill>
                  <a:schemeClr val="lt1"/>
                </a:solidFill>
              </a:rPr>
              <a:t>Quality Assurance for Reform and Transformation of HEIs in Uzbekistan - QUARTZ</a:t>
            </a:r>
            <a:endParaRPr/>
          </a:p>
        </p:txBody>
      </p:sp>
      <p:pic>
        <p:nvPicPr>
          <p:cNvPr id="1412" name="Google Shape;1412;p71" descr="C:\Users\brani\Downloads\eu_funded_en.jpg"/>
          <p:cNvPicPr preferRelativeResize="0"/>
          <p:nvPr/>
        </p:nvPicPr>
        <p:blipFill rotWithShape="1">
          <a:blip r:embed="rId3">
            <a:alphaModFix/>
          </a:blip>
          <a:srcRect/>
          <a:stretch/>
        </p:blipFill>
        <p:spPr>
          <a:xfrm>
            <a:off x="539552" y="162534"/>
            <a:ext cx="1726406" cy="362938"/>
          </a:xfrm>
          <a:prstGeom prst="rect">
            <a:avLst/>
          </a:prstGeom>
          <a:noFill/>
          <a:ln>
            <a:noFill/>
          </a:ln>
        </p:spPr>
      </p:pic>
      <p:pic>
        <p:nvPicPr>
          <p:cNvPr id="1413" name="Google Shape;1413;p71" descr="Sustainable Development Goals SDGs Goal 4: Quality, 48% OFF"/>
          <p:cNvPicPr preferRelativeResize="0"/>
          <p:nvPr/>
        </p:nvPicPr>
        <p:blipFill rotWithShape="1">
          <a:blip r:embed="rId4">
            <a:alphaModFix/>
          </a:blip>
          <a:srcRect/>
          <a:stretch/>
        </p:blipFill>
        <p:spPr>
          <a:xfrm>
            <a:off x="8122745" y="162534"/>
            <a:ext cx="481703" cy="481703"/>
          </a:xfrm>
          <a:prstGeom prst="rect">
            <a:avLst/>
          </a:prstGeom>
          <a:noFill/>
          <a:ln>
            <a:noFill/>
          </a:ln>
        </p:spPr>
      </p:pic>
      <p:pic>
        <p:nvPicPr>
          <p:cNvPr id="1414" name="Google Shape;1414;p71"/>
          <p:cNvPicPr preferRelativeResize="0"/>
          <p:nvPr/>
        </p:nvPicPr>
        <p:blipFill rotWithShape="1">
          <a:blip r:embed="rId5">
            <a:alphaModFix/>
          </a:blip>
          <a:srcRect/>
          <a:stretch/>
        </p:blipFill>
        <p:spPr>
          <a:xfrm>
            <a:off x="3868104" y="117804"/>
            <a:ext cx="1407792" cy="407668"/>
          </a:xfrm>
          <a:prstGeom prst="rect">
            <a:avLst/>
          </a:prstGeom>
          <a:noFill/>
          <a:ln>
            <a:noFill/>
          </a:ln>
        </p:spPr>
      </p:pic>
      <p:sp>
        <p:nvSpPr>
          <p:cNvPr id="1415" name="Google Shape;1415;p71"/>
          <p:cNvSpPr txBox="1"/>
          <p:nvPr/>
        </p:nvSpPr>
        <p:spPr>
          <a:xfrm>
            <a:off x="304135" y="710925"/>
            <a:ext cx="8414146" cy="78070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Tahoma"/>
              <a:buNone/>
            </a:pPr>
            <a:r>
              <a:rPr lang="en-GB" sz="2400" b="1">
                <a:solidFill>
                  <a:schemeClr val="dk1"/>
                </a:solidFill>
                <a:latin typeface="Tahoma"/>
                <a:ea typeface="Tahoma"/>
                <a:cs typeface="Tahoma"/>
                <a:sym typeface="Tahoma"/>
              </a:rPr>
              <a:t>LLL: General Pitfalls</a:t>
            </a:r>
            <a:endParaRPr/>
          </a:p>
        </p:txBody>
      </p:sp>
      <p:sp>
        <p:nvSpPr>
          <p:cNvPr id="1416" name="Google Shape;1416;p71"/>
          <p:cNvSpPr txBox="1"/>
          <p:nvPr/>
        </p:nvSpPr>
        <p:spPr>
          <a:xfrm>
            <a:off x="100254" y="1353203"/>
            <a:ext cx="8466761" cy="299711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Calibri"/>
              <a:buNone/>
            </a:pPr>
            <a:endParaRPr sz="2400">
              <a:solidFill>
                <a:schemeClr val="dk1"/>
              </a:solidFill>
              <a:latin typeface="Tahoma"/>
              <a:ea typeface="Tahoma"/>
              <a:cs typeface="Tahoma"/>
              <a:sym typeface="Tahoma"/>
            </a:endParaRPr>
          </a:p>
        </p:txBody>
      </p:sp>
      <p:sp>
        <p:nvSpPr>
          <p:cNvPr id="1417" name="Google Shape;1417;p71"/>
          <p:cNvSpPr txBox="1"/>
          <p:nvPr/>
        </p:nvSpPr>
        <p:spPr>
          <a:xfrm>
            <a:off x="251520" y="1491630"/>
            <a:ext cx="8712968" cy="25853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Tahoma"/>
                <a:ea typeface="Tahoma"/>
                <a:cs typeface="Tahoma"/>
                <a:sym typeface="Tahoma"/>
              </a:rPr>
              <a:t>Limited Recognition</a:t>
            </a:r>
            <a:r>
              <a:rPr lang="en-GB" sz="1800">
                <a:solidFill>
                  <a:schemeClr val="dk1"/>
                </a:solidFill>
                <a:latin typeface="Tahoma"/>
                <a:ea typeface="Tahoma"/>
                <a:cs typeface="Tahoma"/>
                <a:sym typeface="Tahoma"/>
              </a:rPr>
              <a:t>: Informal and non-formal learning outcomes may not be widely recognised.</a:t>
            </a:r>
            <a:endParaRPr/>
          </a:p>
          <a:p>
            <a:pPr marL="0" marR="0" lvl="0" indent="0" algn="l" rtl="0">
              <a:spcBef>
                <a:spcPts val="0"/>
              </a:spcBef>
              <a:spcAft>
                <a:spcPts val="0"/>
              </a:spcAft>
              <a:buNone/>
            </a:pPr>
            <a:r>
              <a:rPr lang="en-GB" sz="1800" b="1">
                <a:solidFill>
                  <a:schemeClr val="dk1"/>
                </a:solidFill>
                <a:latin typeface="Tahoma"/>
                <a:ea typeface="Tahoma"/>
                <a:cs typeface="Tahoma"/>
                <a:sym typeface="Tahoma"/>
              </a:rPr>
              <a:t>Access Barriers</a:t>
            </a:r>
            <a:r>
              <a:rPr lang="en-GB" sz="1800">
                <a:solidFill>
                  <a:schemeClr val="dk1"/>
                </a:solidFill>
                <a:latin typeface="Tahoma"/>
                <a:ea typeface="Tahoma"/>
                <a:cs typeface="Tahoma"/>
                <a:sym typeface="Tahoma"/>
              </a:rPr>
              <a:t>: High costs, digital divide, and lack of flexible learning opportunities.</a:t>
            </a:r>
            <a:endParaRPr/>
          </a:p>
          <a:p>
            <a:pPr marL="0" marR="0" lvl="0" indent="0" algn="l" rtl="0">
              <a:spcBef>
                <a:spcPts val="0"/>
              </a:spcBef>
              <a:spcAft>
                <a:spcPts val="0"/>
              </a:spcAft>
              <a:buNone/>
            </a:pPr>
            <a:r>
              <a:rPr lang="en-GB" sz="1800" b="1">
                <a:solidFill>
                  <a:schemeClr val="dk1"/>
                </a:solidFill>
                <a:latin typeface="Tahoma"/>
                <a:ea typeface="Tahoma"/>
                <a:cs typeface="Tahoma"/>
                <a:sym typeface="Tahoma"/>
              </a:rPr>
              <a:t>Fragmented Systems</a:t>
            </a:r>
            <a:r>
              <a:rPr lang="en-GB" sz="1800">
                <a:solidFill>
                  <a:schemeClr val="dk1"/>
                </a:solidFill>
                <a:latin typeface="Tahoma"/>
                <a:ea typeface="Tahoma"/>
                <a:cs typeface="Tahoma"/>
                <a:sym typeface="Tahoma"/>
              </a:rPr>
              <a:t>: Weak connections between different education and training systems hinder smooth transitions.</a:t>
            </a:r>
            <a:endParaRPr/>
          </a:p>
          <a:p>
            <a:pPr marL="0" marR="0" lvl="0" indent="0" algn="l" rtl="0">
              <a:spcBef>
                <a:spcPts val="0"/>
              </a:spcBef>
              <a:spcAft>
                <a:spcPts val="0"/>
              </a:spcAft>
              <a:buNone/>
            </a:pPr>
            <a:r>
              <a:rPr lang="en-GB" sz="1800" b="1">
                <a:solidFill>
                  <a:schemeClr val="dk1"/>
                </a:solidFill>
                <a:latin typeface="Tahoma"/>
                <a:ea typeface="Tahoma"/>
                <a:cs typeface="Tahoma"/>
                <a:sym typeface="Tahoma"/>
              </a:rPr>
              <a:t>Trust Issues</a:t>
            </a:r>
            <a:r>
              <a:rPr lang="en-GB" sz="1800">
                <a:solidFill>
                  <a:schemeClr val="dk1"/>
                </a:solidFill>
                <a:latin typeface="Tahoma"/>
                <a:ea typeface="Tahoma"/>
                <a:cs typeface="Tahoma"/>
                <a:sym typeface="Tahoma"/>
              </a:rPr>
              <a:t>: Employers and institutions may not fully trust non-traditional learning pathways.</a:t>
            </a:r>
            <a:endParaRPr/>
          </a:p>
          <a:p>
            <a:pPr marL="0" marR="0" lvl="0" indent="0" algn="l" rtl="0">
              <a:spcBef>
                <a:spcPts val="0"/>
              </a:spcBef>
              <a:spcAft>
                <a:spcPts val="0"/>
              </a:spcAft>
              <a:buNone/>
            </a:pPr>
            <a:r>
              <a:rPr lang="en-GB" sz="1800" b="1">
                <a:solidFill>
                  <a:schemeClr val="dk1"/>
                </a:solidFill>
                <a:latin typeface="Tahoma"/>
                <a:ea typeface="Tahoma"/>
                <a:cs typeface="Tahoma"/>
                <a:sym typeface="Tahoma"/>
              </a:rPr>
              <a:t>Time Constraints</a:t>
            </a:r>
            <a:r>
              <a:rPr lang="en-GB" sz="1800">
                <a:solidFill>
                  <a:schemeClr val="dk1"/>
                </a:solidFill>
                <a:latin typeface="Tahoma"/>
                <a:ea typeface="Tahoma"/>
                <a:cs typeface="Tahoma"/>
                <a:sym typeface="Tahoma"/>
              </a:rPr>
              <a:t>: Balancing learning with work and personal responsibilities.</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38000">
              <a:schemeClr val="lt1"/>
            </a:gs>
            <a:gs pos="67000">
              <a:schemeClr val="lt1"/>
            </a:gs>
            <a:gs pos="92000">
              <a:schemeClr val="lt1"/>
            </a:gs>
            <a:gs pos="100000">
              <a:srgbClr val="FF0000"/>
            </a:gs>
          </a:gsLst>
          <a:lin ang="5400000" scaled="0"/>
        </a:gradFill>
        <a:effectLst/>
      </p:bgPr>
    </p:bg>
    <p:spTree>
      <p:nvGrpSpPr>
        <p:cNvPr id="1" name="Shape 1422"/>
        <p:cNvGrpSpPr/>
        <p:nvPr/>
      </p:nvGrpSpPr>
      <p:grpSpPr>
        <a:xfrm>
          <a:off x="0" y="0"/>
          <a:ext cx="0" cy="0"/>
          <a:chOff x="0" y="0"/>
          <a:chExt cx="0" cy="0"/>
        </a:xfrm>
      </p:grpSpPr>
      <p:sp>
        <p:nvSpPr>
          <p:cNvPr id="1423" name="Google Shape;1423;p72"/>
          <p:cNvSpPr txBox="1">
            <a:spLocks noGrp="1"/>
          </p:cNvSpPr>
          <p:nvPr>
            <p:ph type="ftr" idx="11"/>
          </p:nvPr>
        </p:nvSpPr>
        <p:spPr>
          <a:xfrm>
            <a:off x="971600" y="4836242"/>
            <a:ext cx="7632848"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1100" b="1">
                <a:solidFill>
                  <a:schemeClr val="lt1"/>
                </a:solidFill>
              </a:rPr>
              <a:t>Quality Assurance for Reform and Transformation of HEIs in Uzbekistan - QUARTZ</a:t>
            </a:r>
            <a:endParaRPr/>
          </a:p>
        </p:txBody>
      </p:sp>
      <p:pic>
        <p:nvPicPr>
          <p:cNvPr id="1424" name="Google Shape;1424;p72" descr="C:\Users\brani\Downloads\eu_funded_en.jpg"/>
          <p:cNvPicPr preferRelativeResize="0"/>
          <p:nvPr/>
        </p:nvPicPr>
        <p:blipFill rotWithShape="1">
          <a:blip r:embed="rId3">
            <a:alphaModFix/>
          </a:blip>
          <a:srcRect/>
          <a:stretch/>
        </p:blipFill>
        <p:spPr>
          <a:xfrm>
            <a:off x="539552" y="162534"/>
            <a:ext cx="1726406" cy="362938"/>
          </a:xfrm>
          <a:prstGeom prst="rect">
            <a:avLst/>
          </a:prstGeom>
          <a:noFill/>
          <a:ln>
            <a:noFill/>
          </a:ln>
        </p:spPr>
      </p:pic>
      <p:pic>
        <p:nvPicPr>
          <p:cNvPr id="1425" name="Google Shape;1425;p72" descr="Sustainable Development Goals SDGs Goal 4: Quality, 48% OFF"/>
          <p:cNvPicPr preferRelativeResize="0"/>
          <p:nvPr/>
        </p:nvPicPr>
        <p:blipFill rotWithShape="1">
          <a:blip r:embed="rId4">
            <a:alphaModFix/>
          </a:blip>
          <a:srcRect/>
          <a:stretch/>
        </p:blipFill>
        <p:spPr>
          <a:xfrm>
            <a:off x="8122745" y="162534"/>
            <a:ext cx="481703" cy="481703"/>
          </a:xfrm>
          <a:prstGeom prst="rect">
            <a:avLst/>
          </a:prstGeom>
          <a:noFill/>
          <a:ln>
            <a:noFill/>
          </a:ln>
        </p:spPr>
      </p:pic>
      <p:pic>
        <p:nvPicPr>
          <p:cNvPr id="1426" name="Google Shape;1426;p72"/>
          <p:cNvPicPr preferRelativeResize="0"/>
          <p:nvPr/>
        </p:nvPicPr>
        <p:blipFill rotWithShape="1">
          <a:blip r:embed="rId5">
            <a:alphaModFix/>
          </a:blip>
          <a:srcRect/>
          <a:stretch/>
        </p:blipFill>
        <p:spPr>
          <a:xfrm>
            <a:off x="3868104" y="117804"/>
            <a:ext cx="1407792" cy="407668"/>
          </a:xfrm>
          <a:prstGeom prst="rect">
            <a:avLst/>
          </a:prstGeom>
          <a:noFill/>
          <a:ln>
            <a:noFill/>
          </a:ln>
        </p:spPr>
      </p:pic>
      <p:sp>
        <p:nvSpPr>
          <p:cNvPr id="1427" name="Google Shape;1427;p72"/>
          <p:cNvSpPr txBox="1"/>
          <p:nvPr/>
        </p:nvSpPr>
        <p:spPr>
          <a:xfrm>
            <a:off x="395536" y="325955"/>
            <a:ext cx="8414146" cy="78070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Tahoma"/>
              <a:buNone/>
            </a:pPr>
            <a:r>
              <a:rPr lang="en-GB" sz="2400" b="1">
                <a:solidFill>
                  <a:schemeClr val="dk1"/>
                </a:solidFill>
                <a:latin typeface="Tahoma"/>
                <a:ea typeface="Tahoma"/>
                <a:cs typeface="Tahoma"/>
                <a:sym typeface="Tahoma"/>
              </a:rPr>
              <a:t>LLL: Future Development</a:t>
            </a:r>
            <a:endParaRPr/>
          </a:p>
        </p:txBody>
      </p:sp>
      <p:sp>
        <p:nvSpPr>
          <p:cNvPr id="1428" name="Google Shape;1428;p72"/>
          <p:cNvSpPr txBox="1"/>
          <p:nvPr/>
        </p:nvSpPr>
        <p:spPr>
          <a:xfrm>
            <a:off x="100254" y="1353203"/>
            <a:ext cx="8466761" cy="299711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Calibri"/>
              <a:buNone/>
            </a:pPr>
            <a:endParaRPr sz="2400">
              <a:solidFill>
                <a:schemeClr val="dk1"/>
              </a:solidFill>
              <a:latin typeface="Tahoma"/>
              <a:ea typeface="Tahoma"/>
              <a:cs typeface="Tahoma"/>
              <a:sym typeface="Tahoma"/>
            </a:endParaRPr>
          </a:p>
        </p:txBody>
      </p:sp>
      <p:grpSp>
        <p:nvGrpSpPr>
          <p:cNvPr id="1429" name="Google Shape;1429;p72"/>
          <p:cNvGrpSpPr/>
          <p:nvPr/>
        </p:nvGrpSpPr>
        <p:grpSpPr>
          <a:xfrm>
            <a:off x="102109" y="859252"/>
            <a:ext cx="8862178" cy="3872738"/>
            <a:chOff x="0" y="6863"/>
            <a:chExt cx="8862178" cy="3872738"/>
          </a:xfrm>
        </p:grpSpPr>
        <p:sp>
          <p:nvSpPr>
            <p:cNvPr id="1430" name="Google Shape;1430;p72"/>
            <p:cNvSpPr/>
            <p:nvPr/>
          </p:nvSpPr>
          <p:spPr>
            <a:xfrm rot="5400000">
              <a:off x="5137417" y="-2881889"/>
              <a:ext cx="747126" cy="6701570"/>
            </a:xfrm>
            <a:prstGeom prst="round2SameRect">
              <a:avLst>
                <a:gd name="adj1" fmla="val 16667"/>
                <a:gd name="adj2" fmla="val 0"/>
              </a:avLst>
            </a:prstGeom>
            <a:solidFill>
              <a:srgbClr val="CFD7E7">
                <a:alpha val="89803"/>
              </a:srgbClr>
            </a:solidFill>
            <a:ln w="25400" cap="flat" cmpd="sng">
              <a:solidFill>
                <a:srgbClr val="CFD7E7">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72"/>
            <p:cNvSpPr txBox="1"/>
            <p:nvPr/>
          </p:nvSpPr>
          <p:spPr>
            <a:xfrm>
              <a:off x="2160195" y="131805"/>
              <a:ext cx="6665098" cy="674182"/>
            </a:xfrm>
            <a:prstGeom prst="rect">
              <a:avLst/>
            </a:prstGeom>
            <a:noFill/>
            <a:ln>
              <a:noFill/>
            </a:ln>
          </p:spPr>
          <p:txBody>
            <a:bodyPr spcFirstLastPara="1" wrap="square" lIns="247650" tIns="123825" rIns="247650" bIns="123825" anchor="ctr" anchorCtr="0">
              <a:noAutofit/>
            </a:bodyPr>
            <a:lstStyle/>
            <a:p>
              <a:pPr marL="171450" marR="0" lvl="1" indent="-171450" algn="l" rtl="0">
                <a:lnSpc>
                  <a:spcPct val="90000"/>
                </a:lnSpc>
                <a:spcBef>
                  <a:spcPts val="0"/>
                </a:spcBef>
                <a:spcAft>
                  <a:spcPts val="0"/>
                </a:spcAft>
                <a:buClr>
                  <a:schemeClr val="dk1"/>
                </a:buClr>
                <a:buSzPts val="1600"/>
                <a:buFont typeface="Calibri"/>
                <a:buChar char="•"/>
              </a:pPr>
              <a:r>
                <a:rPr lang="en-GB" sz="1600" b="0" i="0" u="none" strike="noStrike" cap="none">
                  <a:solidFill>
                    <a:schemeClr val="dk1"/>
                  </a:solidFill>
                  <a:latin typeface="Calibri"/>
                  <a:ea typeface="Calibri"/>
                  <a:cs typeface="Calibri"/>
                  <a:sym typeface="Calibri"/>
                </a:rPr>
                <a:t>Increased use of online learning platforms and AI-driven education tools.</a:t>
              </a:r>
              <a:endParaRPr/>
            </a:p>
            <a:p>
              <a:pPr marL="171450" marR="0" lvl="1" indent="-171450" algn="l" rtl="0">
                <a:lnSpc>
                  <a:spcPct val="90000"/>
                </a:lnSpc>
                <a:spcBef>
                  <a:spcPts val="240"/>
                </a:spcBef>
                <a:spcAft>
                  <a:spcPts val="0"/>
                </a:spcAft>
                <a:buClr>
                  <a:schemeClr val="dk1"/>
                </a:buClr>
                <a:buSzPts val="1600"/>
                <a:buFont typeface="Calibri"/>
                <a:buChar char="•"/>
              </a:pPr>
              <a:r>
                <a:rPr lang="en-GB" sz="1600" b="0" i="0" u="none" strike="noStrike" cap="none">
                  <a:solidFill>
                    <a:schemeClr val="dk1"/>
                  </a:solidFill>
                  <a:latin typeface="Calibri"/>
                  <a:ea typeface="Calibri"/>
                  <a:cs typeface="Calibri"/>
                  <a:sym typeface="Calibri"/>
                </a:rPr>
                <a:t>Microcredentials and stackable degrees gaining acceptance.</a:t>
              </a:r>
              <a:endParaRPr/>
            </a:p>
          </p:txBody>
        </p:sp>
        <p:sp>
          <p:nvSpPr>
            <p:cNvPr id="1432" name="Google Shape;1432;p72"/>
            <p:cNvSpPr/>
            <p:nvPr/>
          </p:nvSpPr>
          <p:spPr>
            <a:xfrm>
              <a:off x="0" y="6863"/>
              <a:ext cx="2159995" cy="933908"/>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72"/>
            <p:cNvSpPr txBox="1"/>
            <p:nvPr/>
          </p:nvSpPr>
          <p:spPr>
            <a:xfrm>
              <a:off x="45590" y="52453"/>
              <a:ext cx="2068815" cy="842728"/>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GB" sz="1800" b="1">
                  <a:solidFill>
                    <a:schemeClr val="lt1"/>
                  </a:solidFill>
                  <a:latin typeface="Calibri"/>
                  <a:ea typeface="Calibri"/>
                  <a:cs typeface="Calibri"/>
                  <a:sym typeface="Calibri"/>
                </a:rPr>
                <a:t>Digital Transformation &amp; Flexible Learning Pathways</a:t>
              </a:r>
              <a:endParaRPr sz="1800">
                <a:solidFill>
                  <a:schemeClr val="lt1"/>
                </a:solidFill>
                <a:latin typeface="Calibri"/>
                <a:ea typeface="Calibri"/>
                <a:cs typeface="Calibri"/>
                <a:sym typeface="Calibri"/>
              </a:endParaRPr>
            </a:p>
          </p:txBody>
        </p:sp>
        <p:sp>
          <p:nvSpPr>
            <p:cNvPr id="1434" name="Google Shape;1434;p72"/>
            <p:cNvSpPr/>
            <p:nvPr/>
          </p:nvSpPr>
          <p:spPr>
            <a:xfrm rot="5400000">
              <a:off x="5152386" y="-1901485"/>
              <a:ext cx="717614" cy="6701970"/>
            </a:xfrm>
            <a:prstGeom prst="round2SameRect">
              <a:avLst>
                <a:gd name="adj1" fmla="val 16667"/>
                <a:gd name="adj2" fmla="val 0"/>
              </a:avLst>
            </a:prstGeom>
            <a:solidFill>
              <a:srgbClr val="CFD7E7">
                <a:alpha val="89803"/>
              </a:srgbClr>
            </a:solidFill>
            <a:ln w="25400" cap="flat" cmpd="sng">
              <a:solidFill>
                <a:srgbClr val="CFD7E7">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72"/>
            <p:cNvSpPr txBox="1"/>
            <p:nvPr/>
          </p:nvSpPr>
          <p:spPr>
            <a:xfrm>
              <a:off x="2160209" y="1125723"/>
              <a:ext cx="6666939" cy="647552"/>
            </a:xfrm>
            <a:prstGeom prst="rect">
              <a:avLst/>
            </a:prstGeom>
            <a:noFill/>
            <a:ln>
              <a:noFill/>
            </a:ln>
          </p:spPr>
          <p:txBody>
            <a:bodyPr spcFirstLastPara="1" wrap="square" lIns="247650" tIns="123825" rIns="247650" bIns="123825" anchor="ctr" anchorCtr="0">
              <a:noAutofit/>
            </a:bodyPr>
            <a:lstStyle/>
            <a:p>
              <a:pPr marL="171450" marR="0" lvl="1" indent="-171450" algn="l" rtl="0">
                <a:lnSpc>
                  <a:spcPct val="90000"/>
                </a:lnSpc>
                <a:spcBef>
                  <a:spcPts val="0"/>
                </a:spcBef>
                <a:spcAft>
                  <a:spcPts val="0"/>
                </a:spcAft>
                <a:buClr>
                  <a:schemeClr val="dk1"/>
                </a:buClr>
                <a:buSzPts val="1600"/>
                <a:buFont typeface="Calibri"/>
                <a:buChar char="•"/>
              </a:pPr>
              <a:r>
                <a:rPr lang="en-GB" sz="1600" b="0" i="0" u="none" strike="noStrike" cap="none">
                  <a:solidFill>
                    <a:schemeClr val="dk1"/>
                  </a:solidFill>
                  <a:latin typeface="Calibri"/>
                  <a:ea typeface="Calibri"/>
                  <a:cs typeface="Calibri"/>
                  <a:sym typeface="Calibri"/>
                </a:rPr>
                <a:t>Strengthening national qualifications frameworks (NQFs) linked to European qualifications frameworks (EQF).</a:t>
              </a:r>
              <a:endParaRPr/>
            </a:p>
            <a:p>
              <a:pPr marL="171450" marR="0" lvl="1" indent="-171450" algn="l" rtl="0">
                <a:lnSpc>
                  <a:spcPct val="90000"/>
                </a:lnSpc>
                <a:spcBef>
                  <a:spcPts val="240"/>
                </a:spcBef>
                <a:spcAft>
                  <a:spcPts val="0"/>
                </a:spcAft>
                <a:buClr>
                  <a:schemeClr val="dk1"/>
                </a:buClr>
                <a:buSzPts val="1600"/>
                <a:buFont typeface="Calibri"/>
                <a:buChar char="•"/>
              </a:pPr>
              <a:r>
                <a:rPr lang="en-GB" sz="1600" b="0" i="0" u="none" strike="noStrike" cap="none">
                  <a:solidFill>
                    <a:schemeClr val="dk1"/>
                  </a:solidFill>
                  <a:latin typeface="Calibri"/>
                  <a:ea typeface="Calibri"/>
                  <a:cs typeface="Calibri"/>
                  <a:sym typeface="Calibri"/>
                </a:rPr>
                <a:t>Promotion of validation of non-formal and informal learning.</a:t>
              </a:r>
              <a:endParaRPr/>
            </a:p>
          </p:txBody>
        </p:sp>
        <p:sp>
          <p:nvSpPr>
            <p:cNvPr id="1436" name="Google Shape;1436;p72"/>
            <p:cNvSpPr/>
            <p:nvPr/>
          </p:nvSpPr>
          <p:spPr>
            <a:xfrm>
              <a:off x="0" y="993686"/>
              <a:ext cx="2160008" cy="933908"/>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72"/>
            <p:cNvSpPr txBox="1"/>
            <p:nvPr/>
          </p:nvSpPr>
          <p:spPr>
            <a:xfrm>
              <a:off x="45590" y="1039276"/>
              <a:ext cx="2068828" cy="842728"/>
            </a:xfrm>
            <a:prstGeom prst="rect">
              <a:avLst/>
            </a:prstGeom>
            <a:noFill/>
            <a:ln>
              <a:noFill/>
            </a:ln>
          </p:spPr>
          <p:txBody>
            <a:bodyPr spcFirstLastPara="1" wrap="square" lIns="76200" tIns="38100" rIns="76200" bIns="381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GB" sz="2000" b="1">
                  <a:solidFill>
                    <a:schemeClr val="lt1"/>
                  </a:solidFill>
                  <a:latin typeface="Calibri"/>
                  <a:ea typeface="Calibri"/>
                  <a:cs typeface="Calibri"/>
                  <a:sym typeface="Calibri"/>
                </a:rPr>
                <a:t>Policy Innovations</a:t>
              </a:r>
              <a:endParaRPr sz="2000">
                <a:solidFill>
                  <a:schemeClr val="lt1"/>
                </a:solidFill>
                <a:latin typeface="Calibri"/>
                <a:ea typeface="Calibri"/>
                <a:cs typeface="Calibri"/>
                <a:sym typeface="Calibri"/>
              </a:endParaRPr>
            </a:p>
          </p:txBody>
        </p:sp>
        <p:sp>
          <p:nvSpPr>
            <p:cNvPr id="1438" name="Google Shape;1438;p72"/>
            <p:cNvSpPr/>
            <p:nvPr/>
          </p:nvSpPr>
          <p:spPr>
            <a:xfrm rot="5400000">
              <a:off x="5137505" y="-920771"/>
              <a:ext cx="747126" cy="6701747"/>
            </a:xfrm>
            <a:prstGeom prst="round2SameRect">
              <a:avLst>
                <a:gd name="adj1" fmla="val 16667"/>
                <a:gd name="adj2" fmla="val 0"/>
              </a:avLst>
            </a:prstGeom>
            <a:solidFill>
              <a:srgbClr val="CFD7E7">
                <a:alpha val="89803"/>
              </a:srgbClr>
            </a:solidFill>
            <a:ln w="25400" cap="flat" cmpd="sng">
              <a:solidFill>
                <a:srgbClr val="CFD7E7">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72"/>
            <p:cNvSpPr txBox="1"/>
            <p:nvPr/>
          </p:nvSpPr>
          <p:spPr>
            <a:xfrm>
              <a:off x="2160195" y="2093011"/>
              <a:ext cx="6665275" cy="674182"/>
            </a:xfrm>
            <a:prstGeom prst="rect">
              <a:avLst/>
            </a:prstGeom>
            <a:noFill/>
            <a:ln>
              <a:noFill/>
            </a:ln>
          </p:spPr>
          <p:txBody>
            <a:bodyPr spcFirstLastPara="1" wrap="square" lIns="247650" tIns="123825" rIns="247650" bIns="123825" anchor="ctr" anchorCtr="0">
              <a:noAutofit/>
            </a:bodyPr>
            <a:lstStyle/>
            <a:p>
              <a:pPr marL="171450" marR="0" lvl="1" indent="-171450" algn="l" rtl="0">
                <a:lnSpc>
                  <a:spcPct val="90000"/>
                </a:lnSpc>
                <a:spcBef>
                  <a:spcPts val="0"/>
                </a:spcBef>
                <a:spcAft>
                  <a:spcPts val="0"/>
                </a:spcAft>
                <a:buClr>
                  <a:schemeClr val="dk1"/>
                </a:buClr>
                <a:buSzPts val="1600"/>
                <a:buFont typeface="Calibri"/>
                <a:buChar char="•"/>
              </a:pPr>
              <a:r>
                <a:rPr lang="en-GB" sz="1600" b="0" i="0" u="none" strike="noStrike" cap="none">
                  <a:solidFill>
                    <a:schemeClr val="dk1"/>
                  </a:solidFill>
                  <a:latin typeface="Calibri"/>
                  <a:ea typeface="Calibri"/>
                  <a:cs typeface="Calibri"/>
                  <a:sym typeface="Calibri"/>
                </a:rPr>
                <a:t>Enhanced coherence between higher education, vocational training, and lifelong learning.</a:t>
              </a:r>
              <a:endParaRPr/>
            </a:p>
            <a:p>
              <a:pPr marL="171450" marR="0" lvl="1" indent="-171450" algn="l" rtl="0">
                <a:lnSpc>
                  <a:spcPct val="90000"/>
                </a:lnSpc>
                <a:spcBef>
                  <a:spcPts val="240"/>
                </a:spcBef>
                <a:spcAft>
                  <a:spcPts val="0"/>
                </a:spcAft>
                <a:buClr>
                  <a:schemeClr val="dk1"/>
                </a:buClr>
                <a:buSzPts val="1600"/>
                <a:buFont typeface="Calibri"/>
                <a:buChar char="•"/>
              </a:pPr>
              <a:r>
                <a:rPr lang="en-GB" sz="1600" b="0" i="0" u="none" strike="noStrike" cap="none">
                  <a:solidFill>
                    <a:schemeClr val="dk1"/>
                  </a:solidFill>
                  <a:latin typeface="Calibri"/>
                  <a:ea typeface="Calibri"/>
                  <a:cs typeface="Calibri"/>
                  <a:sym typeface="Calibri"/>
                </a:rPr>
                <a:t>Greater employer involvement in designing flexible learning pathways.</a:t>
              </a:r>
              <a:endParaRPr/>
            </a:p>
          </p:txBody>
        </p:sp>
        <p:sp>
          <p:nvSpPr>
            <p:cNvPr id="1440" name="Google Shape;1440;p72"/>
            <p:cNvSpPr/>
            <p:nvPr/>
          </p:nvSpPr>
          <p:spPr>
            <a:xfrm>
              <a:off x="0" y="1974290"/>
              <a:ext cx="2159994" cy="933908"/>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72"/>
            <p:cNvSpPr txBox="1"/>
            <p:nvPr/>
          </p:nvSpPr>
          <p:spPr>
            <a:xfrm>
              <a:off x="45590" y="2019880"/>
              <a:ext cx="2068814" cy="842728"/>
            </a:xfrm>
            <a:prstGeom prst="rect">
              <a:avLst/>
            </a:prstGeom>
            <a:noFill/>
            <a:ln>
              <a:noFill/>
            </a:ln>
          </p:spPr>
          <p:txBody>
            <a:bodyPr spcFirstLastPara="1" wrap="square" lIns="76200" tIns="38100" rIns="76200" bIns="381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GB" sz="2000" b="1">
                  <a:solidFill>
                    <a:schemeClr val="lt1"/>
                  </a:solidFill>
                  <a:latin typeface="Calibri"/>
                  <a:ea typeface="Calibri"/>
                  <a:cs typeface="Calibri"/>
                  <a:sym typeface="Calibri"/>
                </a:rPr>
                <a:t>Stronger Integration</a:t>
              </a:r>
              <a:endParaRPr sz="2000">
                <a:solidFill>
                  <a:schemeClr val="lt1"/>
                </a:solidFill>
                <a:latin typeface="Calibri"/>
                <a:ea typeface="Calibri"/>
                <a:cs typeface="Calibri"/>
                <a:sym typeface="Calibri"/>
              </a:endParaRPr>
            </a:p>
          </p:txBody>
        </p:sp>
        <p:sp>
          <p:nvSpPr>
            <p:cNvPr id="1442" name="Google Shape;1442;p72"/>
            <p:cNvSpPr/>
            <p:nvPr/>
          </p:nvSpPr>
          <p:spPr>
            <a:xfrm rot="5400000">
              <a:off x="5136045" y="61306"/>
              <a:ext cx="747126" cy="6698798"/>
            </a:xfrm>
            <a:prstGeom prst="round2SameRect">
              <a:avLst>
                <a:gd name="adj1" fmla="val 16667"/>
                <a:gd name="adj2" fmla="val 0"/>
              </a:avLst>
            </a:prstGeom>
            <a:solidFill>
              <a:srgbClr val="CFD7E7">
                <a:alpha val="89803"/>
              </a:srgbClr>
            </a:solidFill>
            <a:ln w="25400" cap="flat" cmpd="sng">
              <a:solidFill>
                <a:srgbClr val="CFD7E7">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72"/>
            <p:cNvSpPr txBox="1"/>
            <p:nvPr/>
          </p:nvSpPr>
          <p:spPr>
            <a:xfrm>
              <a:off x="2160209" y="3073614"/>
              <a:ext cx="6662326" cy="674182"/>
            </a:xfrm>
            <a:prstGeom prst="rect">
              <a:avLst/>
            </a:prstGeom>
            <a:noFill/>
            <a:ln>
              <a:noFill/>
            </a:ln>
          </p:spPr>
          <p:txBody>
            <a:bodyPr spcFirstLastPara="1" wrap="square" lIns="247650" tIns="123825" rIns="247650" bIns="123825" anchor="ctr" anchorCtr="0">
              <a:noAutofit/>
            </a:bodyPr>
            <a:lstStyle/>
            <a:p>
              <a:pPr marL="171450" marR="0" lvl="1" indent="-171450" algn="l" rtl="0">
                <a:lnSpc>
                  <a:spcPct val="90000"/>
                </a:lnSpc>
                <a:spcBef>
                  <a:spcPts val="0"/>
                </a:spcBef>
                <a:spcAft>
                  <a:spcPts val="0"/>
                </a:spcAft>
                <a:buClr>
                  <a:schemeClr val="dk1"/>
                </a:buClr>
                <a:buSzPts val="1600"/>
                <a:buFont typeface="Calibri"/>
                <a:buChar char="•"/>
              </a:pPr>
              <a:r>
                <a:rPr lang="en-GB" sz="1600" b="0" i="0" u="none" strike="noStrike" cap="none">
                  <a:solidFill>
                    <a:schemeClr val="dk1"/>
                  </a:solidFill>
                  <a:latin typeface="Calibri"/>
                  <a:ea typeface="Calibri"/>
                  <a:cs typeface="Calibri"/>
                  <a:sym typeface="Calibri"/>
                </a:rPr>
                <a:t>Financial aid for learners</a:t>
              </a:r>
              <a:endParaRPr/>
            </a:p>
            <a:p>
              <a:pPr marL="171450" marR="0" lvl="1" indent="-171450" algn="l" rtl="0">
                <a:lnSpc>
                  <a:spcPct val="90000"/>
                </a:lnSpc>
                <a:spcBef>
                  <a:spcPts val="240"/>
                </a:spcBef>
                <a:spcAft>
                  <a:spcPts val="0"/>
                </a:spcAft>
                <a:buClr>
                  <a:schemeClr val="dk1"/>
                </a:buClr>
                <a:buSzPts val="1600"/>
                <a:buFont typeface="Calibri"/>
                <a:buChar char="•"/>
              </a:pPr>
              <a:r>
                <a:rPr lang="en-GB" sz="1600" b="0" i="0" u="none" strike="noStrike" cap="none">
                  <a:solidFill>
                    <a:schemeClr val="dk1"/>
                  </a:solidFill>
                  <a:latin typeface="Calibri"/>
                  <a:ea typeface="Calibri"/>
                  <a:cs typeface="Calibri"/>
                  <a:sym typeface="Calibri"/>
                </a:rPr>
                <a:t>Workplace learning incentives</a:t>
              </a:r>
              <a:endParaRPr/>
            </a:p>
            <a:p>
              <a:pPr marL="171450" marR="0" lvl="1" indent="-171450" algn="l" rtl="0">
                <a:lnSpc>
                  <a:spcPct val="90000"/>
                </a:lnSpc>
                <a:spcBef>
                  <a:spcPts val="240"/>
                </a:spcBef>
                <a:spcAft>
                  <a:spcPts val="0"/>
                </a:spcAft>
                <a:buClr>
                  <a:schemeClr val="dk1"/>
                </a:buClr>
                <a:buSzPts val="1600"/>
                <a:buFont typeface="Calibri"/>
                <a:buChar char="•"/>
              </a:pPr>
              <a:r>
                <a:rPr lang="en-GB" sz="1600" b="0" i="0" u="none" strike="noStrike" cap="none">
                  <a:solidFill>
                    <a:schemeClr val="dk1"/>
                  </a:solidFill>
                  <a:latin typeface="Calibri"/>
                  <a:ea typeface="Calibri"/>
                  <a:cs typeface="Calibri"/>
                  <a:sym typeface="Calibri"/>
                </a:rPr>
                <a:t>Guidance and counselling services</a:t>
              </a:r>
              <a:endParaRPr/>
            </a:p>
          </p:txBody>
        </p:sp>
        <p:sp>
          <p:nvSpPr>
            <p:cNvPr id="1444" name="Google Shape;1444;p72"/>
            <p:cNvSpPr/>
            <p:nvPr/>
          </p:nvSpPr>
          <p:spPr>
            <a:xfrm>
              <a:off x="0" y="2945693"/>
              <a:ext cx="2160009" cy="933908"/>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72"/>
            <p:cNvSpPr txBox="1"/>
            <p:nvPr/>
          </p:nvSpPr>
          <p:spPr>
            <a:xfrm>
              <a:off x="45590" y="2991283"/>
              <a:ext cx="2068829" cy="842728"/>
            </a:xfrm>
            <a:prstGeom prst="rect">
              <a:avLst/>
            </a:prstGeom>
            <a:noFill/>
            <a:ln>
              <a:noFill/>
            </a:ln>
          </p:spPr>
          <p:txBody>
            <a:bodyPr spcFirstLastPara="1" wrap="square" lIns="76200" tIns="38100" rIns="76200" bIns="381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GB" sz="2000" b="1">
                  <a:solidFill>
                    <a:schemeClr val="lt1"/>
                  </a:solidFill>
                  <a:latin typeface="Calibri"/>
                  <a:ea typeface="Calibri"/>
                  <a:cs typeface="Calibri"/>
                  <a:sym typeface="Calibri"/>
                </a:rPr>
                <a:t>Support Mechanisms</a:t>
              </a:r>
              <a:endParaRPr sz="2000">
                <a:solidFill>
                  <a:schemeClr val="lt1"/>
                </a:solidFill>
                <a:latin typeface="Calibri"/>
                <a:ea typeface="Calibri"/>
                <a:cs typeface="Calibri"/>
                <a:sym typeface="Calibri"/>
              </a:endParaRPr>
            </a:p>
          </p:txBody>
        </p:sp>
      </p:gr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38000">
              <a:schemeClr val="lt1"/>
            </a:gs>
            <a:gs pos="67000">
              <a:schemeClr val="lt1"/>
            </a:gs>
            <a:gs pos="92000">
              <a:schemeClr val="lt1"/>
            </a:gs>
            <a:gs pos="100000">
              <a:srgbClr val="FF0000"/>
            </a:gs>
          </a:gsLst>
          <a:lin ang="5400000" scaled="0"/>
        </a:gradFill>
        <a:effectLst/>
      </p:bgPr>
    </p:bg>
    <p:spTree>
      <p:nvGrpSpPr>
        <p:cNvPr id="1" name="Shape 1450"/>
        <p:cNvGrpSpPr/>
        <p:nvPr/>
      </p:nvGrpSpPr>
      <p:grpSpPr>
        <a:xfrm>
          <a:off x="0" y="0"/>
          <a:ext cx="0" cy="0"/>
          <a:chOff x="0" y="0"/>
          <a:chExt cx="0" cy="0"/>
        </a:xfrm>
      </p:grpSpPr>
      <p:sp>
        <p:nvSpPr>
          <p:cNvPr id="1451" name="Google Shape;1451;p73"/>
          <p:cNvSpPr txBox="1">
            <a:spLocks noGrp="1"/>
          </p:cNvSpPr>
          <p:nvPr>
            <p:ph type="ftr" idx="11"/>
          </p:nvPr>
        </p:nvSpPr>
        <p:spPr>
          <a:xfrm>
            <a:off x="971600" y="4836242"/>
            <a:ext cx="7632848"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1100" b="1">
                <a:solidFill>
                  <a:schemeClr val="lt1"/>
                </a:solidFill>
              </a:rPr>
              <a:t>Quality Assurance for Reform and Transformation of HEIs in Uzbekistan - QUARTZ</a:t>
            </a:r>
            <a:endParaRPr/>
          </a:p>
        </p:txBody>
      </p:sp>
      <p:pic>
        <p:nvPicPr>
          <p:cNvPr id="1452" name="Google Shape;1452;p73" descr="C:\Users\brani\Downloads\eu_funded_en.jpg"/>
          <p:cNvPicPr preferRelativeResize="0"/>
          <p:nvPr/>
        </p:nvPicPr>
        <p:blipFill rotWithShape="1">
          <a:blip r:embed="rId3">
            <a:alphaModFix/>
          </a:blip>
          <a:srcRect/>
          <a:stretch/>
        </p:blipFill>
        <p:spPr>
          <a:xfrm>
            <a:off x="539552" y="162534"/>
            <a:ext cx="1726406" cy="362938"/>
          </a:xfrm>
          <a:prstGeom prst="rect">
            <a:avLst/>
          </a:prstGeom>
          <a:noFill/>
          <a:ln>
            <a:noFill/>
          </a:ln>
        </p:spPr>
      </p:pic>
      <p:pic>
        <p:nvPicPr>
          <p:cNvPr id="1453" name="Google Shape;1453;p73" descr="Sustainable Development Goals SDGs Goal 4: Quality, 48% OFF"/>
          <p:cNvPicPr preferRelativeResize="0"/>
          <p:nvPr/>
        </p:nvPicPr>
        <p:blipFill rotWithShape="1">
          <a:blip r:embed="rId4">
            <a:alphaModFix/>
          </a:blip>
          <a:srcRect/>
          <a:stretch/>
        </p:blipFill>
        <p:spPr>
          <a:xfrm>
            <a:off x="8122745" y="162534"/>
            <a:ext cx="481703" cy="481703"/>
          </a:xfrm>
          <a:prstGeom prst="rect">
            <a:avLst/>
          </a:prstGeom>
          <a:noFill/>
          <a:ln>
            <a:noFill/>
          </a:ln>
        </p:spPr>
      </p:pic>
      <p:pic>
        <p:nvPicPr>
          <p:cNvPr id="1454" name="Google Shape;1454;p73"/>
          <p:cNvPicPr preferRelativeResize="0"/>
          <p:nvPr/>
        </p:nvPicPr>
        <p:blipFill rotWithShape="1">
          <a:blip r:embed="rId5">
            <a:alphaModFix/>
          </a:blip>
          <a:srcRect/>
          <a:stretch/>
        </p:blipFill>
        <p:spPr>
          <a:xfrm>
            <a:off x="3868104" y="117804"/>
            <a:ext cx="1407792" cy="407668"/>
          </a:xfrm>
          <a:prstGeom prst="rect">
            <a:avLst/>
          </a:prstGeom>
          <a:noFill/>
          <a:ln>
            <a:noFill/>
          </a:ln>
        </p:spPr>
      </p:pic>
      <p:sp>
        <p:nvSpPr>
          <p:cNvPr id="1455" name="Google Shape;1455;p73"/>
          <p:cNvSpPr txBox="1"/>
          <p:nvPr/>
        </p:nvSpPr>
        <p:spPr>
          <a:xfrm>
            <a:off x="100254" y="1353203"/>
            <a:ext cx="8466761" cy="299711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Calibri"/>
              <a:buNone/>
            </a:pPr>
            <a:endParaRPr sz="2400">
              <a:solidFill>
                <a:schemeClr val="dk1"/>
              </a:solidFill>
              <a:latin typeface="Tahoma"/>
              <a:ea typeface="Tahoma"/>
              <a:cs typeface="Tahoma"/>
              <a:sym typeface="Tahoma"/>
            </a:endParaRPr>
          </a:p>
        </p:txBody>
      </p:sp>
      <p:sp>
        <p:nvSpPr>
          <p:cNvPr id="1456" name="Google Shape;1456;p73"/>
          <p:cNvSpPr txBox="1"/>
          <p:nvPr/>
        </p:nvSpPr>
        <p:spPr>
          <a:xfrm>
            <a:off x="215516" y="644237"/>
            <a:ext cx="8712968" cy="453970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chemeClr val="dk1"/>
                </a:solidFill>
                <a:latin typeface="Tahoma"/>
                <a:ea typeface="Tahoma"/>
                <a:cs typeface="Tahoma"/>
                <a:sym typeface="Tahoma"/>
              </a:rPr>
              <a:t>References</a:t>
            </a:r>
            <a:endParaRPr/>
          </a:p>
          <a:p>
            <a:pPr marL="342900" marR="0" lvl="0" indent="-342900" algn="l" rtl="0">
              <a:spcBef>
                <a:spcPts val="0"/>
              </a:spcBef>
              <a:spcAft>
                <a:spcPts val="0"/>
              </a:spcAft>
              <a:buClr>
                <a:schemeClr val="dk1"/>
              </a:buClr>
              <a:buSzPts val="1000"/>
              <a:buFont typeface="Noto Sans Symbols"/>
              <a:buChar char="∙"/>
            </a:pPr>
            <a:r>
              <a:rPr lang="en-GB" sz="900">
                <a:solidFill>
                  <a:schemeClr val="dk1"/>
                </a:solidFill>
                <a:latin typeface="Tahoma"/>
                <a:ea typeface="Tahoma"/>
                <a:cs typeface="Tahoma"/>
                <a:sym typeface="Tahoma"/>
              </a:rPr>
              <a:t>Anderson, L. W., Krathwohl, D. R., Airasian, P. W., Cruikshank, K. A., Mayer, R. E., Pintrich, P. R., Raths, J., &amp; Wittrock, M. C. (2001). A taxonomy for learning, teaching, and assessing: A revision of Bloom's taxonomy of educational objectives. Longman. Retrieved from </a:t>
            </a:r>
            <a:r>
              <a:rPr lang="en-GB" sz="900" u="sng">
                <a:solidFill>
                  <a:schemeClr val="dk1"/>
                </a:solidFill>
                <a:latin typeface="Tahoma"/>
                <a:ea typeface="Tahoma"/>
                <a:cs typeface="Tahoma"/>
                <a:sym typeface="Tahoma"/>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https://www.researchgate.net/publication/235465787_A_Taxonomy_for_Learning_Teaching_and_Assessing_A_Revision_of_Bloom's_Taxonomy_of_Educational_Objectives</a:t>
            </a:r>
            <a:endParaRPr sz="900">
              <a:solidFill>
                <a:schemeClr val="dk1"/>
              </a:solidFill>
              <a:latin typeface="Tahoma"/>
              <a:ea typeface="Tahoma"/>
              <a:cs typeface="Tahoma"/>
              <a:sym typeface="Tahoma"/>
            </a:endParaRPr>
          </a:p>
          <a:p>
            <a:pPr marL="342900" marR="0" lvl="0" indent="-342900" algn="l" rtl="0">
              <a:spcBef>
                <a:spcPts val="0"/>
              </a:spcBef>
              <a:spcAft>
                <a:spcPts val="0"/>
              </a:spcAft>
              <a:buClr>
                <a:schemeClr val="dk1"/>
              </a:buClr>
              <a:buSzPts val="1000"/>
              <a:buFont typeface="Noto Sans Symbols"/>
              <a:buChar char="∙"/>
            </a:pPr>
            <a:r>
              <a:rPr lang="en-GB" sz="900">
                <a:solidFill>
                  <a:schemeClr val="dk1"/>
                </a:solidFill>
                <a:latin typeface="Tahoma"/>
                <a:ea typeface="Tahoma"/>
                <a:cs typeface="Tahoma"/>
                <a:sym typeface="Tahoma"/>
              </a:rPr>
              <a:t>Azusa Pacific University. (n.d.). Bloom’s taxonomy action verbs. Retrieved from </a:t>
            </a:r>
            <a:r>
              <a:rPr lang="en-GB" sz="900" u="sng">
                <a:solidFill>
                  <a:schemeClr val="dk1"/>
                </a:solidFill>
                <a:latin typeface="Tahoma"/>
                <a:ea typeface="Tahoma"/>
                <a:cs typeface="Tahoma"/>
                <a:sym typeface="Tahoma"/>
                <a:hlinkClick r:id="rId7">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https://www.apu.edu/live_data/files/333/blooms_taxonomy_action_verbs.pdf</a:t>
            </a:r>
            <a:endParaRPr sz="900">
              <a:solidFill>
                <a:schemeClr val="dk1"/>
              </a:solidFill>
              <a:latin typeface="Tahoma"/>
              <a:ea typeface="Tahoma"/>
              <a:cs typeface="Tahoma"/>
              <a:sym typeface="Tahoma"/>
            </a:endParaRPr>
          </a:p>
          <a:p>
            <a:pPr marL="342900" marR="0" lvl="0" indent="-342900" algn="l" rtl="0">
              <a:spcBef>
                <a:spcPts val="0"/>
              </a:spcBef>
              <a:spcAft>
                <a:spcPts val="0"/>
              </a:spcAft>
              <a:buClr>
                <a:schemeClr val="dk1"/>
              </a:buClr>
              <a:buSzPts val="1000"/>
              <a:buFont typeface="Noto Sans Symbols"/>
              <a:buChar char="∙"/>
            </a:pPr>
            <a:r>
              <a:rPr lang="en-GB" sz="900">
                <a:solidFill>
                  <a:schemeClr val="dk1"/>
                </a:solidFill>
                <a:latin typeface="Tahoma"/>
                <a:ea typeface="Tahoma"/>
                <a:cs typeface="Tahoma"/>
                <a:sym typeface="Tahoma"/>
              </a:rPr>
              <a:t>Bologna Hub Peer Support II. (2025). </a:t>
            </a:r>
            <a:r>
              <a:rPr lang="en-GB" sz="900" i="1">
                <a:solidFill>
                  <a:schemeClr val="dk1"/>
                </a:solidFill>
                <a:latin typeface="Tahoma"/>
                <a:ea typeface="Tahoma"/>
                <a:cs typeface="Tahoma"/>
                <a:sym typeface="Tahoma"/>
              </a:rPr>
              <a:t>Final conference</a:t>
            </a:r>
            <a:r>
              <a:rPr lang="en-GB" sz="900">
                <a:solidFill>
                  <a:schemeClr val="dk1"/>
                </a:solidFill>
                <a:latin typeface="Tahoma"/>
                <a:ea typeface="Tahoma"/>
                <a:cs typeface="Tahoma"/>
                <a:sym typeface="Tahoma"/>
              </a:rPr>
              <a:t>. Retrieved from </a:t>
            </a:r>
            <a:r>
              <a:rPr lang="en-GB" sz="900" u="sng">
                <a:solidFill>
                  <a:srgbClr val="0563C1"/>
                </a:solidFill>
                <a:latin typeface="Tahoma"/>
                <a:ea typeface="Tahoma"/>
                <a:cs typeface="Tahoma"/>
                <a:sym typeface="Tahoma"/>
                <a:hlinkClick r:id="rId8">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https://esu-online.org/projects/bhps-ii-bologna-hub-peer-support-ii/</a:t>
            </a:r>
            <a:endParaRPr sz="900">
              <a:solidFill>
                <a:schemeClr val="dk1"/>
              </a:solidFill>
              <a:latin typeface="Tahoma"/>
              <a:ea typeface="Tahoma"/>
              <a:cs typeface="Tahoma"/>
              <a:sym typeface="Tahoma"/>
            </a:endParaRPr>
          </a:p>
          <a:p>
            <a:pPr marL="342900" marR="0" lvl="0" indent="-342900" algn="l" rtl="0">
              <a:spcBef>
                <a:spcPts val="0"/>
              </a:spcBef>
              <a:spcAft>
                <a:spcPts val="0"/>
              </a:spcAft>
              <a:buClr>
                <a:schemeClr val="dk1"/>
              </a:buClr>
              <a:buSzPts val="1000"/>
              <a:buFont typeface="Noto Sans Symbols"/>
              <a:buChar char="∙"/>
            </a:pPr>
            <a:r>
              <a:rPr lang="en-GB" sz="900">
                <a:solidFill>
                  <a:schemeClr val="dk1"/>
                </a:solidFill>
                <a:latin typeface="Tahoma"/>
                <a:ea typeface="Tahoma"/>
                <a:cs typeface="Tahoma"/>
                <a:sym typeface="Tahoma"/>
              </a:rPr>
              <a:t>Bologna With Student Eyes. (2020). </a:t>
            </a:r>
            <a:r>
              <a:rPr lang="en-GB" sz="900" i="1">
                <a:solidFill>
                  <a:schemeClr val="dk1"/>
                </a:solidFill>
                <a:latin typeface="Tahoma"/>
                <a:ea typeface="Tahoma"/>
                <a:cs typeface="Tahoma"/>
                <a:sym typeface="Tahoma"/>
              </a:rPr>
              <a:t>Bologna with student eyes 2020</a:t>
            </a:r>
            <a:r>
              <a:rPr lang="en-GB" sz="900">
                <a:solidFill>
                  <a:schemeClr val="dk1"/>
                </a:solidFill>
                <a:latin typeface="Tahoma"/>
                <a:ea typeface="Tahoma"/>
                <a:cs typeface="Tahoma"/>
                <a:sym typeface="Tahoma"/>
              </a:rPr>
              <a:t>. European Students' Union. Retrieved from </a:t>
            </a:r>
            <a:r>
              <a:rPr lang="en-GB" sz="900" u="sng">
                <a:solidFill>
                  <a:srgbClr val="0563C1"/>
                </a:solidFill>
                <a:latin typeface="Tahoma"/>
                <a:ea typeface="Tahoma"/>
                <a:cs typeface="Tahoma"/>
                <a:sym typeface="Tahoma"/>
                <a:hlinkClick r:id="rId9">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https://www.esu-online.org/wp-content/uploads/2021/01/BWSE2020-Publication_WEB2.pdf</a:t>
            </a:r>
            <a:endParaRPr sz="900" u="sng">
              <a:solidFill>
                <a:srgbClr val="0563C1"/>
              </a:solidFill>
              <a:latin typeface="Tahoma"/>
              <a:ea typeface="Tahoma"/>
              <a:cs typeface="Tahoma"/>
              <a:sym typeface="Tahoma"/>
            </a:endParaRPr>
          </a:p>
          <a:p>
            <a:pPr marL="342900" marR="0" lvl="0" indent="-342900" algn="l" rtl="0">
              <a:spcBef>
                <a:spcPts val="0"/>
              </a:spcBef>
              <a:spcAft>
                <a:spcPts val="0"/>
              </a:spcAft>
              <a:buClr>
                <a:schemeClr val="dk1"/>
              </a:buClr>
              <a:buSzPts val="1000"/>
              <a:buFont typeface="Noto Sans Symbols"/>
              <a:buChar char="∙"/>
            </a:pPr>
            <a:r>
              <a:rPr lang="en-GB" sz="900">
                <a:solidFill>
                  <a:schemeClr val="dk1"/>
                </a:solidFill>
                <a:latin typeface="Calibri"/>
                <a:ea typeface="Calibri"/>
                <a:cs typeface="Calibri"/>
                <a:sym typeface="Calibri"/>
              </a:rPr>
              <a:t>European Centre for the Development of Vocational Training. (2008). European university charter for lifelong learning adopted by EUA. </a:t>
            </a:r>
            <a:r>
              <a:rPr lang="en-GB" sz="900" u="sng">
                <a:solidFill>
                  <a:schemeClr val="dk1"/>
                </a:solidFill>
                <a:latin typeface="Calibri"/>
                <a:ea typeface="Calibri"/>
                <a:cs typeface="Calibri"/>
                <a:sym typeface="Calibri"/>
                <a:hlinkClick r:id="rId10">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https://www.cedefop.europa.eu/en/news/european-university-charter-lifelong-learning-adopted-eua</a:t>
            </a:r>
            <a:endParaRPr sz="900">
              <a:solidFill>
                <a:schemeClr val="dk1"/>
              </a:solidFill>
              <a:latin typeface="Tahoma"/>
              <a:ea typeface="Tahoma"/>
              <a:cs typeface="Tahoma"/>
              <a:sym typeface="Tahoma"/>
            </a:endParaRPr>
          </a:p>
          <a:p>
            <a:pPr marL="342900" marR="0" lvl="0" indent="-342900" algn="l" rtl="0">
              <a:spcBef>
                <a:spcPts val="0"/>
              </a:spcBef>
              <a:spcAft>
                <a:spcPts val="0"/>
              </a:spcAft>
              <a:buClr>
                <a:schemeClr val="dk1"/>
              </a:buClr>
              <a:buSzPts val="1000"/>
              <a:buFont typeface="Noto Sans Symbols"/>
              <a:buChar char="∙"/>
            </a:pPr>
            <a:r>
              <a:rPr lang="en-GB" sz="900">
                <a:solidFill>
                  <a:schemeClr val="dk1"/>
                </a:solidFill>
                <a:latin typeface="Tahoma"/>
                <a:ea typeface="Tahoma"/>
                <a:cs typeface="Tahoma"/>
                <a:sym typeface="Tahoma"/>
              </a:rPr>
              <a:t>European Commission. (2022). </a:t>
            </a:r>
            <a:r>
              <a:rPr lang="en-GB" sz="900" i="1">
                <a:solidFill>
                  <a:schemeClr val="dk1"/>
                </a:solidFill>
                <a:latin typeface="Tahoma"/>
                <a:ea typeface="Tahoma"/>
                <a:cs typeface="Tahoma"/>
                <a:sym typeface="Tahoma"/>
              </a:rPr>
              <a:t>Recognition of prior learning in Europe</a:t>
            </a:r>
            <a:r>
              <a:rPr lang="en-GB" sz="900">
                <a:solidFill>
                  <a:schemeClr val="dk1"/>
                </a:solidFill>
                <a:latin typeface="Tahoma"/>
                <a:ea typeface="Tahoma"/>
                <a:cs typeface="Tahoma"/>
                <a:sym typeface="Tahoma"/>
              </a:rPr>
              <a:t>. Retrieved from </a:t>
            </a:r>
            <a:r>
              <a:rPr lang="en-GB" sz="900" u="sng">
                <a:solidFill>
                  <a:srgbClr val="0563C1"/>
                </a:solidFill>
                <a:latin typeface="Tahoma"/>
                <a:ea typeface="Tahoma"/>
                <a:cs typeface="Tahoma"/>
                <a:sym typeface="Tahoma"/>
                <a:hlinkClick r:id="rId11">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https://education.ec.europa.eu/news/recognition-of-prior-learning-in-europe</a:t>
            </a:r>
            <a:endParaRPr sz="900">
              <a:solidFill>
                <a:schemeClr val="dk1"/>
              </a:solidFill>
              <a:latin typeface="Tahoma"/>
              <a:ea typeface="Tahoma"/>
              <a:cs typeface="Tahoma"/>
              <a:sym typeface="Tahoma"/>
            </a:endParaRPr>
          </a:p>
          <a:p>
            <a:pPr marL="342900" marR="0" lvl="0" indent="-342900" algn="l" rtl="0">
              <a:spcBef>
                <a:spcPts val="0"/>
              </a:spcBef>
              <a:spcAft>
                <a:spcPts val="0"/>
              </a:spcAft>
              <a:buClr>
                <a:schemeClr val="dk1"/>
              </a:buClr>
              <a:buSzPts val="1000"/>
              <a:buFont typeface="Noto Sans Symbols"/>
              <a:buChar char="∙"/>
            </a:pPr>
            <a:r>
              <a:rPr lang="en-GB" sz="900">
                <a:solidFill>
                  <a:schemeClr val="dk1"/>
                </a:solidFill>
                <a:latin typeface="Tahoma"/>
                <a:ea typeface="Tahoma"/>
                <a:cs typeface="Tahoma"/>
                <a:sym typeface="Tahoma"/>
              </a:rPr>
              <a:t>European Commission. (n.d.). </a:t>
            </a:r>
            <a:r>
              <a:rPr lang="en-GB" sz="900" i="1">
                <a:solidFill>
                  <a:schemeClr val="dk1"/>
                </a:solidFill>
                <a:latin typeface="Tahoma"/>
                <a:ea typeface="Tahoma"/>
                <a:cs typeface="Tahoma"/>
                <a:sym typeface="Tahoma"/>
              </a:rPr>
              <a:t>National qualifications framework (NQF) regulations</a:t>
            </a:r>
            <a:r>
              <a:rPr lang="en-GB" sz="900">
                <a:solidFill>
                  <a:schemeClr val="dk1"/>
                </a:solidFill>
                <a:latin typeface="Tahoma"/>
                <a:ea typeface="Tahoma"/>
                <a:cs typeface="Tahoma"/>
                <a:sym typeface="Tahoma"/>
              </a:rPr>
              <a:t>. Retrieved from </a:t>
            </a:r>
            <a:r>
              <a:rPr lang="en-GB" sz="900" u="sng">
                <a:solidFill>
                  <a:srgbClr val="0563C1"/>
                </a:solidFill>
                <a:latin typeface="Tahoma"/>
                <a:ea typeface="Tahoma"/>
                <a:cs typeface="Tahoma"/>
                <a:sym typeface="Tahoma"/>
                <a:hlinkClick r:id="rId12">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https://ec.europa.eu/programmes/erasmus-plus/project-result-content/af62df3c-7888-4f6d-8a92-370ed92c4658/General_Regulations_NQF_final_eng.pdf</a:t>
            </a:r>
            <a:endParaRPr sz="900">
              <a:solidFill>
                <a:schemeClr val="dk1"/>
              </a:solidFill>
              <a:latin typeface="Tahoma"/>
              <a:ea typeface="Tahoma"/>
              <a:cs typeface="Tahoma"/>
              <a:sym typeface="Tahoma"/>
            </a:endParaRPr>
          </a:p>
          <a:p>
            <a:pPr marL="342900" marR="0" lvl="0" indent="-342900" algn="l" rtl="0">
              <a:spcBef>
                <a:spcPts val="0"/>
              </a:spcBef>
              <a:spcAft>
                <a:spcPts val="0"/>
              </a:spcAft>
              <a:buClr>
                <a:schemeClr val="dk1"/>
              </a:buClr>
              <a:buSzPts val="1000"/>
              <a:buFont typeface="Noto Sans Symbols"/>
              <a:buChar char="∙"/>
            </a:pPr>
            <a:r>
              <a:rPr lang="en-GB" sz="900">
                <a:solidFill>
                  <a:schemeClr val="dk1"/>
                </a:solidFill>
                <a:latin typeface="Tahoma"/>
                <a:ea typeface="Tahoma"/>
                <a:cs typeface="Tahoma"/>
                <a:sym typeface="Tahoma"/>
              </a:rPr>
              <a:t>European Higher Education Area (EHEA). (2009). </a:t>
            </a:r>
            <a:r>
              <a:rPr lang="en-GB" sz="900" i="1">
                <a:solidFill>
                  <a:schemeClr val="dk1"/>
                </a:solidFill>
                <a:latin typeface="Tahoma"/>
                <a:ea typeface="Tahoma"/>
                <a:cs typeface="Tahoma"/>
                <a:sym typeface="Tahoma"/>
              </a:rPr>
              <a:t>Overarching framework for qualifications in the EHEA</a:t>
            </a:r>
            <a:r>
              <a:rPr lang="en-GB" sz="900">
                <a:solidFill>
                  <a:schemeClr val="dk1"/>
                </a:solidFill>
                <a:latin typeface="Tahoma"/>
                <a:ea typeface="Tahoma"/>
                <a:cs typeface="Tahoma"/>
                <a:sym typeface="Tahoma"/>
              </a:rPr>
              <a:t>. Retrieved from </a:t>
            </a:r>
            <a:r>
              <a:rPr lang="en-GB" sz="900" u="sng">
                <a:solidFill>
                  <a:srgbClr val="0563C1"/>
                </a:solidFill>
                <a:latin typeface="Tahoma"/>
                <a:ea typeface="Tahoma"/>
                <a:cs typeface="Tahoma"/>
                <a:sym typeface="Tahoma"/>
                <a:hlinkClick r:id="rId1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https://ehea.info/cid102843/overarching-framework-qualifications-the-ehea-2009.html</a:t>
            </a:r>
            <a:endParaRPr sz="900">
              <a:solidFill>
                <a:schemeClr val="dk1"/>
              </a:solidFill>
              <a:latin typeface="Tahoma"/>
              <a:ea typeface="Tahoma"/>
              <a:cs typeface="Tahoma"/>
              <a:sym typeface="Tahoma"/>
            </a:endParaRPr>
          </a:p>
          <a:p>
            <a:pPr marL="342900" marR="0" lvl="0" indent="-342900" algn="l" rtl="0">
              <a:spcBef>
                <a:spcPts val="0"/>
              </a:spcBef>
              <a:spcAft>
                <a:spcPts val="0"/>
              </a:spcAft>
              <a:buClr>
                <a:schemeClr val="dk1"/>
              </a:buClr>
              <a:buSzPts val="1000"/>
              <a:buFont typeface="Noto Sans Symbols"/>
              <a:buChar char="∙"/>
            </a:pPr>
            <a:r>
              <a:rPr lang="en-GB" sz="900">
                <a:solidFill>
                  <a:schemeClr val="dk1"/>
                </a:solidFill>
                <a:latin typeface="Tahoma"/>
                <a:ea typeface="Tahoma"/>
                <a:cs typeface="Tahoma"/>
                <a:sym typeface="Tahoma"/>
              </a:rPr>
              <a:t>European Higher Education Area (EHEA). (2015). </a:t>
            </a:r>
            <a:r>
              <a:rPr lang="en-GB" sz="900" i="1">
                <a:solidFill>
                  <a:schemeClr val="dk1"/>
                </a:solidFill>
                <a:latin typeface="Tahoma"/>
                <a:ea typeface="Tahoma"/>
                <a:cs typeface="Tahoma"/>
                <a:sym typeface="Tahoma"/>
              </a:rPr>
              <a:t>ECTS Users’ Guide</a:t>
            </a:r>
            <a:r>
              <a:rPr lang="en-GB" sz="900">
                <a:solidFill>
                  <a:schemeClr val="dk1"/>
                </a:solidFill>
                <a:latin typeface="Tahoma"/>
                <a:ea typeface="Tahoma"/>
                <a:cs typeface="Tahoma"/>
                <a:sym typeface="Tahoma"/>
              </a:rPr>
              <a:t>. Retrieved from </a:t>
            </a:r>
            <a:r>
              <a:rPr lang="en-GB" sz="900" u="sng">
                <a:solidFill>
                  <a:srgbClr val="0563C1"/>
                </a:solidFill>
                <a:latin typeface="Tahoma"/>
                <a:ea typeface="Tahoma"/>
                <a:cs typeface="Tahoma"/>
                <a:sym typeface="Tahoma"/>
                <a:hlinkClick r:id="rId1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https://ehea.info/media.ehea.info/file/ECTS_Guide/00/0/ects-users-guide-2015_614000.pdf</a:t>
            </a:r>
            <a:endParaRPr sz="900">
              <a:solidFill>
                <a:schemeClr val="dk1"/>
              </a:solidFill>
              <a:latin typeface="Tahoma"/>
              <a:ea typeface="Tahoma"/>
              <a:cs typeface="Tahoma"/>
              <a:sym typeface="Tahoma"/>
            </a:endParaRPr>
          </a:p>
          <a:p>
            <a:pPr marL="342900" marR="0" lvl="0" indent="-342900" algn="l" rtl="0">
              <a:spcBef>
                <a:spcPts val="0"/>
              </a:spcBef>
              <a:spcAft>
                <a:spcPts val="0"/>
              </a:spcAft>
              <a:buClr>
                <a:schemeClr val="dk1"/>
              </a:buClr>
              <a:buSzPts val="1000"/>
              <a:buFont typeface="Noto Sans Symbols"/>
              <a:buChar char="∙"/>
            </a:pPr>
            <a:r>
              <a:rPr lang="en-GB" sz="900">
                <a:solidFill>
                  <a:schemeClr val="dk1"/>
                </a:solidFill>
                <a:latin typeface="Tahoma"/>
                <a:ea typeface="Tahoma"/>
                <a:cs typeface="Tahoma"/>
                <a:sym typeface="Tahoma"/>
              </a:rPr>
              <a:t>European Higher Education Area (EHEA). (2018). </a:t>
            </a:r>
            <a:r>
              <a:rPr lang="en-GB" sz="900" i="1">
                <a:solidFill>
                  <a:schemeClr val="dk1"/>
                </a:solidFill>
                <a:latin typeface="Tahoma"/>
                <a:ea typeface="Tahoma"/>
                <a:cs typeface="Tahoma"/>
                <a:sym typeface="Tahoma"/>
              </a:rPr>
              <a:t>Standards and guidelines for quality assurance in the European Higher Education Area (ESG)</a:t>
            </a:r>
            <a:r>
              <a:rPr lang="en-GB" sz="900">
                <a:solidFill>
                  <a:schemeClr val="dk1"/>
                </a:solidFill>
                <a:latin typeface="Tahoma"/>
                <a:ea typeface="Tahoma"/>
                <a:cs typeface="Tahoma"/>
                <a:sym typeface="Tahoma"/>
              </a:rPr>
              <a:t>. Retrieved from </a:t>
            </a:r>
            <a:r>
              <a:rPr lang="en-GB" sz="900" u="sng">
                <a:solidFill>
                  <a:srgbClr val="0563C1"/>
                </a:solidFill>
                <a:latin typeface="Tahoma"/>
                <a:ea typeface="Tahoma"/>
                <a:cs typeface="Tahoma"/>
                <a:sym typeface="Tahoma"/>
                <a:hlinkClick r:id="rId1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https://www.ehea.info</a:t>
            </a:r>
            <a:endParaRPr sz="900">
              <a:solidFill>
                <a:schemeClr val="dk1"/>
              </a:solidFill>
              <a:latin typeface="Tahoma"/>
              <a:ea typeface="Tahoma"/>
              <a:cs typeface="Tahoma"/>
              <a:sym typeface="Tahoma"/>
            </a:endParaRPr>
          </a:p>
          <a:p>
            <a:pPr marL="342900" marR="0" lvl="0" indent="-342900" algn="l" rtl="0">
              <a:spcBef>
                <a:spcPts val="0"/>
              </a:spcBef>
              <a:spcAft>
                <a:spcPts val="0"/>
              </a:spcAft>
              <a:buClr>
                <a:schemeClr val="dk1"/>
              </a:buClr>
              <a:buSzPts val="1000"/>
              <a:buFont typeface="Noto Sans Symbols"/>
              <a:buChar char="∙"/>
            </a:pPr>
            <a:r>
              <a:rPr lang="en-GB" sz="900">
                <a:solidFill>
                  <a:schemeClr val="dk1"/>
                </a:solidFill>
                <a:latin typeface="Tahoma"/>
                <a:ea typeface="Tahoma"/>
                <a:cs typeface="Tahoma"/>
                <a:sym typeface="Tahoma"/>
              </a:rPr>
              <a:t>European Higher Education Area (EHEA). (n.d.). </a:t>
            </a:r>
            <a:r>
              <a:rPr lang="en-GB" sz="900" i="1">
                <a:solidFill>
                  <a:schemeClr val="dk1"/>
                </a:solidFill>
                <a:latin typeface="Tahoma"/>
                <a:ea typeface="Tahoma"/>
                <a:cs typeface="Tahoma"/>
                <a:sym typeface="Tahoma"/>
              </a:rPr>
              <a:t>Qualification frameworks in higher education</a:t>
            </a:r>
            <a:r>
              <a:rPr lang="en-GB" sz="900">
                <a:solidFill>
                  <a:schemeClr val="dk1"/>
                </a:solidFill>
                <a:latin typeface="Tahoma"/>
                <a:ea typeface="Tahoma"/>
                <a:cs typeface="Tahoma"/>
                <a:sym typeface="Tahoma"/>
              </a:rPr>
              <a:t>. Retrieved from </a:t>
            </a:r>
            <a:r>
              <a:rPr lang="en-GB" sz="900" u="sng">
                <a:solidFill>
                  <a:srgbClr val="0563C1"/>
                </a:solidFill>
                <a:latin typeface="Tahoma"/>
                <a:ea typeface="Tahoma"/>
                <a:cs typeface="Tahoma"/>
                <a:sym typeface="Tahoma"/>
                <a:hlinkClick r:id="rId1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https://ehea.info/page-qualification-frameworks</a:t>
            </a:r>
            <a:endParaRPr sz="900">
              <a:solidFill>
                <a:schemeClr val="dk1"/>
              </a:solidFill>
              <a:latin typeface="Tahoma"/>
              <a:ea typeface="Tahoma"/>
              <a:cs typeface="Tahoma"/>
              <a:sym typeface="Tahoma"/>
            </a:endParaRPr>
          </a:p>
          <a:p>
            <a:pPr marL="342900" marR="0" lvl="0" indent="-342900" algn="l" rtl="0">
              <a:spcBef>
                <a:spcPts val="0"/>
              </a:spcBef>
              <a:spcAft>
                <a:spcPts val="0"/>
              </a:spcAft>
              <a:buClr>
                <a:schemeClr val="dk1"/>
              </a:buClr>
              <a:buSzPts val="1000"/>
              <a:buFont typeface="Noto Sans Symbols"/>
              <a:buChar char="∙"/>
            </a:pPr>
            <a:r>
              <a:rPr lang="en-GB" sz="900">
                <a:solidFill>
                  <a:schemeClr val="dk1"/>
                </a:solidFill>
                <a:latin typeface="Tahoma"/>
                <a:ea typeface="Tahoma"/>
                <a:cs typeface="Tahoma"/>
                <a:sym typeface="Tahoma"/>
              </a:rPr>
              <a:t>European Network for Quality Assurance (ENQA). (n.d.). </a:t>
            </a:r>
            <a:r>
              <a:rPr lang="en-GB" sz="900" i="1">
                <a:solidFill>
                  <a:schemeClr val="dk1"/>
                </a:solidFill>
                <a:latin typeface="Tahoma"/>
                <a:ea typeface="Tahoma"/>
                <a:cs typeface="Tahoma"/>
                <a:sym typeface="Tahoma"/>
              </a:rPr>
              <a:t>QA-FIT final paper</a:t>
            </a:r>
            <a:r>
              <a:rPr lang="en-GB" sz="900">
                <a:solidFill>
                  <a:schemeClr val="dk1"/>
                </a:solidFill>
                <a:latin typeface="Tahoma"/>
                <a:ea typeface="Tahoma"/>
                <a:cs typeface="Tahoma"/>
                <a:sym typeface="Tahoma"/>
              </a:rPr>
              <a:t>. Retrieved from </a:t>
            </a:r>
            <a:r>
              <a:rPr lang="en-GB" sz="900" u="sng">
                <a:solidFill>
                  <a:srgbClr val="0563C1"/>
                </a:solidFill>
                <a:latin typeface="Tahoma"/>
                <a:ea typeface="Tahoma"/>
                <a:cs typeface="Tahoma"/>
                <a:sym typeface="Tahoma"/>
                <a:hlinkClick r:id="rId17">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https://www.enqa.eu/wp-content/uploads/QA-FIT_Final-paper.pdf</a:t>
            </a:r>
            <a:endParaRPr sz="900">
              <a:solidFill>
                <a:schemeClr val="dk1"/>
              </a:solidFill>
              <a:latin typeface="Tahoma"/>
              <a:ea typeface="Tahoma"/>
              <a:cs typeface="Tahoma"/>
              <a:sym typeface="Tahoma"/>
            </a:endParaRPr>
          </a:p>
          <a:p>
            <a:pPr marL="342900" marR="0" lvl="0" indent="-342900" algn="l" rtl="0">
              <a:spcBef>
                <a:spcPts val="0"/>
              </a:spcBef>
              <a:spcAft>
                <a:spcPts val="0"/>
              </a:spcAft>
              <a:buClr>
                <a:schemeClr val="dk1"/>
              </a:buClr>
              <a:buSzPts val="1000"/>
              <a:buFont typeface="Noto Sans Symbols"/>
              <a:buChar char="∙"/>
            </a:pPr>
            <a:r>
              <a:rPr lang="en-GB" sz="900">
                <a:solidFill>
                  <a:schemeClr val="dk1"/>
                </a:solidFill>
                <a:latin typeface="Tahoma"/>
                <a:ea typeface="Tahoma"/>
                <a:cs typeface="Tahoma"/>
                <a:sym typeface="Tahoma"/>
              </a:rPr>
              <a:t>European Network of Information Centres in the European Region (ENIC-NARIC). (n.d.). </a:t>
            </a:r>
            <a:r>
              <a:rPr lang="en-GB" sz="900" i="1">
                <a:solidFill>
                  <a:schemeClr val="dk1"/>
                </a:solidFill>
                <a:latin typeface="Tahoma"/>
                <a:ea typeface="Tahoma"/>
                <a:cs typeface="Tahoma"/>
                <a:sym typeface="Tahoma"/>
              </a:rPr>
              <a:t>Recognition tools project</a:t>
            </a:r>
            <a:r>
              <a:rPr lang="en-GB" sz="900">
                <a:solidFill>
                  <a:schemeClr val="dk1"/>
                </a:solidFill>
                <a:latin typeface="Tahoma"/>
                <a:ea typeface="Tahoma"/>
                <a:cs typeface="Tahoma"/>
                <a:sym typeface="Tahoma"/>
              </a:rPr>
              <a:t>. Retrieved from </a:t>
            </a:r>
            <a:r>
              <a:rPr lang="en-GB" sz="900" u="sng">
                <a:solidFill>
                  <a:srgbClr val="0563C1"/>
                </a:solidFill>
                <a:latin typeface="Tahoma"/>
                <a:ea typeface="Tahoma"/>
                <a:cs typeface="Tahoma"/>
                <a:sym typeface="Tahoma"/>
                <a:hlinkClick r:id="rId18">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https://www.enic-naric.net/page-recognition-tools-projec</a:t>
            </a:r>
            <a:endParaRPr sz="900">
              <a:solidFill>
                <a:schemeClr val="dk1"/>
              </a:solidFill>
              <a:latin typeface="Tahoma"/>
              <a:ea typeface="Tahoma"/>
              <a:cs typeface="Tahoma"/>
              <a:sym typeface="Tahoma"/>
            </a:endParaRPr>
          </a:p>
          <a:p>
            <a:pPr marL="342900" marR="0" lvl="0" indent="-342900" algn="l" rtl="0">
              <a:spcBef>
                <a:spcPts val="0"/>
              </a:spcBef>
              <a:spcAft>
                <a:spcPts val="0"/>
              </a:spcAft>
              <a:buClr>
                <a:schemeClr val="dk1"/>
              </a:buClr>
              <a:buSzPts val="1000"/>
              <a:buFont typeface="Noto Sans Symbols"/>
              <a:buChar char="∙"/>
            </a:pPr>
            <a:r>
              <a:rPr lang="en-GB" sz="900">
                <a:solidFill>
                  <a:schemeClr val="dk1"/>
                </a:solidFill>
                <a:latin typeface="Tahoma"/>
                <a:ea typeface="Tahoma"/>
                <a:cs typeface="Tahoma"/>
                <a:sym typeface="Tahoma"/>
              </a:rPr>
              <a:t>Erasmus+ Uzbekistan. (2025). </a:t>
            </a:r>
            <a:r>
              <a:rPr lang="en-GB" sz="900" i="1">
                <a:solidFill>
                  <a:schemeClr val="dk1"/>
                </a:solidFill>
                <a:latin typeface="Tahoma"/>
                <a:ea typeface="Tahoma"/>
                <a:cs typeface="Tahoma"/>
                <a:sym typeface="Tahoma"/>
              </a:rPr>
              <a:t>Latest news in the system of higher education in Uzbekistan</a:t>
            </a:r>
            <a:r>
              <a:rPr lang="en-GB" sz="900">
                <a:solidFill>
                  <a:schemeClr val="dk1"/>
                </a:solidFill>
                <a:latin typeface="Tahoma"/>
                <a:ea typeface="Tahoma"/>
                <a:cs typeface="Tahoma"/>
                <a:sym typeface="Tahoma"/>
              </a:rPr>
              <a:t>. Retrieved from </a:t>
            </a:r>
            <a:r>
              <a:rPr lang="en-GB" sz="900" u="sng">
                <a:solidFill>
                  <a:srgbClr val="0563C1"/>
                </a:solidFill>
                <a:latin typeface="Tahoma"/>
                <a:ea typeface="Tahoma"/>
                <a:cs typeface="Tahoma"/>
                <a:sym typeface="Tahoma"/>
                <a:hlinkClick r:id="rId19">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https://www.erasmusplus.uz/Higher-education/Latest-news-in-the-system-of-higher-education-in-Uzbekistan/index.htm</a:t>
            </a:r>
            <a:endParaRPr sz="900">
              <a:solidFill>
                <a:schemeClr val="dk1"/>
              </a:solidFill>
              <a:latin typeface="Tahoma"/>
              <a:ea typeface="Tahoma"/>
              <a:cs typeface="Tahoma"/>
              <a:sym typeface="Tahoma"/>
            </a:endParaRPr>
          </a:p>
          <a:p>
            <a:pPr marL="342900" marR="0" lvl="0" indent="-342900" algn="l" rtl="0">
              <a:spcBef>
                <a:spcPts val="0"/>
              </a:spcBef>
              <a:spcAft>
                <a:spcPts val="0"/>
              </a:spcAft>
              <a:buClr>
                <a:schemeClr val="dk1"/>
              </a:buClr>
              <a:buSzPts val="1000"/>
              <a:buFont typeface="Noto Sans Symbols"/>
              <a:buChar char="∙"/>
            </a:pPr>
            <a:r>
              <a:rPr lang="en-GB" sz="900">
                <a:solidFill>
                  <a:schemeClr val="dk1"/>
                </a:solidFill>
                <a:latin typeface="Tahoma"/>
                <a:ea typeface="Tahoma"/>
                <a:cs typeface="Tahoma"/>
                <a:sym typeface="Tahoma"/>
              </a:rPr>
              <a:t>Government of Uzbekistan. (2025). </a:t>
            </a:r>
            <a:r>
              <a:rPr lang="en-GB" sz="900" i="1">
                <a:solidFill>
                  <a:schemeClr val="dk1"/>
                </a:solidFill>
                <a:latin typeface="Tahoma"/>
                <a:ea typeface="Tahoma"/>
                <a:cs typeface="Tahoma"/>
                <a:sym typeface="Tahoma"/>
              </a:rPr>
              <a:t>On measures to organize the activities of the National System for the Development of Professional Qualifications, Knowledge and Skills in the Republic of Uzbekistan</a:t>
            </a:r>
            <a:r>
              <a:rPr lang="en-GB" sz="900">
                <a:solidFill>
                  <a:schemeClr val="dk1"/>
                </a:solidFill>
                <a:latin typeface="Tahoma"/>
                <a:ea typeface="Tahoma"/>
                <a:cs typeface="Tahoma"/>
                <a:sym typeface="Tahoma"/>
              </a:rPr>
              <a:t>. Lex.uz. Retrieved from </a:t>
            </a:r>
            <a:r>
              <a:rPr lang="en-GB" sz="900" u="sng">
                <a:solidFill>
                  <a:srgbClr val="0563C1"/>
                </a:solidFill>
                <a:latin typeface="Tahoma"/>
                <a:ea typeface="Tahoma"/>
                <a:cs typeface="Tahoma"/>
                <a:sym typeface="Tahoma"/>
                <a:hlinkClick r:id="rId20">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https://lex.uz/en/docs/4814154</a:t>
            </a:r>
            <a:endParaRPr sz="900">
              <a:solidFill>
                <a:schemeClr val="dk1"/>
              </a:solidFill>
              <a:latin typeface="Tahoma"/>
              <a:ea typeface="Tahoma"/>
              <a:cs typeface="Tahoma"/>
              <a:sym typeface="Tahoma"/>
            </a:endParaRPr>
          </a:p>
          <a:p>
            <a:pPr marL="342900" marR="0" lvl="0" indent="-342900" algn="l" rtl="0">
              <a:spcBef>
                <a:spcPts val="0"/>
              </a:spcBef>
              <a:spcAft>
                <a:spcPts val="0"/>
              </a:spcAft>
              <a:buClr>
                <a:schemeClr val="dk1"/>
              </a:buClr>
              <a:buSzPts val="1000"/>
              <a:buFont typeface="Noto Sans Symbols"/>
              <a:buChar char="∙"/>
            </a:pPr>
            <a:r>
              <a:rPr lang="en-GB" sz="900">
                <a:solidFill>
                  <a:schemeClr val="dk1"/>
                </a:solidFill>
                <a:latin typeface="Tahoma"/>
                <a:ea typeface="Tahoma"/>
                <a:cs typeface="Tahoma"/>
                <a:sym typeface="Tahoma"/>
              </a:rPr>
              <a:t>The Asia Today. (2025). </a:t>
            </a:r>
            <a:r>
              <a:rPr lang="en-GB" sz="900" i="1">
                <a:solidFill>
                  <a:schemeClr val="dk1"/>
                </a:solidFill>
                <a:latin typeface="Tahoma"/>
                <a:ea typeface="Tahoma"/>
                <a:cs typeface="Tahoma"/>
                <a:sym typeface="Tahoma"/>
              </a:rPr>
              <a:t>Reforms in the higher education system of Uzbekistan aimed at preparing competitive personnel</a:t>
            </a:r>
            <a:r>
              <a:rPr lang="en-GB" sz="900">
                <a:solidFill>
                  <a:schemeClr val="dk1"/>
                </a:solidFill>
                <a:latin typeface="Tahoma"/>
                <a:ea typeface="Tahoma"/>
                <a:cs typeface="Tahoma"/>
                <a:sym typeface="Tahoma"/>
              </a:rPr>
              <a:t>. Retrieved from </a:t>
            </a:r>
            <a:r>
              <a:rPr lang="en-GB" sz="900" u="sng">
                <a:solidFill>
                  <a:srgbClr val="0563C1"/>
                </a:solidFill>
                <a:latin typeface="Tahoma"/>
                <a:ea typeface="Tahoma"/>
                <a:cs typeface="Tahoma"/>
                <a:sym typeface="Tahoma"/>
                <a:hlinkClick r:id="rId21">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https://theasiatoday.org/news/reforms-in-the-higher-education-system-of-uzbekistan-aimed-at-preparing-competitive-personnel/</a:t>
            </a:r>
            <a:endParaRPr sz="900">
              <a:solidFill>
                <a:schemeClr val="dk1"/>
              </a:solidFill>
              <a:latin typeface="Tahoma"/>
              <a:ea typeface="Tahoma"/>
              <a:cs typeface="Tahoma"/>
              <a:sym typeface="Tahoma"/>
            </a:endParaRPr>
          </a:p>
          <a:p>
            <a:pPr marL="342900" marR="0" lvl="0" indent="-342900" algn="l" rtl="0">
              <a:spcBef>
                <a:spcPts val="0"/>
              </a:spcBef>
              <a:spcAft>
                <a:spcPts val="0"/>
              </a:spcAft>
              <a:buClr>
                <a:schemeClr val="dk1"/>
              </a:buClr>
              <a:buSzPts val="1000"/>
              <a:buFont typeface="Noto Sans Symbols"/>
              <a:buChar char="∙"/>
            </a:pPr>
            <a:r>
              <a:rPr lang="en-GB" sz="900">
                <a:solidFill>
                  <a:schemeClr val="dk1"/>
                </a:solidFill>
                <a:latin typeface="Tahoma"/>
                <a:ea typeface="Tahoma"/>
                <a:cs typeface="Tahoma"/>
                <a:sym typeface="Tahoma"/>
              </a:rPr>
              <a:t>UNESCO. (n.d.). </a:t>
            </a:r>
            <a:r>
              <a:rPr lang="en-GB" sz="900" i="1">
                <a:solidFill>
                  <a:schemeClr val="dk1"/>
                </a:solidFill>
                <a:latin typeface="Tahoma"/>
                <a:ea typeface="Tahoma"/>
                <a:cs typeface="Tahoma"/>
                <a:sym typeface="Tahoma"/>
              </a:rPr>
              <a:t>Lifelong learning: What you need to know</a:t>
            </a:r>
            <a:r>
              <a:rPr lang="en-GB" sz="900">
                <a:solidFill>
                  <a:schemeClr val="dk1"/>
                </a:solidFill>
                <a:latin typeface="Tahoma"/>
                <a:ea typeface="Tahoma"/>
                <a:cs typeface="Tahoma"/>
                <a:sym typeface="Tahoma"/>
              </a:rPr>
              <a:t>. Retrieved from </a:t>
            </a:r>
            <a:r>
              <a:rPr lang="en-GB" sz="900" u="sng">
                <a:solidFill>
                  <a:srgbClr val="0563C1"/>
                </a:solidFill>
                <a:latin typeface="Tahoma"/>
                <a:ea typeface="Tahoma"/>
                <a:cs typeface="Tahoma"/>
                <a:sym typeface="Tahoma"/>
                <a:hlinkClick r:id="rId22">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https://www.unesco.org/en/lifelong-learning/need-know</a:t>
            </a:r>
            <a:endParaRPr sz="900">
              <a:solidFill>
                <a:schemeClr val="dk1"/>
              </a:solidFill>
              <a:latin typeface="Tahoma"/>
              <a:ea typeface="Tahoma"/>
              <a:cs typeface="Tahoma"/>
              <a:sym typeface="Tahoma"/>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38000">
              <a:schemeClr val="lt1"/>
            </a:gs>
            <a:gs pos="67000">
              <a:schemeClr val="lt1"/>
            </a:gs>
            <a:gs pos="92000">
              <a:schemeClr val="lt1"/>
            </a:gs>
            <a:gs pos="100000">
              <a:srgbClr val="FF0000"/>
            </a:gs>
          </a:gsLst>
          <a:lin ang="5400000" scaled="0"/>
        </a:gradFill>
        <a:effectLst/>
      </p:bgPr>
    </p:bg>
    <p:spTree>
      <p:nvGrpSpPr>
        <p:cNvPr id="1" name="Shape 1460"/>
        <p:cNvGrpSpPr/>
        <p:nvPr/>
      </p:nvGrpSpPr>
      <p:grpSpPr>
        <a:xfrm>
          <a:off x="0" y="0"/>
          <a:ext cx="0" cy="0"/>
          <a:chOff x="0" y="0"/>
          <a:chExt cx="0" cy="0"/>
        </a:xfrm>
      </p:grpSpPr>
      <p:pic>
        <p:nvPicPr>
          <p:cNvPr id="1461" name="Google Shape;1461;p74" descr="C:\Users\brani\Downloads\eu_funded_en.jpg"/>
          <p:cNvPicPr preferRelativeResize="0"/>
          <p:nvPr/>
        </p:nvPicPr>
        <p:blipFill rotWithShape="1">
          <a:blip r:embed="rId3">
            <a:alphaModFix/>
          </a:blip>
          <a:srcRect/>
          <a:stretch/>
        </p:blipFill>
        <p:spPr>
          <a:xfrm>
            <a:off x="176214" y="408340"/>
            <a:ext cx="3074430" cy="646330"/>
          </a:xfrm>
          <a:prstGeom prst="rect">
            <a:avLst/>
          </a:prstGeom>
          <a:noFill/>
          <a:ln>
            <a:noFill/>
          </a:ln>
        </p:spPr>
      </p:pic>
      <p:pic>
        <p:nvPicPr>
          <p:cNvPr id="1462" name="Google Shape;1462;p74" descr="Sustainable Development Goals SDGs Goal 4: Quality, 48% OFF"/>
          <p:cNvPicPr preferRelativeResize="0"/>
          <p:nvPr/>
        </p:nvPicPr>
        <p:blipFill rotWithShape="1">
          <a:blip r:embed="rId4">
            <a:alphaModFix/>
          </a:blip>
          <a:srcRect/>
          <a:stretch/>
        </p:blipFill>
        <p:spPr>
          <a:xfrm>
            <a:off x="7524328" y="169115"/>
            <a:ext cx="1196785" cy="1196785"/>
          </a:xfrm>
          <a:prstGeom prst="rect">
            <a:avLst/>
          </a:prstGeom>
          <a:noFill/>
          <a:ln>
            <a:noFill/>
          </a:ln>
        </p:spPr>
      </p:pic>
      <p:sp>
        <p:nvSpPr>
          <p:cNvPr id="1463" name="Google Shape;1463;p74"/>
          <p:cNvSpPr/>
          <p:nvPr/>
        </p:nvSpPr>
        <p:spPr>
          <a:xfrm>
            <a:off x="3995935" y="578607"/>
            <a:ext cx="1152128" cy="305794"/>
          </a:xfrm>
          <a:prstGeom prst="rect">
            <a:avLst/>
          </a:prstGeom>
          <a:solidFill>
            <a:schemeClr val="accent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LOGO</a:t>
            </a:r>
            <a:endParaRPr sz="1800">
              <a:solidFill>
                <a:schemeClr val="lt1"/>
              </a:solidFill>
              <a:latin typeface="Calibri"/>
              <a:ea typeface="Calibri"/>
              <a:cs typeface="Calibri"/>
              <a:sym typeface="Calibri"/>
            </a:endParaRPr>
          </a:p>
        </p:txBody>
      </p:sp>
      <p:sp>
        <p:nvSpPr>
          <p:cNvPr id="1464" name="Google Shape;1464;p74"/>
          <p:cNvSpPr txBox="1"/>
          <p:nvPr/>
        </p:nvSpPr>
        <p:spPr>
          <a:xfrm>
            <a:off x="755575" y="2205788"/>
            <a:ext cx="7632848" cy="646331"/>
          </a:xfrm>
          <a:prstGeom prst="rect">
            <a:avLst/>
          </a:prstGeom>
          <a:noFill/>
          <a:ln>
            <a:noFill/>
          </a:ln>
        </p:spPr>
        <p:txBody>
          <a:bodyPr spcFirstLastPara="1" wrap="square" lIns="91425" tIns="45700" rIns="91425" bIns="45700" anchor="t" anchorCtr="0">
            <a:spAutoFit/>
          </a:bodyPr>
          <a:lstStyle/>
          <a:p>
            <a:pPr marL="342900" marR="0" lvl="0" indent="-342900" algn="ctr" rtl="0">
              <a:spcBef>
                <a:spcPts val="0"/>
              </a:spcBef>
              <a:spcAft>
                <a:spcPts val="0"/>
              </a:spcAft>
              <a:buNone/>
            </a:pPr>
            <a:r>
              <a:rPr lang="en-GB" sz="3600" b="1">
                <a:solidFill>
                  <a:schemeClr val="dk1"/>
                </a:solidFill>
                <a:latin typeface="Tahoma"/>
                <a:ea typeface="Tahoma"/>
                <a:cs typeface="Tahoma"/>
                <a:sym typeface="Tahoma"/>
              </a:rPr>
              <a:t>Thank you for your attention!</a:t>
            </a:r>
            <a:endParaRPr sz="3600" b="1">
              <a:solidFill>
                <a:schemeClr val="dk1"/>
              </a:solidFill>
              <a:latin typeface="Tahoma"/>
              <a:ea typeface="Tahoma"/>
              <a:cs typeface="Tahoma"/>
              <a:sym typeface="Tahoma"/>
            </a:endParaRPr>
          </a:p>
        </p:txBody>
      </p:sp>
      <p:sp>
        <p:nvSpPr>
          <p:cNvPr id="1465" name="Google Shape;1465;p74"/>
          <p:cNvSpPr/>
          <p:nvPr/>
        </p:nvSpPr>
        <p:spPr>
          <a:xfrm>
            <a:off x="176214" y="4003237"/>
            <a:ext cx="8788274"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a:solidFill>
                  <a:srgbClr val="FF0000"/>
                </a:solidFill>
                <a:highlight>
                  <a:srgbClr val="FFFFFF"/>
                </a:highlight>
                <a:latin typeface="Tahoma"/>
                <a:ea typeface="Tahoma"/>
                <a:cs typeface="Tahoma"/>
                <a:sym typeface="Tahoma"/>
              </a:rPr>
              <a:t>Quality Assurance for Reform and Transformation of HEIs in Uzbekistan - QUARTZ</a:t>
            </a:r>
            <a:endParaRPr/>
          </a:p>
          <a:p>
            <a:pPr marL="0" marR="0" lvl="0" indent="0" algn="ctr" rtl="0">
              <a:spcBef>
                <a:spcPts val="0"/>
              </a:spcBef>
              <a:spcAft>
                <a:spcPts val="0"/>
              </a:spcAft>
              <a:buNone/>
            </a:pPr>
            <a:r>
              <a:rPr lang="en-GB" sz="1200">
                <a:solidFill>
                  <a:srgbClr val="FF0000"/>
                </a:solidFill>
                <a:latin typeface="Tahoma"/>
                <a:ea typeface="Tahoma"/>
                <a:cs typeface="Tahoma"/>
                <a:sym typeface="Tahoma"/>
              </a:rPr>
              <a:t>Call: ERASMUS-EDU-2023-CBHE-STRAND-1</a:t>
            </a:r>
            <a:endParaRPr/>
          </a:p>
          <a:p>
            <a:pPr marL="0" marR="0" lvl="0" indent="0" algn="ctr" rtl="0">
              <a:spcBef>
                <a:spcPts val="0"/>
              </a:spcBef>
              <a:spcAft>
                <a:spcPts val="0"/>
              </a:spcAft>
              <a:buNone/>
            </a:pPr>
            <a:r>
              <a:rPr lang="en-GB" sz="1200">
                <a:solidFill>
                  <a:srgbClr val="FF0000"/>
                </a:solidFill>
                <a:latin typeface="Tahoma"/>
                <a:ea typeface="Tahoma"/>
                <a:cs typeface="Tahoma"/>
                <a:sym typeface="Tahoma"/>
              </a:rPr>
              <a:t>Project Number: 101127171</a:t>
            </a:r>
            <a:endParaRPr/>
          </a:p>
        </p:txBody>
      </p:sp>
      <p:pic>
        <p:nvPicPr>
          <p:cNvPr id="1466" name="Google Shape;1466;p74"/>
          <p:cNvPicPr preferRelativeResize="0"/>
          <p:nvPr/>
        </p:nvPicPr>
        <p:blipFill rotWithShape="1">
          <a:blip r:embed="rId5">
            <a:alphaModFix/>
          </a:blip>
          <a:srcRect/>
          <a:stretch/>
        </p:blipFill>
        <p:spPr>
          <a:xfrm>
            <a:off x="3319127" y="356333"/>
            <a:ext cx="2505745" cy="72561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38000">
              <a:schemeClr val="lt1"/>
            </a:gs>
            <a:gs pos="67000">
              <a:schemeClr val="lt1"/>
            </a:gs>
            <a:gs pos="92000">
              <a:schemeClr val="lt1"/>
            </a:gs>
            <a:gs pos="100000">
              <a:srgbClr val="FF0000"/>
            </a:gs>
          </a:gsLst>
          <a:lin ang="5400000" scaled="0"/>
        </a:gradFill>
        <a:effectLst/>
      </p:bgPr>
    </p:bg>
    <p:spTree>
      <p:nvGrpSpPr>
        <p:cNvPr id="1" name="Shape 206"/>
        <p:cNvGrpSpPr/>
        <p:nvPr/>
      </p:nvGrpSpPr>
      <p:grpSpPr>
        <a:xfrm>
          <a:off x="0" y="0"/>
          <a:ext cx="0" cy="0"/>
          <a:chOff x="0" y="0"/>
          <a:chExt cx="0" cy="0"/>
        </a:xfrm>
      </p:grpSpPr>
      <p:grpSp>
        <p:nvGrpSpPr>
          <p:cNvPr id="207" name="Google Shape;207;p8"/>
          <p:cNvGrpSpPr/>
          <p:nvPr/>
        </p:nvGrpSpPr>
        <p:grpSpPr>
          <a:xfrm>
            <a:off x="219300" y="1062687"/>
            <a:ext cx="4744959" cy="3697448"/>
            <a:chOff x="759868" y="-68903"/>
            <a:chExt cx="4744959" cy="3697448"/>
          </a:xfrm>
        </p:grpSpPr>
        <p:sp>
          <p:nvSpPr>
            <p:cNvPr id="208" name="Google Shape;208;p8"/>
            <p:cNvSpPr/>
            <p:nvPr/>
          </p:nvSpPr>
          <p:spPr>
            <a:xfrm>
              <a:off x="1385540" y="-68903"/>
              <a:ext cx="3493614" cy="3493614"/>
            </a:xfrm>
            <a:custGeom>
              <a:avLst/>
              <a:gdLst/>
              <a:ahLst/>
              <a:cxnLst/>
              <a:rect l="l" t="t" r="r" b="b"/>
              <a:pathLst>
                <a:path w="120000" h="120000" extrusionOk="0">
                  <a:moveTo>
                    <a:pt x="87460" y="10068"/>
                  </a:moveTo>
                  <a:lnTo>
                    <a:pt x="87460" y="10068"/>
                  </a:lnTo>
                  <a:cubicBezTo>
                    <a:pt x="108275" y="21516"/>
                    <a:pt x="119805" y="44675"/>
                    <a:pt x="116394" y="68184"/>
                  </a:cubicBezTo>
                  <a:cubicBezTo>
                    <a:pt x="112982" y="91693"/>
                    <a:pt x="95344" y="110619"/>
                    <a:pt x="72134" y="115678"/>
                  </a:cubicBezTo>
                  <a:cubicBezTo>
                    <a:pt x="48923" y="120736"/>
                    <a:pt x="25010" y="110865"/>
                    <a:pt x="12126" y="90907"/>
                  </a:cubicBezTo>
                  <a:cubicBezTo>
                    <a:pt x="-759" y="70950"/>
                    <a:pt x="89" y="45093"/>
                    <a:pt x="14253" y="26022"/>
                  </a:cubicBezTo>
                  <a:lnTo>
                    <a:pt x="11981" y="24052"/>
                  </a:lnTo>
                  <a:lnTo>
                    <a:pt x="19062" y="24504"/>
                  </a:lnTo>
                  <a:lnTo>
                    <a:pt x="20770" y="31673"/>
                  </a:lnTo>
                  <a:lnTo>
                    <a:pt x="18499" y="29704"/>
                  </a:lnTo>
                  <a:lnTo>
                    <a:pt x="18499" y="29704"/>
                  </a:lnTo>
                  <a:cubicBezTo>
                    <a:pt x="5892" y="46973"/>
                    <a:pt x="5297" y="70244"/>
                    <a:pt x="17005" y="88136"/>
                  </a:cubicBezTo>
                  <a:cubicBezTo>
                    <a:pt x="28713" y="106027"/>
                    <a:pt x="50276" y="114798"/>
                    <a:pt x="71148" y="110159"/>
                  </a:cubicBezTo>
                  <a:cubicBezTo>
                    <a:pt x="92020" y="105520"/>
                    <a:pt x="107838" y="88441"/>
                    <a:pt x="110865" y="67275"/>
                  </a:cubicBezTo>
                  <a:cubicBezTo>
                    <a:pt x="113892" y="46109"/>
                    <a:pt x="103496" y="25280"/>
                    <a:pt x="84761" y="14977"/>
                  </a:cubicBezTo>
                  <a:close/>
                </a:path>
              </a:pathLst>
            </a:custGeom>
            <a:solidFill>
              <a:srgbClr val="CFD7E7"/>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8"/>
            <p:cNvSpPr/>
            <p:nvPr/>
          </p:nvSpPr>
          <p:spPr>
            <a:xfrm>
              <a:off x="2014307" y="1626"/>
              <a:ext cx="2236080" cy="1118040"/>
            </a:xfrm>
            <a:prstGeom prst="roundRect">
              <a:avLst>
                <a:gd name="adj" fmla="val 16667"/>
              </a:avLst>
            </a:prstGeom>
            <a:gradFill>
              <a:gsLst>
                <a:gs pos="0">
                  <a:srgbClr val="9FC3FF"/>
                </a:gs>
                <a:gs pos="35000">
                  <a:srgbClr val="BDD5FF"/>
                </a:gs>
                <a:gs pos="100000">
                  <a:srgbClr val="E4EEFF"/>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8"/>
            <p:cNvSpPr txBox="1"/>
            <p:nvPr/>
          </p:nvSpPr>
          <p:spPr>
            <a:xfrm>
              <a:off x="2068885" y="56204"/>
              <a:ext cx="2126924" cy="1008884"/>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dk1"/>
                </a:buClr>
                <a:buSzPts val="1400"/>
                <a:buFont typeface="Tahoma"/>
                <a:buNone/>
              </a:pPr>
              <a:r>
                <a:rPr lang="en-GB" sz="1400">
                  <a:solidFill>
                    <a:schemeClr val="dk1"/>
                  </a:solidFill>
                  <a:latin typeface="Tahoma"/>
                  <a:ea typeface="Tahoma"/>
                  <a:cs typeface="Tahoma"/>
                  <a:sym typeface="Tahoma"/>
                </a:rPr>
                <a:t>Leadership sets broad academic priorities.</a:t>
              </a:r>
              <a:endParaRPr/>
            </a:p>
          </p:txBody>
        </p:sp>
        <p:sp>
          <p:nvSpPr>
            <p:cNvPr id="211" name="Google Shape;211;p8"/>
            <p:cNvSpPr/>
            <p:nvPr/>
          </p:nvSpPr>
          <p:spPr>
            <a:xfrm>
              <a:off x="3268747" y="1256066"/>
              <a:ext cx="2236080" cy="1118040"/>
            </a:xfrm>
            <a:prstGeom prst="roundRect">
              <a:avLst>
                <a:gd name="adj" fmla="val 16667"/>
              </a:avLst>
            </a:prstGeom>
            <a:gradFill>
              <a:gsLst>
                <a:gs pos="0">
                  <a:srgbClr val="9FC3FF"/>
                </a:gs>
                <a:gs pos="35000">
                  <a:srgbClr val="BDD5FF"/>
                </a:gs>
                <a:gs pos="100000">
                  <a:srgbClr val="E4EEFF"/>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8"/>
            <p:cNvSpPr txBox="1"/>
            <p:nvPr/>
          </p:nvSpPr>
          <p:spPr>
            <a:xfrm>
              <a:off x="3323325" y="1310644"/>
              <a:ext cx="2126924" cy="1008884"/>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dk1"/>
                </a:buClr>
                <a:buSzPts val="1400"/>
                <a:buFont typeface="Tahoma"/>
                <a:buNone/>
              </a:pPr>
              <a:r>
                <a:rPr lang="en-GB" sz="1400">
                  <a:solidFill>
                    <a:schemeClr val="dk1"/>
                  </a:solidFill>
                  <a:latin typeface="Tahoma"/>
                  <a:ea typeface="Tahoma"/>
                  <a:cs typeface="Tahoma"/>
                  <a:sym typeface="Tahoma"/>
                </a:rPr>
                <a:t>Departments propose specific programmes, research agenda, and curricular innovations.</a:t>
              </a:r>
              <a:endParaRPr/>
            </a:p>
          </p:txBody>
        </p:sp>
        <p:sp>
          <p:nvSpPr>
            <p:cNvPr id="213" name="Google Shape;213;p8"/>
            <p:cNvSpPr/>
            <p:nvPr/>
          </p:nvSpPr>
          <p:spPr>
            <a:xfrm>
              <a:off x="2014307" y="2510505"/>
              <a:ext cx="2236080" cy="1118040"/>
            </a:xfrm>
            <a:prstGeom prst="roundRect">
              <a:avLst>
                <a:gd name="adj" fmla="val 16667"/>
              </a:avLst>
            </a:prstGeom>
            <a:gradFill>
              <a:gsLst>
                <a:gs pos="0">
                  <a:srgbClr val="9FC3FF"/>
                </a:gs>
                <a:gs pos="35000">
                  <a:srgbClr val="BDD5FF"/>
                </a:gs>
                <a:gs pos="100000">
                  <a:srgbClr val="E4EEFF"/>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8"/>
            <p:cNvSpPr txBox="1"/>
            <p:nvPr/>
          </p:nvSpPr>
          <p:spPr>
            <a:xfrm>
              <a:off x="2068885" y="2565083"/>
              <a:ext cx="2126924" cy="1008884"/>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dk1"/>
                </a:buClr>
                <a:buSzPts val="1400"/>
                <a:buFont typeface="Tahoma"/>
                <a:buNone/>
              </a:pPr>
              <a:r>
                <a:rPr lang="en-GB" sz="1400">
                  <a:solidFill>
                    <a:schemeClr val="dk1"/>
                  </a:solidFill>
                  <a:latin typeface="Tahoma"/>
                  <a:ea typeface="Tahoma"/>
                  <a:cs typeface="Tahoma"/>
                  <a:sym typeface="Tahoma"/>
                </a:rPr>
                <a:t>A collaborative review process aligns faculty-driven initiatives with institutional strategy.</a:t>
              </a:r>
              <a:endParaRPr sz="1400">
                <a:solidFill>
                  <a:schemeClr val="dk1"/>
                </a:solidFill>
                <a:latin typeface="Tahoma"/>
                <a:ea typeface="Tahoma"/>
                <a:cs typeface="Tahoma"/>
                <a:sym typeface="Tahoma"/>
              </a:endParaRPr>
            </a:p>
          </p:txBody>
        </p:sp>
        <p:sp>
          <p:nvSpPr>
            <p:cNvPr id="215" name="Google Shape;215;p8"/>
            <p:cNvSpPr/>
            <p:nvPr/>
          </p:nvSpPr>
          <p:spPr>
            <a:xfrm>
              <a:off x="759868" y="1256066"/>
              <a:ext cx="2236080" cy="1118040"/>
            </a:xfrm>
            <a:prstGeom prst="roundRect">
              <a:avLst>
                <a:gd name="adj" fmla="val 16667"/>
              </a:avLst>
            </a:prstGeom>
            <a:gradFill>
              <a:gsLst>
                <a:gs pos="0">
                  <a:srgbClr val="9FC3FF"/>
                </a:gs>
                <a:gs pos="35000">
                  <a:srgbClr val="BDD5FF"/>
                </a:gs>
                <a:gs pos="100000">
                  <a:srgbClr val="E4EEFF"/>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8"/>
            <p:cNvSpPr txBox="1"/>
            <p:nvPr/>
          </p:nvSpPr>
          <p:spPr>
            <a:xfrm>
              <a:off x="814446" y="1310644"/>
              <a:ext cx="2126924" cy="1008884"/>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dk1"/>
                </a:buClr>
                <a:buSzPts val="1400"/>
                <a:buFont typeface="Tahoma"/>
                <a:buNone/>
              </a:pPr>
              <a:r>
                <a:rPr lang="en-GB" sz="1400">
                  <a:solidFill>
                    <a:schemeClr val="dk1"/>
                  </a:solidFill>
                  <a:latin typeface="Tahoma"/>
                  <a:ea typeface="Tahoma"/>
                  <a:cs typeface="Tahoma"/>
                  <a:sym typeface="Tahoma"/>
                </a:rPr>
                <a:t>Plans are finalised through an iterative feedback loop between administration and academic units.</a:t>
              </a:r>
              <a:endParaRPr/>
            </a:p>
          </p:txBody>
        </p:sp>
      </p:grpSp>
      <p:sp>
        <p:nvSpPr>
          <p:cNvPr id="217" name="Google Shape;217;p8"/>
          <p:cNvSpPr txBox="1"/>
          <p:nvPr/>
        </p:nvSpPr>
        <p:spPr>
          <a:xfrm>
            <a:off x="418147" y="473870"/>
            <a:ext cx="8229600" cy="77648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Tahoma"/>
              <a:buNone/>
            </a:pPr>
            <a:r>
              <a:rPr lang="en-GB" sz="2400" dirty="0">
                <a:solidFill>
                  <a:schemeClr val="dk1"/>
                </a:solidFill>
                <a:latin typeface="Tahoma"/>
                <a:ea typeface="Tahoma"/>
                <a:cs typeface="Tahoma"/>
                <a:sym typeface="Tahoma"/>
              </a:rPr>
              <a:t>Hybrid Approach (Blended Model)</a:t>
            </a:r>
            <a:endParaRPr/>
          </a:p>
        </p:txBody>
      </p:sp>
      <p:sp>
        <p:nvSpPr>
          <p:cNvPr id="218" name="Google Shape;218;p8"/>
          <p:cNvSpPr txBox="1">
            <a:spLocks noGrp="1"/>
          </p:cNvSpPr>
          <p:nvPr>
            <p:ph type="ftr" idx="11"/>
          </p:nvPr>
        </p:nvSpPr>
        <p:spPr>
          <a:xfrm>
            <a:off x="971600" y="4836242"/>
            <a:ext cx="7632848"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1100" b="1">
                <a:solidFill>
                  <a:schemeClr val="lt1"/>
                </a:solidFill>
              </a:rPr>
              <a:t>Quality Assurance for Reform and Transformation of HEIs in Uzbekistan - QUARTZ</a:t>
            </a:r>
            <a:endParaRPr/>
          </a:p>
        </p:txBody>
      </p:sp>
      <p:pic>
        <p:nvPicPr>
          <p:cNvPr id="219" name="Google Shape;219;p8" descr="C:\Users\brani\Downloads\eu_funded_en.jpg"/>
          <p:cNvPicPr preferRelativeResize="0"/>
          <p:nvPr/>
        </p:nvPicPr>
        <p:blipFill rotWithShape="1">
          <a:blip r:embed="rId3">
            <a:alphaModFix/>
          </a:blip>
          <a:srcRect/>
          <a:stretch/>
        </p:blipFill>
        <p:spPr>
          <a:xfrm>
            <a:off x="539552" y="162534"/>
            <a:ext cx="1726406" cy="362938"/>
          </a:xfrm>
          <a:prstGeom prst="rect">
            <a:avLst/>
          </a:prstGeom>
          <a:noFill/>
          <a:ln>
            <a:noFill/>
          </a:ln>
        </p:spPr>
      </p:pic>
      <p:pic>
        <p:nvPicPr>
          <p:cNvPr id="220" name="Google Shape;220;p8" descr="Sustainable Development Goals SDGs Goal 4: Quality, 48% OFF"/>
          <p:cNvPicPr preferRelativeResize="0"/>
          <p:nvPr/>
        </p:nvPicPr>
        <p:blipFill rotWithShape="1">
          <a:blip r:embed="rId4">
            <a:alphaModFix/>
          </a:blip>
          <a:srcRect/>
          <a:stretch/>
        </p:blipFill>
        <p:spPr>
          <a:xfrm>
            <a:off x="8122745" y="162534"/>
            <a:ext cx="481703" cy="481703"/>
          </a:xfrm>
          <a:prstGeom prst="rect">
            <a:avLst/>
          </a:prstGeom>
          <a:noFill/>
          <a:ln>
            <a:noFill/>
          </a:ln>
        </p:spPr>
      </p:pic>
      <p:pic>
        <p:nvPicPr>
          <p:cNvPr id="221" name="Google Shape;221;p8"/>
          <p:cNvPicPr preferRelativeResize="0"/>
          <p:nvPr/>
        </p:nvPicPr>
        <p:blipFill rotWithShape="1">
          <a:blip r:embed="rId5">
            <a:alphaModFix/>
          </a:blip>
          <a:srcRect/>
          <a:stretch/>
        </p:blipFill>
        <p:spPr>
          <a:xfrm>
            <a:off x="3715704" y="132082"/>
            <a:ext cx="1407792" cy="407668"/>
          </a:xfrm>
          <a:prstGeom prst="rect">
            <a:avLst/>
          </a:prstGeom>
          <a:noFill/>
          <a:ln>
            <a:noFill/>
          </a:ln>
        </p:spPr>
      </p:pic>
      <p:sp>
        <p:nvSpPr>
          <p:cNvPr id="222" name="Google Shape;222;p8"/>
          <p:cNvSpPr txBox="1"/>
          <p:nvPr/>
        </p:nvSpPr>
        <p:spPr>
          <a:xfrm>
            <a:off x="4932040" y="1191083"/>
            <a:ext cx="4281885" cy="32932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chemeClr val="dk1"/>
                </a:solidFill>
                <a:latin typeface="Tahoma"/>
                <a:ea typeface="Tahoma"/>
                <a:cs typeface="Tahoma"/>
                <a:sym typeface="Tahoma"/>
              </a:rPr>
              <a:t>✅ </a:t>
            </a:r>
            <a:r>
              <a:rPr lang="en-GB" sz="1600" b="1">
                <a:solidFill>
                  <a:schemeClr val="dk1"/>
                </a:solidFill>
                <a:latin typeface="Tahoma"/>
                <a:ea typeface="Tahoma"/>
                <a:cs typeface="Tahoma"/>
                <a:sym typeface="Tahoma"/>
              </a:rPr>
              <a:t>Advantages:</a:t>
            </a:r>
            <a:endParaRPr/>
          </a:p>
          <a:p>
            <a:pPr marL="0" marR="0" lvl="0" indent="0" algn="l" rtl="0">
              <a:spcBef>
                <a:spcPts val="0"/>
              </a:spcBef>
              <a:spcAft>
                <a:spcPts val="0"/>
              </a:spcAft>
              <a:buNone/>
            </a:pPr>
            <a:r>
              <a:rPr lang="en-GB" sz="1600">
                <a:solidFill>
                  <a:schemeClr val="dk1"/>
                </a:solidFill>
                <a:latin typeface="Tahoma"/>
                <a:ea typeface="Tahoma"/>
                <a:cs typeface="Tahoma"/>
                <a:sym typeface="Tahoma"/>
              </a:rPr>
              <a:t>Balances strategic oversight with academic innovation.</a:t>
            </a:r>
            <a:endParaRPr/>
          </a:p>
          <a:p>
            <a:pPr marL="0" marR="0" lvl="0" indent="0" algn="l" rtl="0">
              <a:spcBef>
                <a:spcPts val="0"/>
              </a:spcBef>
              <a:spcAft>
                <a:spcPts val="0"/>
              </a:spcAft>
              <a:buNone/>
            </a:pPr>
            <a:r>
              <a:rPr lang="en-GB" sz="1600">
                <a:solidFill>
                  <a:schemeClr val="dk1"/>
                </a:solidFill>
                <a:latin typeface="Tahoma"/>
                <a:ea typeface="Tahoma"/>
                <a:cs typeface="Tahoma"/>
                <a:sym typeface="Tahoma"/>
              </a:rPr>
              <a:t>Ensures efficient resource management while maintaining academic flexibility.</a:t>
            </a:r>
            <a:endParaRPr sz="1600">
              <a:solidFill>
                <a:schemeClr val="dk1"/>
              </a:solidFill>
              <a:latin typeface="Tahoma"/>
              <a:ea typeface="Tahoma"/>
              <a:cs typeface="Tahoma"/>
              <a:sym typeface="Tahoma"/>
            </a:endParaRPr>
          </a:p>
          <a:p>
            <a:pPr marL="0" marR="0" lvl="0" indent="0" algn="l" rtl="0">
              <a:spcBef>
                <a:spcPts val="0"/>
              </a:spcBef>
              <a:spcAft>
                <a:spcPts val="0"/>
              </a:spcAft>
              <a:buNone/>
            </a:pPr>
            <a:r>
              <a:rPr lang="en-GB" sz="1600">
                <a:solidFill>
                  <a:schemeClr val="dk1"/>
                </a:solidFill>
                <a:latin typeface="Tahoma"/>
                <a:ea typeface="Tahoma"/>
                <a:cs typeface="Tahoma"/>
                <a:sym typeface="Tahoma"/>
              </a:rPr>
              <a:t>Encourages collaborative decision-making and institutional coherence.</a:t>
            </a:r>
            <a:endParaRPr/>
          </a:p>
          <a:p>
            <a:pPr marL="0" marR="0" lvl="0" indent="0" algn="l" rtl="0">
              <a:spcBef>
                <a:spcPts val="0"/>
              </a:spcBef>
              <a:spcAft>
                <a:spcPts val="0"/>
              </a:spcAft>
              <a:buNone/>
            </a:pPr>
            <a:endParaRPr sz="1600">
              <a:solidFill>
                <a:schemeClr val="dk1"/>
              </a:solidFill>
              <a:latin typeface="Tahoma"/>
              <a:ea typeface="Tahoma"/>
              <a:cs typeface="Tahoma"/>
              <a:sym typeface="Tahoma"/>
            </a:endParaRPr>
          </a:p>
          <a:p>
            <a:pPr marL="0" marR="0" lvl="0" indent="0" algn="l" rtl="0">
              <a:spcBef>
                <a:spcPts val="0"/>
              </a:spcBef>
              <a:spcAft>
                <a:spcPts val="0"/>
              </a:spcAft>
              <a:buNone/>
            </a:pPr>
            <a:r>
              <a:rPr lang="en-GB" sz="1600">
                <a:solidFill>
                  <a:schemeClr val="dk1"/>
                </a:solidFill>
                <a:latin typeface="Tahoma"/>
                <a:ea typeface="Tahoma"/>
                <a:cs typeface="Tahoma"/>
                <a:sym typeface="Tahoma"/>
              </a:rPr>
              <a:t>❌ </a:t>
            </a:r>
            <a:r>
              <a:rPr lang="en-GB" sz="1600" b="1">
                <a:solidFill>
                  <a:schemeClr val="dk1"/>
                </a:solidFill>
                <a:latin typeface="Tahoma"/>
                <a:ea typeface="Tahoma"/>
                <a:cs typeface="Tahoma"/>
                <a:sym typeface="Tahoma"/>
              </a:rPr>
              <a:t>Challenges:</a:t>
            </a:r>
            <a:endParaRPr/>
          </a:p>
          <a:p>
            <a:pPr marL="0" marR="0" lvl="0" indent="0" algn="l" rtl="0">
              <a:spcBef>
                <a:spcPts val="0"/>
              </a:spcBef>
              <a:spcAft>
                <a:spcPts val="0"/>
              </a:spcAft>
              <a:buNone/>
            </a:pPr>
            <a:r>
              <a:rPr lang="en-GB" sz="1600">
                <a:solidFill>
                  <a:schemeClr val="dk1"/>
                </a:solidFill>
                <a:latin typeface="Tahoma"/>
                <a:ea typeface="Tahoma"/>
                <a:cs typeface="Tahoma"/>
                <a:sym typeface="Tahoma"/>
              </a:rPr>
              <a:t>Requires strong coordination and clear communication between all stakeholders.</a:t>
            </a:r>
            <a:endParaRPr/>
          </a:p>
          <a:p>
            <a:pPr marL="0" marR="0" lvl="0" indent="0" algn="l" rtl="0">
              <a:spcBef>
                <a:spcPts val="0"/>
              </a:spcBef>
              <a:spcAft>
                <a:spcPts val="0"/>
              </a:spcAft>
              <a:buNone/>
            </a:pPr>
            <a:r>
              <a:rPr lang="en-GB" sz="1600">
                <a:solidFill>
                  <a:schemeClr val="dk1"/>
                </a:solidFill>
                <a:latin typeface="Tahoma"/>
                <a:ea typeface="Tahoma"/>
                <a:cs typeface="Tahoma"/>
                <a:sym typeface="Tahoma"/>
              </a:rPr>
              <a:t>Can be time-consuming due to the iterative feedback process.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38000">
              <a:schemeClr val="lt1"/>
            </a:gs>
            <a:gs pos="67000">
              <a:schemeClr val="lt1"/>
            </a:gs>
            <a:gs pos="92000">
              <a:schemeClr val="lt1"/>
            </a:gs>
            <a:gs pos="100000">
              <a:srgbClr val="FF0000"/>
            </a:gs>
          </a:gsLst>
          <a:lin ang="5400000" scaled="0"/>
        </a:gradFill>
        <a:effectLst/>
      </p:bgPr>
    </p:bg>
    <p:spTree>
      <p:nvGrpSpPr>
        <p:cNvPr id="1" name="Shape 227"/>
        <p:cNvGrpSpPr/>
        <p:nvPr/>
      </p:nvGrpSpPr>
      <p:grpSpPr>
        <a:xfrm>
          <a:off x="0" y="0"/>
          <a:ext cx="0" cy="0"/>
          <a:chOff x="0" y="0"/>
          <a:chExt cx="0" cy="0"/>
        </a:xfrm>
      </p:grpSpPr>
      <p:grpSp>
        <p:nvGrpSpPr>
          <p:cNvPr id="228" name="Google Shape;228;p9"/>
          <p:cNvGrpSpPr/>
          <p:nvPr/>
        </p:nvGrpSpPr>
        <p:grpSpPr>
          <a:xfrm>
            <a:off x="128620" y="441117"/>
            <a:ext cx="9015380" cy="4287909"/>
            <a:chOff x="-108954" y="729479"/>
            <a:chExt cx="9144000" cy="4145693"/>
          </a:xfrm>
        </p:grpSpPr>
        <p:pic>
          <p:nvPicPr>
            <p:cNvPr id="229" name="Google Shape;229;p9"/>
            <p:cNvPicPr preferRelativeResize="0"/>
            <p:nvPr/>
          </p:nvPicPr>
          <p:blipFill rotWithShape="1">
            <a:blip r:embed="rId3">
              <a:alphaModFix/>
            </a:blip>
            <a:srcRect/>
            <a:stretch/>
          </p:blipFill>
          <p:spPr>
            <a:xfrm>
              <a:off x="-108954" y="729479"/>
              <a:ext cx="9144000" cy="4145693"/>
            </a:xfrm>
            <a:prstGeom prst="rect">
              <a:avLst/>
            </a:prstGeom>
            <a:noFill/>
            <a:ln>
              <a:noFill/>
            </a:ln>
          </p:spPr>
        </p:pic>
        <p:sp>
          <p:nvSpPr>
            <p:cNvPr id="230" name="Google Shape;230;p9"/>
            <p:cNvSpPr txBox="1"/>
            <p:nvPr/>
          </p:nvSpPr>
          <p:spPr>
            <a:xfrm>
              <a:off x="3238910" y="2883882"/>
              <a:ext cx="2448272" cy="43204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600"/>
                <a:buFont typeface="Tahoma"/>
                <a:buNone/>
              </a:pPr>
              <a:r>
                <a:rPr lang="en-GB" sz="1600">
                  <a:solidFill>
                    <a:schemeClr val="lt1"/>
                  </a:solidFill>
                  <a:latin typeface="Tahoma"/>
                  <a:ea typeface="Tahoma"/>
                  <a:cs typeface="Tahoma"/>
                  <a:sym typeface="Tahoma"/>
                </a:rPr>
                <a:t>Stakeholder Engagement</a:t>
              </a:r>
              <a:endParaRPr sz="1600">
                <a:solidFill>
                  <a:schemeClr val="lt1"/>
                </a:solidFill>
                <a:latin typeface="Tahoma"/>
                <a:ea typeface="Tahoma"/>
                <a:cs typeface="Tahoma"/>
                <a:sym typeface="Tahoma"/>
              </a:endParaRPr>
            </a:p>
          </p:txBody>
        </p:sp>
        <p:sp>
          <p:nvSpPr>
            <p:cNvPr id="231" name="Google Shape;231;p9"/>
            <p:cNvSpPr txBox="1"/>
            <p:nvPr/>
          </p:nvSpPr>
          <p:spPr>
            <a:xfrm>
              <a:off x="2771606" y="1205183"/>
              <a:ext cx="1717848" cy="60774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600"/>
                <a:buFont typeface="Tahoma"/>
                <a:buNone/>
              </a:pPr>
              <a:r>
                <a:rPr lang="en-GB" sz="1600">
                  <a:solidFill>
                    <a:schemeClr val="dk1"/>
                  </a:solidFill>
                  <a:latin typeface="Tahoma"/>
                  <a:ea typeface="Tahoma"/>
                  <a:cs typeface="Tahoma"/>
                  <a:sym typeface="Tahoma"/>
                </a:rPr>
                <a:t>Resource Planning</a:t>
              </a:r>
              <a:endParaRPr/>
            </a:p>
          </p:txBody>
        </p:sp>
        <p:sp>
          <p:nvSpPr>
            <p:cNvPr id="232" name="Google Shape;232;p9"/>
            <p:cNvSpPr txBox="1"/>
            <p:nvPr/>
          </p:nvSpPr>
          <p:spPr>
            <a:xfrm>
              <a:off x="4601361" y="1205183"/>
              <a:ext cx="1717848" cy="75621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600"/>
                <a:buFont typeface="Tahoma"/>
                <a:buNone/>
              </a:pPr>
              <a:r>
                <a:rPr lang="en-GB" sz="1600">
                  <a:solidFill>
                    <a:schemeClr val="dk1"/>
                  </a:solidFill>
                  <a:latin typeface="Tahoma"/>
                  <a:ea typeface="Tahoma"/>
                  <a:cs typeface="Tahoma"/>
                  <a:sym typeface="Tahoma"/>
                </a:rPr>
                <a:t>Alignment with qualification frameworks</a:t>
              </a:r>
              <a:endParaRPr sz="1600">
                <a:solidFill>
                  <a:schemeClr val="dk1"/>
                </a:solidFill>
                <a:latin typeface="Tahoma"/>
                <a:ea typeface="Tahoma"/>
                <a:cs typeface="Tahoma"/>
                <a:sym typeface="Tahoma"/>
              </a:endParaRPr>
            </a:p>
          </p:txBody>
        </p:sp>
        <p:sp>
          <p:nvSpPr>
            <p:cNvPr id="233" name="Google Shape;233;p9"/>
            <p:cNvSpPr txBox="1"/>
            <p:nvPr/>
          </p:nvSpPr>
          <p:spPr>
            <a:xfrm>
              <a:off x="6566674" y="3693136"/>
              <a:ext cx="1634241" cy="689017"/>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500"/>
                <a:buFont typeface="Tahoma"/>
                <a:buNone/>
              </a:pPr>
              <a:r>
                <a:rPr lang="en-GB" sz="1500">
                  <a:solidFill>
                    <a:schemeClr val="dk1"/>
                  </a:solidFill>
                  <a:latin typeface="Tahoma"/>
                  <a:ea typeface="Tahoma"/>
                  <a:cs typeface="Tahoma"/>
                  <a:sym typeface="Tahoma"/>
                </a:rPr>
                <a:t>QA Provisions</a:t>
              </a:r>
              <a:endParaRPr/>
            </a:p>
          </p:txBody>
        </p:sp>
        <p:sp>
          <p:nvSpPr>
            <p:cNvPr id="234" name="Google Shape;234;p9"/>
            <p:cNvSpPr txBox="1"/>
            <p:nvPr/>
          </p:nvSpPr>
          <p:spPr>
            <a:xfrm>
              <a:off x="6485443" y="1919582"/>
              <a:ext cx="2113218" cy="58345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500"/>
                <a:buFont typeface="Tahoma"/>
                <a:buNone/>
              </a:pPr>
              <a:r>
                <a:rPr lang="en-GB" sz="1500" dirty="0">
                  <a:solidFill>
                    <a:schemeClr val="dk1"/>
                  </a:solidFill>
                  <a:latin typeface="Tahoma"/>
                  <a:ea typeface="Tahoma"/>
                  <a:cs typeface="Tahoma"/>
                  <a:sym typeface="Tahoma"/>
                </a:rPr>
                <a:t>Ensuring Flexibility, Progression, Structured Student Lifecycle</a:t>
              </a:r>
              <a:endParaRPr sz="1500">
                <a:solidFill>
                  <a:schemeClr val="dk1"/>
                </a:solidFill>
                <a:latin typeface="Tahoma"/>
                <a:ea typeface="Tahoma"/>
                <a:cs typeface="Tahoma"/>
                <a:sym typeface="Tahoma"/>
              </a:endParaRPr>
            </a:p>
          </p:txBody>
        </p:sp>
        <p:sp>
          <p:nvSpPr>
            <p:cNvPr id="235" name="Google Shape;235;p9"/>
            <p:cNvSpPr txBox="1"/>
            <p:nvPr/>
          </p:nvSpPr>
          <p:spPr>
            <a:xfrm>
              <a:off x="816864" y="1948004"/>
              <a:ext cx="1634241" cy="43204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500"/>
                <a:buFont typeface="Tahoma"/>
                <a:buNone/>
              </a:pPr>
              <a:r>
                <a:rPr lang="en-GB" sz="1500">
                  <a:solidFill>
                    <a:schemeClr val="dk1"/>
                  </a:solidFill>
                  <a:latin typeface="Tahoma"/>
                  <a:ea typeface="Tahoma"/>
                  <a:cs typeface="Tahoma"/>
                  <a:sym typeface="Tahoma"/>
                </a:rPr>
                <a:t>Alignment with Institutional Priorities</a:t>
              </a:r>
              <a:endParaRPr/>
            </a:p>
          </p:txBody>
        </p:sp>
        <p:sp>
          <p:nvSpPr>
            <p:cNvPr id="236" name="Google Shape;236;p9"/>
            <p:cNvSpPr txBox="1"/>
            <p:nvPr/>
          </p:nvSpPr>
          <p:spPr>
            <a:xfrm>
              <a:off x="85954" y="2883882"/>
              <a:ext cx="1634241" cy="43204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500"/>
                <a:buFont typeface="Tahoma"/>
                <a:buNone/>
              </a:pPr>
              <a:r>
                <a:rPr lang="en-GB" sz="1500">
                  <a:solidFill>
                    <a:schemeClr val="dk1"/>
                  </a:solidFill>
                  <a:latin typeface="Tahoma"/>
                  <a:ea typeface="Tahoma"/>
                  <a:cs typeface="Tahoma"/>
                  <a:sym typeface="Tahoma"/>
                </a:rPr>
                <a:t>Needs Assessment &amp; Market Analysis</a:t>
              </a:r>
              <a:endParaRPr sz="1500">
                <a:solidFill>
                  <a:schemeClr val="dk1"/>
                </a:solidFill>
                <a:latin typeface="Tahoma"/>
                <a:ea typeface="Tahoma"/>
                <a:cs typeface="Tahoma"/>
                <a:sym typeface="Tahoma"/>
              </a:endParaRPr>
            </a:p>
          </p:txBody>
        </p:sp>
      </p:grpSp>
      <p:sp>
        <p:nvSpPr>
          <p:cNvPr id="237" name="Google Shape;237;p9"/>
          <p:cNvSpPr txBox="1"/>
          <p:nvPr/>
        </p:nvSpPr>
        <p:spPr>
          <a:xfrm>
            <a:off x="442017" y="3816355"/>
            <a:ext cx="6048672" cy="78215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800"/>
              <a:buFont typeface="Tahoma"/>
              <a:buNone/>
            </a:pPr>
            <a:r>
              <a:rPr lang="en-GB" sz="2800">
                <a:solidFill>
                  <a:schemeClr val="dk1"/>
                </a:solidFill>
                <a:latin typeface="Tahoma"/>
                <a:ea typeface="Tahoma"/>
                <a:cs typeface="Tahoma"/>
                <a:sym typeface="Tahoma"/>
              </a:rPr>
              <a:t>Programme (Portfolio) Design: </a:t>
            </a:r>
            <a:endParaRPr/>
          </a:p>
          <a:p>
            <a:pPr marL="0" marR="0" lvl="0" indent="0" algn="ctr" rtl="0">
              <a:spcBef>
                <a:spcPts val="0"/>
              </a:spcBef>
              <a:spcAft>
                <a:spcPts val="0"/>
              </a:spcAft>
              <a:buClr>
                <a:schemeClr val="dk1"/>
              </a:buClr>
              <a:buSzPts val="2800"/>
              <a:buFont typeface="Tahoma"/>
              <a:buNone/>
            </a:pPr>
            <a:r>
              <a:rPr lang="en-GB" sz="2800">
                <a:solidFill>
                  <a:schemeClr val="dk1"/>
                </a:solidFill>
                <a:latin typeface="Tahoma"/>
                <a:ea typeface="Tahoma"/>
                <a:cs typeface="Tahoma"/>
                <a:sym typeface="Tahoma"/>
              </a:rPr>
              <a:t>Key Components</a:t>
            </a:r>
            <a:endParaRPr sz="2800">
              <a:solidFill>
                <a:schemeClr val="dk1"/>
              </a:solidFill>
              <a:latin typeface="Tahoma"/>
              <a:ea typeface="Tahoma"/>
              <a:cs typeface="Tahoma"/>
              <a:sym typeface="Tahoma"/>
            </a:endParaRPr>
          </a:p>
        </p:txBody>
      </p:sp>
      <p:sp>
        <p:nvSpPr>
          <p:cNvPr id="238" name="Google Shape;238;p9"/>
          <p:cNvSpPr txBox="1">
            <a:spLocks noGrp="1"/>
          </p:cNvSpPr>
          <p:nvPr>
            <p:ph type="ftr" idx="11"/>
          </p:nvPr>
        </p:nvSpPr>
        <p:spPr>
          <a:xfrm>
            <a:off x="971600" y="4836242"/>
            <a:ext cx="7632848"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1100" b="1">
                <a:solidFill>
                  <a:schemeClr val="lt1"/>
                </a:solidFill>
              </a:rPr>
              <a:t>Quality Assurance for Reform and Transformation of HEIs in Uzbekistan - QUARTZ</a:t>
            </a:r>
            <a:endParaRPr/>
          </a:p>
        </p:txBody>
      </p:sp>
      <p:pic>
        <p:nvPicPr>
          <p:cNvPr id="239" name="Google Shape;239;p9" descr="C:\Users\brani\Downloads\eu_funded_en.jpg"/>
          <p:cNvPicPr preferRelativeResize="0"/>
          <p:nvPr/>
        </p:nvPicPr>
        <p:blipFill rotWithShape="1">
          <a:blip r:embed="rId4">
            <a:alphaModFix/>
          </a:blip>
          <a:srcRect/>
          <a:stretch/>
        </p:blipFill>
        <p:spPr>
          <a:xfrm>
            <a:off x="539552" y="162534"/>
            <a:ext cx="1726406" cy="362938"/>
          </a:xfrm>
          <a:prstGeom prst="rect">
            <a:avLst/>
          </a:prstGeom>
          <a:noFill/>
          <a:ln>
            <a:noFill/>
          </a:ln>
        </p:spPr>
      </p:pic>
      <p:pic>
        <p:nvPicPr>
          <p:cNvPr id="240" name="Google Shape;240;p9" descr="Sustainable Development Goals SDGs Goal 4: Quality, 48% OFF"/>
          <p:cNvPicPr preferRelativeResize="0"/>
          <p:nvPr/>
        </p:nvPicPr>
        <p:blipFill rotWithShape="1">
          <a:blip r:embed="rId5">
            <a:alphaModFix/>
          </a:blip>
          <a:srcRect/>
          <a:stretch/>
        </p:blipFill>
        <p:spPr>
          <a:xfrm>
            <a:off x="8122745" y="162534"/>
            <a:ext cx="481703" cy="481703"/>
          </a:xfrm>
          <a:prstGeom prst="rect">
            <a:avLst/>
          </a:prstGeom>
          <a:noFill/>
          <a:ln>
            <a:noFill/>
          </a:ln>
        </p:spPr>
      </p:pic>
      <p:pic>
        <p:nvPicPr>
          <p:cNvPr id="241" name="Google Shape;241;p9"/>
          <p:cNvPicPr preferRelativeResize="0"/>
          <p:nvPr/>
        </p:nvPicPr>
        <p:blipFill rotWithShape="1">
          <a:blip r:embed="rId6">
            <a:alphaModFix/>
          </a:blip>
          <a:srcRect/>
          <a:stretch/>
        </p:blipFill>
        <p:spPr>
          <a:xfrm>
            <a:off x="3868104" y="117804"/>
            <a:ext cx="1407792" cy="407668"/>
          </a:xfrm>
          <a:prstGeom prst="rect">
            <a:avLst/>
          </a:prstGeom>
          <a:noFill/>
          <a:ln>
            <a:noFill/>
          </a:ln>
        </p:spPr>
      </p:pic>
      <p:sp>
        <p:nvSpPr>
          <p:cNvPr id="242" name="Google Shape;242;p9"/>
          <p:cNvSpPr txBox="1"/>
          <p:nvPr/>
        </p:nvSpPr>
        <p:spPr>
          <a:xfrm>
            <a:off x="7355985" y="2686915"/>
            <a:ext cx="2015222" cy="43204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500"/>
              <a:buFont typeface="Tahoma"/>
              <a:buNone/>
            </a:pPr>
            <a:r>
              <a:rPr lang="en-GB" sz="1500">
                <a:solidFill>
                  <a:schemeClr val="dk1"/>
                </a:solidFill>
                <a:latin typeface="Tahoma"/>
                <a:ea typeface="Tahoma"/>
                <a:cs typeface="Tahoma"/>
                <a:sym typeface="Tahoma"/>
              </a:rPr>
              <a:t>Student-centred learning, teaching and assessment</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TotalTime>
  <Words>7675</Words>
  <PresentationFormat>Экран (16:9)</PresentationFormat>
  <Paragraphs>916</Paragraphs>
  <Slides>74</Slides>
  <Notes>74</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74</vt:i4>
      </vt:variant>
    </vt:vector>
  </HeadingPairs>
  <TitlesOfParts>
    <vt:vector size="80" baseType="lpstr">
      <vt:lpstr>Arial</vt:lpstr>
      <vt:lpstr>Calibri</vt:lpstr>
      <vt:lpstr>Tahoma</vt:lpstr>
      <vt:lpstr>Montserrat</vt:lpstr>
      <vt:lpstr>Noto Sans Symbols</vt: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lpstr>Слайд 64</vt:lpstr>
      <vt:lpstr>Слайд 65</vt:lpstr>
      <vt:lpstr>Слайд 66</vt:lpstr>
      <vt:lpstr>Слайд 67</vt:lpstr>
      <vt:lpstr>Слайд 68</vt:lpstr>
      <vt:lpstr>Слайд 69</vt:lpstr>
      <vt:lpstr>Слайд 70</vt:lpstr>
      <vt:lpstr>Слайд 71</vt:lpstr>
      <vt:lpstr>Слайд 72</vt:lpstr>
      <vt:lpstr>Слайд 73</vt:lpstr>
      <vt:lpstr>Слайд 74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Milan</dc:creator>
  <cp:lastModifiedBy>Mister Aziz</cp:lastModifiedBy>
  <cp:revision>1</cp:revision>
  <dcterms:created xsi:type="dcterms:W3CDTF">2006-08-16T00:00:00Z</dcterms:created>
  <dcterms:modified xsi:type="dcterms:W3CDTF">2025-04-05T19:47:36Z</dcterms:modified>
</cp:coreProperties>
</file>